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87" r:id="rId2"/>
    <p:sldId id="314" r:id="rId3"/>
    <p:sldId id="330" r:id="rId4"/>
    <p:sldId id="331" r:id="rId5"/>
    <p:sldId id="273" r:id="rId6"/>
    <p:sldId id="334" r:id="rId7"/>
    <p:sldId id="293" r:id="rId8"/>
    <p:sldId id="294" r:id="rId9"/>
    <p:sldId id="276" r:id="rId10"/>
    <p:sldId id="279" r:id="rId11"/>
    <p:sldId id="280" r:id="rId12"/>
    <p:sldId id="301" r:id="rId13"/>
    <p:sldId id="278" r:id="rId14"/>
    <p:sldId id="302" r:id="rId15"/>
    <p:sldId id="267" r:id="rId16"/>
    <p:sldId id="312" r:id="rId17"/>
    <p:sldId id="332" r:id="rId18"/>
    <p:sldId id="282" r:id="rId19"/>
    <p:sldId id="303" r:id="rId20"/>
    <p:sldId id="297" r:id="rId21"/>
    <p:sldId id="304" r:id="rId22"/>
    <p:sldId id="310" r:id="rId23"/>
    <p:sldId id="298" r:id="rId24"/>
    <p:sldId id="305" r:id="rId25"/>
    <p:sldId id="268" r:id="rId26"/>
    <p:sldId id="311" r:id="rId27"/>
    <p:sldId id="333" r:id="rId28"/>
    <p:sldId id="306" r:id="rId29"/>
    <p:sldId id="307" r:id="rId30"/>
    <p:sldId id="295" r:id="rId31"/>
    <p:sldId id="317" r:id="rId32"/>
    <p:sldId id="318" r:id="rId33"/>
    <p:sldId id="319" r:id="rId34"/>
    <p:sldId id="320" r:id="rId35"/>
    <p:sldId id="321" r:id="rId36"/>
    <p:sldId id="323" r:id="rId37"/>
    <p:sldId id="322" r:id="rId38"/>
    <p:sldId id="324" r:id="rId39"/>
    <p:sldId id="325" r:id="rId40"/>
    <p:sldId id="326" r:id="rId41"/>
    <p:sldId id="308" r:id="rId42"/>
    <p:sldId id="329" r:id="rId43"/>
    <p:sldId id="316" r:id="rId44"/>
    <p:sldId id="328" r:id="rId45"/>
    <p:sldId id="309" r:id="rId46"/>
    <p:sldId id="271" r:id="rId47"/>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A638"/>
    <a:srgbClr val="E46C0A"/>
    <a:srgbClr val="BC266A"/>
    <a:srgbClr val="3830A6"/>
    <a:srgbClr val="27A6B7"/>
    <a:srgbClr val="DA4689"/>
    <a:srgbClr val="EEE911"/>
    <a:srgbClr val="DF4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8" autoAdjust="0"/>
    <p:restoredTop sz="94793" autoAdjust="0"/>
  </p:normalViewPr>
  <p:slideViewPr>
    <p:cSldViewPr>
      <p:cViewPr>
        <p:scale>
          <a:sx n="80" d="100"/>
          <a:sy n="80" d="100"/>
        </p:scale>
        <p:origin x="-1884" y="-6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439D87FF-97FD-422C-8B3B-FD13E4DA4683}" type="datetimeFigureOut">
              <a:rPr lang="en-GB" smtClean="0"/>
              <a:t>16/01/2018</a:t>
            </a:fld>
            <a:endParaRPr lang="en-GB"/>
          </a:p>
        </p:txBody>
      </p:sp>
      <p:sp>
        <p:nvSpPr>
          <p:cNvPr id="4" name="Footer Placehold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63D13AEC-44E7-4E26-A118-33E95767E4B1}" type="slidenum">
              <a:rPr lang="en-GB" smtClean="0"/>
              <a:t>‹#›</a:t>
            </a:fld>
            <a:endParaRPr lang="en-GB"/>
          </a:p>
        </p:txBody>
      </p:sp>
    </p:spTree>
    <p:extLst>
      <p:ext uri="{BB962C8B-B14F-4D97-AF65-F5344CB8AC3E}">
        <p14:creationId xmlns:p14="http://schemas.microsoft.com/office/powerpoint/2010/main" val="1502314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9137B9B3-472D-40EB-82EE-985333C10DF8}" type="datetimeFigureOut">
              <a:rPr lang="en-GB" smtClean="0"/>
              <a:t>16/01/2018</a:t>
            </a:fld>
            <a:endParaRPr lang="en-GB"/>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491EA002-F733-4F87-8560-27B522C01FC9}" type="slidenum">
              <a:rPr lang="en-GB" smtClean="0"/>
              <a:t>‹#›</a:t>
            </a:fld>
            <a:endParaRPr lang="en-GB"/>
          </a:p>
        </p:txBody>
      </p:sp>
    </p:spTree>
    <p:extLst>
      <p:ext uri="{BB962C8B-B14F-4D97-AF65-F5344CB8AC3E}">
        <p14:creationId xmlns:p14="http://schemas.microsoft.com/office/powerpoint/2010/main" val="3696348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D03298-7DFB-4D5A-BC6A-83B89D06F378}"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412105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D03298-7DFB-4D5A-BC6A-83B89D06F378}"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87469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D03298-7DFB-4D5A-BC6A-83B89D06F378}"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217405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D03298-7DFB-4D5A-BC6A-83B89D06F378}"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365732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03298-7DFB-4D5A-BC6A-83B89D06F378}" type="datetimeFigureOut">
              <a:rPr lang="en-GB" smtClean="0"/>
              <a:t>16/01/2018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3188890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D03298-7DFB-4D5A-BC6A-83B89D06F378}" type="datetimeFigureOut">
              <a:rPr lang="en-GB" smtClean="0"/>
              <a:t>16/01/2018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238229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1D03298-7DFB-4D5A-BC6A-83B89D06F378}" type="datetimeFigureOut">
              <a:rPr lang="en-GB" smtClean="0"/>
              <a:t>16/01/2018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247672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D03298-7DFB-4D5A-BC6A-83B89D06F378}" type="datetimeFigureOut">
              <a:rPr lang="en-GB" smtClean="0"/>
              <a:t>16/01/2018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140445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03298-7DFB-4D5A-BC6A-83B89D06F378}" type="datetimeFigureOut">
              <a:rPr lang="en-GB" smtClean="0"/>
              <a:t>16/01/2018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183635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03298-7DFB-4D5A-BC6A-83B89D06F378}" type="datetimeFigureOut">
              <a:rPr lang="en-GB" smtClean="0"/>
              <a:t>16/01/2018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145085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03298-7DFB-4D5A-BC6A-83B89D06F378}" type="datetimeFigureOut">
              <a:rPr lang="en-GB" smtClean="0"/>
              <a:t>16/01/2018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C71C0-9EB7-40CF-8AB4-656E7743333C}" type="slidenum">
              <a:rPr lang="en-GB" smtClean="0"/>
              <a:t>‹#›</a:t>
            </a:fld>
            <a:endParaRPr lang="en-GB"/>
          </a:p>
        </p:txBody>
      </p:sp>
    </p:spTree>
    <p:extLst>
      <p:ext uri="{BB962C8B-B14F-4D97-AF65-F5344CB8AC3E}">
        <p14:creationId xmlns:p14="http://schemas.microsoft.com/office/powerpoint/2010/main" val="250483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03298-7DFB-4D5A-BC6A-83B89D06F378}" type="datetimeFigureOut">
              <a:rPr lang="en-GB" smtClean="0"/>
              <a:t>16/01/2018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C71C0-9EB7-40CF-8AB4-656E7743333C}" type="slidenum">
              <a:rPr lang="en-GB" smtClean="0"/>
              <a:t>‹#›</a:t>
            </a:fld>
            <a:endParaRPr lang="en-GB"/>
          </a:p>
        </p:txBody>
      </p:sp>
    </p:spTree>
    <p:extLst>
      <p:ext uri="{BB962C8B-B14F-4D97-AF65-F5344CB8AC3E}">
        <p14:creationId xmlns:p14="http://schemas.microsoft.com/office/powerpoint/2010/main" val="1302323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slide" Target="slide3.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png"/><Relationship Id="rId5" Type="http://schemas.openxmlformats.org/officeDocument/2006/relationships/image" Target="../media/image30.png"/><Relationship Id="rId10" Type="http://schemas.openxmlformats.org/officeDocument/2006/relationships/slide" Target="slide3.xml"/><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3.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slide" Target="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16008"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99792" y="2029526"/>
            <a:ext cx="3456384" cy="1446550"/>
          </a:xfrm>
          <a:prstGeom prst="rect">
            <a:avLst/>
          </a:prstGeom>
          <a:solidFill>
            <a:schemeClr val="accent4">
              <a:lumMod val="50000"/>
              <a:alpha val="77000"/>
            </a:schemeClr>
          </a:solidFill>
        </p:spPr>
        <p:txBody>
          <a:bodyPr wrap="square" rtlCol="0">
            <a:spAutoFit/>
          </a:bodyPr>
          <a:lstStyle/>
          <a:p>
            <a:pPr algn="ctr"/>
            <a:endParaRPr lang="en-GB" sz="2800" dirty="0">
              <a:solidFill>
                <a:schemeClr val="bg1"/>
              </a:solidFill>
            </a:endParaRPr>
          </a:p>
          <a:p>
            <a:pPr algn="ctr"/>
            <a:r>
              <a:rPr lang="en-GB" sz="3200" dirty="0" smtClean="0">
                <a:solidFill>
                  <a:schemeClr val="bg1"/>
                </a:solidFill>
                <a:latin typeface="Aharoni" panose="02010803020104030203" pitchFamily="2" charset="-79"/>
                <a:cs typeface="Aharoni" panose="02010803020104030203" pitchFamily="2" charset="-79"/>
              </a:rPr>
              <a:t>LENTEN QUEST</a:t>
            </a:r>
            <a:endParaRPr lang="en-GB" sz="3200" dirty="0">
              <a:solidFill>
                <a:schemeClr val="bg1"/>
              </a:solidFill>
              <a:latin typeface="Aharoni" panose="02010803020104030203" pitchFamily="2" charset="-79"/>
              <a:cs typeface="Aharoni" panose="02010803020104030203" pitchFamily="2" charset="-79"/>
            </a:endParaRPr>
          </a:p>
          <a:p>
            <a:pPr algn="ctr"/>
            <a:endParaRPr lang="en-GB" sz="2800" dirty="0">
              <a:solidFill>
                <a:prstClr val="black"/>
              </a:solidFill>
            </a:endParaRPr>
          </a:p>
        </p:txBody>
      </p:sp>
      <p:pic>
        <p:nvPicPr>
          <p:cNvPr id="5"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289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extBox 5"/>
          <p:cNvSpPr txBox="1"/>
          <p:nvPr/>
        </p:nvSpPr>
        <p:spPr>
          <a:xfrm>
            <a:off x="1601670" y="174014"/>
            <a:ext cx="5940660" cy="1077218"/>
          </a:xfrm>
          <a:prstGeom prst="rect">
            <a:avLst/>
          </a:prstGeom>
          <a:solidFill>
            <a:srgbClr val="27A6B7">
              <a:alpha val="74000"/>
            </a:srgbClr>
          </a:solidFill>
        </p:spPr>
        <p:txBody>
          <a:bodyPr wrap="square" rtlCol="0">
            <a:spAutoFit/>
          </a:bodyPr>
          <a:lstStyle/>
          <a:p>
            <a:pPr algn="ctr"/>
            <a:r>
              <a:rPr lang="en-GB" sz="3200" dirty="0">
                <a:solidFill>
                  <a:schemeClr val="bg1"/>
                </a:solidFill>
                <a:latin typeface="Aharoni" panose="02010803020104030203" pitchFamily="2" charset="-79"/>
                <a:cs typeface="Aharoni" panose="02010803020104030203" pitchFamily="2" charset="-79"/>
              </a:rPr>
              <a:t>The Temptation of Jesus</a:t>
            </a:r>
          </a:p>
          <a:p>
            <a:pPr algn="ctr"/>
            <a:r>
              <a:rPr lang="en-GB" sz="3200" dirty="0">
                <a:solidFill>
                  <a:schemeClr val="bg1"/>
                </a:solidFill>
                <a:latin typeface="Aharoni" panose="02010803020104030203" pitchFamily="2" charset="-79"/>
                <a:cs typeface="Aharoni" panose="02010803020104030203" pitchFamily="2" charset="-79"/>
              </a:rPr>
              <a:t>Matthew 4.1-11</a:t>
            </a:r>
          </a:p>
        </p:txBody>
      </p:sp>
      <p:sp>
        <p:nvSpPr>
          <p:cNvPr id="8" name="TextBox 7"/>
          <p:cNvSpPr txBox="1"/>
          <p:nvPr/>
        </p:nvSpPr>
        <p:spPr>
          <a:xfrm>
            <a:off x="331078" y="1568981"/>
            <a:ext cx="8532440" cy="4832092"/>
          </a:xfrm>
          <a:prstGeom prst="rect">
            <a:avLst/>
          </a:prstGeom>
          <a:solidFill>
            <a:schemeClr val="bg1">
              <a:alpha val="60000"/>
            </a:schemeClr>
          </a:solidFill>
        </p:spPr>
        <p:txBody>
          <a:bodyPr wrap="square" rtlCol="0">
            <a:spAutoFit/>
          </a:bodyPr>
          <a:lstStyle/>
          <a:p>
            <a:r>
              <a:rPr lang="en-GB" sz="2800" dirty="0">
                <a:latin typeface="Helvetica" panose="020B0604020202020204" pitchFamily="34" charset="0"/>
                <a:cs typeface="Helvetica" panose="020B0604020202020204" pitchFamily="34" charset="0"/>
              </a:rPr>
              <a:t>Then the Devil took Jesus to Jerusalem, the Holy City, set him on the </a:t>
            </a:r>
            <a:r>
              <a:rPr lang="en-GB" sz="2800" dirty="0" smtClean="0">
                <a:latin typeface="Helvetica" panose="020B0604020202020204" pitchFamily="34" charset="0"/>
                <a:cs typeface="Helvetica" panose="020B0604020202020204" pitchFamily="34" charset="0"/>
              </a:rPr>
              <a:t>highest </a:t>
            </a:r>
            <a:r>
              <a:rPr lang="en-GB" sz="2800" dirty="0">
                <a:latin typeface="Helvetica" panose="020B0604020202020204" pitchFamily="34" charset="0"/>
                <a:cs typeface="Helvetica" panose="020B0604020202020204" pitchFamily="34" charset="0"/>
              </a:rPr>
              <a:t>point of the Temple, and said to him, if you are God’s Son, </a:t>
            </a:r>
            <a:r>
              <a:rPr lang="en-GB" sz="2800" dirty="0" smtClean="0">
                <a:latin typeface="Helvetica" panose="020B0604020202020204" pitchFamily="34" charset="0"/>
                <a:cs typeface="Helvetica" panose="020B0604020202020204" pitchFamily="34" charset="0"/>
              </a:rPr>
              <a:t>throw </a:t>
            </a:r>
            <a:r>
              <a:rPr lang="en-GB" sz="2800" dirty="0">
                <a:latin typeface="Helvetica" panose="020B0604020202020204" pitchFamily="34" charset="0"/>
                <a:cs typeface="Helvetica" panose="020B0604020202020204" pitchFamily="34" charset="0"/>
              </a:rPr>
              <a:t>yourself down, for the scripture says: </a:t>
            </a:r>
            <a:endParaRPr lang="en-GB" sz="2800" dirty="0" smtClean="0">
              <a:latin typeface="Helvetica" panose="020B0604020202020204" pitchFamily="34" charset="0"/>
              <a:cs typeface="Helvetica" panose="020B0604020202020204" pitchFamily="34" charset="0"/>
            </a:endParaRPr>
          </a:p>
          <a:p>
            <a:r>
              <a:rPr lang="en-GB" sz="2800" dirty="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God will give orders to </a:t>
            </a:r>
            <a:r>
              <a:rPr lang="en-GB" sz="2800" dirty="0" smtClean="0">
                <a:latin typeface="Helvetica" panose="020B0604020202020204" pitchFamily="34" charset="0"/>
                <a:cs typeface="Helvetica" panose="020B0604020202020204" pitchFamily="34" charset="0"/>
              </a:rPr>
              <a:t>his </a:t>
            </a:r>
            <a:r>
              <a:rPr lang="en-GB" sz="2800" dirty="0">
                <a:latin typeface="Helvetica" panose="020B0604020202020204" pitchFamily="34" charset="0"/>
                <a:cs typeface="Helvetica" panose="020B0604020202020204" pitchFamily="34" charset="0"/>
              </a:rPr>
              <a:t>angels about you; they will hold you up with their hands, so </a:t>
            </a:r>
            <a:r>
              <a:rPr lang="en-GB" sz="2800" dirty="0" smtClean="0">
                <a:latin typeface="Helvetica" panose="020B0604020202020204" pitchFamily="34" charset="0"/>
                <a:cs typeface="Helvetica" panose="020B0604020202020204" pitchFamily="34" charset="0"/>
              </a:rPr>
              <a:t>that not </a:t>
            </a:r>
            <a:r>
              <a:rPr lang="en-GB" sz="2800" dirty="0">
                <a:latin typeface="Helvetica" panose="020B0604020202020204" pitchFamily="34" charset="0"/>
                <a:cs typeface="Helvetica" panose="020B0604020202020204" pitchFamily="34" charset="0"/>
              </a:rPr>
              <a:t>even your feet will be hurt on the stones.’”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Jesus </a:t>
            </a:r>
            <a:r>
              <a:rPr lang="en-GB" sz="2800" dirty="0">
                <a:latin typeface="Helvetica" panose="020B0604020202020204" pitchFamily="34" charset="0"/>
                <a:cs typeface="Helvetica" panose="020B0604020202020204" pitchFamily="34" charset="0"/>
              </a:rPr>
              <a:t>answered,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But the scripture also says,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Do not put the Lord your God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to </a:t>
            </a:r>
            <a:r>
              <a:rPr lang="en-GB" sz="2800" dirty="0">
                <a:latin typeface="Helvetica" panose="020B0604020202020204" pitchFamily="34" charset="0"/>
                <a:cs typeface="Helvetica" panose="020B0604020202020204" pitchFamily="34" charset="0"/>
              </a:rPr>
              <a:t>the </a:t>
            </a:r>
            <a:r>
              <a:rPr lang="en-GB" sz="2800" dirty="0" smtClean="0">
                <a:latin typeface="Helvetica" panose="020B0604020202020204" pitchFamily="34" charset="0"/>
                <a:cs typeface="Helvetica" panose="020B0604020202020204" pitchFamily="34" charset="0"/>
              </a:rPr>
              <a:t>test.’”</a:t>
            </a:r>
            <a:endParaRPr lang="en-GB" sz="2800" dirty="0">
              <a:latin typeface="Helvetica" panose="020B0604020202020204" pitchFamily="34" charset="0"/>
              <a:cs typeface="Helvetica"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4633859"/>
            <a:ext cx="3925887"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99392"/>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746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extBox 5"/>
          <p:cNvSpPr txBox="1"/>
          <p:nvPr/>
        </p:nvSpPr>
        <p:spPr>
          <a:xfrm>
            <a:off x="1601670" y="174014"/>
            <a:ext cx="5940660" cy="1077218"/>
          </a:xfrm>
          <a:prstGeom prst="rect">
            <a:avLst/>
          </a:prstGeom>
          <a:solidFill>
            <a:srgbClr val="27A6B7">
              <a:alpha val="74000"/>
            </a:srgbClr>
          </a:solidFill>
        </p:spPr>
        <p:txBody>
          <a:bodyPr wrap="square" rtlCol="0">
            <a:spAutoFit/>
          </a:bodyPr>
          <a:lstStyle/>
          <a:p>
            <a:pPr algn="ctr"/>
            <a:r>
              <a:rPr lang="en-GB" sz="3200" dirty="0">
                <a:solidFill>
                  <a:schemeClr val="bg1"/>
                </a:solidFill>
                <a:latin typeface="Aharoni" panose="02010803020104030203" pitchFamily="2" charset="-79"/>
                <a:cs typeface="Aharoni" panose="02010803020104030203" pitchFamily="2" charset="-79"/>
              </a:rPr>
              <a:t>The Temptation of Jesus</a:t>
            </a:r>
          </a:p>
          <a:p>
            <a:pPr algn="ctr"/>
            <a:r>
              <a:rPr lang="en-GB" sz="3200" dirty="0">
                <a:solidFill>
                  <a:schemeClr val="bg1"/>
                </a:solidFill>
                <a:latin typeface="Aharoni" panose="02010803020104030203" pitchFamily="2" charset="-79"/>
                <a:cs typeface="Aharoni" panose="02010803020104030203" pitchFamily="2" charset="-79"/>
              </a:rPr>
              <a:t>Matthew 4.1-11</a:t>
            </a:r>
          </a:p>
        </p:txBody>
      </p:sp>
      <p:sp>
        <p:nvSpPr>
          <p:cNvPr id="8" name="TextBox 7"/>
          <p:cNvSpPr txBox="1"/>
          <p:nvPr/>
        </p:nvSpPr>
        <p:spPr>
          <a:xfrm>
            <a:off x="107504" y="1405220"/>
            <a:ext cx="8532440" cy="4832092"/>
          </a:xfrm>
          <a:prstGeom prst="rect">
            <a:avLst/>
          </a:prstGeom>
          <a:solidFill>
            <a:schemeClr val="bg1">
              <a:alpha val="60000"/>
            </a:schemeClr>
          </a:solidFill>
        </p:spPr>
        <p:txBody>
          <a:bodyPr wrap="square" rtlCol="0">
            <a:spAutoFit/>
          </a:bodyPr>
          <a:lstStyle/>
          <a:p>
            <a:r>
              <a:rPr lang="en-GB" sz="2800" dirty="0" smtClean="0">
                <a:latin typeface="Helvetica" panose="020B0604020202020204" pitchFamily="34" charset="0"/>
                <a:cs typeface="Helvetica" panose="020B0604020202020204" pitchFamily="34" charset="0"/>
              </a:rPr>
              <a:t>Then </a:t>
            </a:r>
            <a:r>
              <a:rPr lang="en-GB" sz="2800" dirty="0">
                <a:latin typeface="Helvetica" panose="020B0604020202020204" pitchFamily="34" charset="0"/>
                <a:cs typeface="Helvetica" panose="020B0604020202020204" pitchFamily="34" charset="0"/>
              </a:rPr>
              <a:t>the Devil took Jesus to a very high mountain and showed him </a:t>
            </a:r>
            <a:r>
              <a:rPr lang="en-GB" sz="2800" dirty="0" smtClean="0">
                <a:latin typeface="Helvetica" panose="020B0604020202020204" pitchFamily="34" charset="0"/>
                <a:cs typeface="Helvetica" panose="020B0604020202020204" pitchFamily="34" charset="0"/>
              </a:rPr>
              <a:t>all </a:t>
            </a:r>
            <a:r>
              <a:rPr lang="en-GB" sz="2800" dirty="0">
                <a:latin typeface="Helvetica" panose="020B0604020202020204" pitchFamily="34" charset="0"/>
                <a:cs typeface="Helvetica" panose="020B0604020202020204" pitchFamily="34" charset="0"/>
              </a:rPr>
              <a:t>the kingdoms of the world in all their greatness.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All this I will give </a:t>
            </a:r>
            <a:r>
              <a:rPr lang="en-GB" sz="2800" dirty="0" smtClean="0">
                <a:latin typeface="Helvetica" panose="020B0604020202020204" pitchFamily="34" charset="0"/>
                <a:cs typeface="Helvetica" panose="020B0604020202020204" pitchFamily="34" charset="0"/>
              </a:rPr>
              <a:t>you</a:t>
            </a:r>
            <a:r>
              <a:rPr lang="en-GB" sz="2800" dirty="0">
                <a:latin typeface="Helvetica" panose="020B0604020202020204" pitchFamily="34" charset="0"/>
                <a:cs typeface="Helvetica" panose="020B0604020202020204" pitchFamily="34" charset="0"/>
              </a:rPr>
              <a:t>,” the Devil said, “if you kneel down and worship me.” </a:t>
            </a:r>
          </a:p>
          <a:p>
            <a:r>
              <a:rPr lang="en-GB" sz="2800" dirty="0" smtClean="0">
                <a:latin typeface="Helvetica" panose="020B0604020202020204" pitchFamily="34" charset="0"/>
                <a:cs typeface="Helvetica" panose="020B0604020202020204" pitchFamily="34" charset="0"/>
              </a:rPr>
              <a:t>Then Jesus </a:t>
            </a:r>
            <a:r>
              <a:rPr lang="en-GB" sz="2800" dirty="0">
                <a:latin typeface="Helvetica" panose="020B0604020202020204" pitchFamily="34" charset="0"/>
                <a:cs typeface="Helvetica" panose="020B0604020202020204" pitchFamily="34" charset="0"/>
              </a:rPr>
              <a:t>answered, </a:t>
            </a:r>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Go away, Satan!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The </a:t>
            </a:r>
            <a:r>
              <a:rPr lang="en-GB" sz="2800" dirty="0">
                <a:latin typeface="Helvetica" panose="020B0604020202020204" pitchFamily="34" charset="0"/>
                <a:cs typeface="Helvetica" panose="020B0604020202020204" pitchFamily="34" charset="0"/>
              </a:rPr>
              <a:t>scripture says, ‘Worship the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Lord </a:t>
            </a:r>
            <a:r>
              <a:rPr lang="en-GB" sz="2800" dirty="0">
                <a:latin typeface="Helvetica" panose="020B0604020202020204" pitchFamily="34" charset="0"/>
                <a:cs typeface="Helvetica" panose="020B0604020202020204" pitchFamily="34" charset="0"/>
              </a:rPr>
              <a:t>your God and serve only him!’” </a:t>
            </a:r>
          </a:p>
          <a:p>
            <a:endParaRPr lang="en-GB" sz="2800" dirty="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Then </a:t>
            </a:r>
            <a:r>
              <a:rPr lang="en-GB" sz="2800" dirty="0">
                <a:latin typeface="Helvetica" panose="020B0604020202020204" pitchFamily="34" charset="0"/>
                <a:cs typeface="Helvetica" panose="020B0604020202020204" pitchFamily="34" charset="0"/>
              </a:rPr>
              <a:t>the Devil left Jesus;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and </a:t>
            </a:r>
            <a:r>
              <a:rPr lang="en-GB" sz="2800" dirty="0">
                <a:latin typeface="Helvetica" panose="020B0604020202020204" pitchFamily="34" charset="0"/>
                <a:cs typeface="Helvetica" panose="020B0604020202020204" pitchFamily="34" charset="0"/>
              </a:rPr>
              <a:t>angels came and helped him</a:t>
            </a:r>
            <a:r>
              <a:rPr lang="en-GB" sz="2800" dirty="0">
                <a:latin typeface="Calibri" panose="020F0502020204030204" pitchFamily="34" charset="0"/>
                <a:cs typeface="Aharoni" panose="02010803020104030203" pitchFamily="2" charset="-79"/>
              </a:rPr>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630" y="4293096"/>
            <a:ext cx="345588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99392"/>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02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Box 10"/>
          <p:cNvSpPr txBox="1"/>
          <p:nvPr/>
        </p:nvSpPr>
        <p:spPr>
          <a:xfrm>
            <a:off x="3556187" y="260648"/>
            <a:ext cx="1944216"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FAST</a:t>
            </a:r>
            <a:endParaRPr lang="en-GB" sz="3200" dirty="0">
              <a:solidFill>
                <a:prstClr val="white"/>
              </a:solidFill>
              <a:latin typeface="Aharoni" panose="02010803020104030203" pitchFamily="2" charset="-79"/>
              <a:cs typeface="Aharoni" panose="02010803020104030203" pitchFamily="2" charset="-79"/>
            </a:endParaRPr>
          </a:p>
        </p:txBody>
      </p:sp>
      <p:sp>
        <p:nvSpPr>
          <p:cNvPr id="8" name="TextBox 7"/>
          <p:cNvSpPr txBox="1"/>
          <p:nvPr/>
        </p:nvSpPr>
        <p:spPr>
          <a:xfrm>
            <a:off x="2620083" y="3132257"/>
            <a:ext cx="3816424"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Why do we fast?</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804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827584" y="1484784"/>
            <a:ext cx="7722604" cy="5016758"/>
          </a:xfrm>
          <a:prstGeom prst="rect">
            <a:avLst/>
          </a:prstGeom>
          <a:solidFill>
            <a:schemeClr val="bg1">
              <a:alpha val="60000"/>
            </a:schemeClr>
          </a:solidFill>
        </p:spPr>
        <p:txBody>
          <a:bodyPr wrap="square" rtlCol="0">
            <a:spAutoFit/>
          </a:bodyPr>
          <a:lstStyle/>
          <a:p>
            <a:r>
              <a:rPr lang="en-GB" sz="3200" b="1" dirty="0" smtClean="0">
                <a:latin typeface="Helvetica" panose="020B0604020202020204" pitchFamily="34" charset="0"/>
                <a:cs typeface="Helvetica" panose="020B0604020202020204" pitchFamily="34" charset="0"/>
              </a:rPr>
              <a:t>Fasting:</a:t>
            </a:r>
          </a:p>
          <a:p>
            <a:r>
              <a:rPr lang="en-GB" sz="3200" dirty="0" smtClean="0">
                <a:latin typeface="Helvetica" panose="020B0604020202020204" pitchFamily="34" charset="0"/>
                <a:cs typeface="Helvetica" panose="020B0604020202020204" pitchFamily="34" charset="0"/>
              </a:rPr>
              <a:t> </a:t>
            </a:r>
          </a:p>
          <a:p>
            <a:pPr marL="457200" indent="-457200">
              <a:buFont typeface="Arial" panose="020B0604020202020204" pitchFamily="34" charset="0"/>
              <a:buChar char="•"/>
            </a:pPr>
            <a:r>
              <a:rPr lang="en-GB" sz="3200" dirty="0" smtClean="0">
                <a:latin typeface="Helvetica" panose="020B0604020202020204" pitchFamily="34" charset="0"/>
                <a:cs typeface="Helvetica" panose="020B0604020202020204" pitchFamily="34" charset="0"/>
              </a:rPr>
              <a:t>Helps us to be more self-disciplined</a:t>
            </a:r>
          </a:p>
          <a:p>
            <a:endParaRPr lang="en-GB" sz="3200" dirty="0" smtClean="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3200" dirty="0" smtClean="0">
                <a:latin typeface="Helvetica" panose="020B0604020202020204" pitchFamily="34" charset="0"/>
                <a:cs typeface="Helvetica" panose="020B0604020202020204" pitchFamily="34" charset="0"/>
              </a:rPr>
              <a:t> Reminds us of all of the good things which God has given us</a:t>
            </a:r>
          </a:p>
          <a:p>
            <a:endParaRPr lang="en-GB" sz="3200" dirty="0" smtClean="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3200" dirty="0" smtClean="0">
                <a:latin typeface="Helvetica" panose="020B0604020202020204" pitchFamily="34" charset="0"/>
                <a:cs typeface="Helvetica" panose="020B0604020202020204" pitchFamily="34" charset="0"/>
              </a:rPr>
              <a:t>Helps us think of those who are less fortunate than ourselves  </a:t>
            </a:r>
          </a:p>
          <a:p>
            <a:pPr algn="ctr"/>
            <a:endParaRPr lang="en-GB" sz="3200" dirty="0">
              <a:latin typeface="Helvetica" panose="020B0604020202020204" pitchFamily="34" charset="0"/>
              <a:cs typeface="Helvetica" panose="020B0604020202020204" pitchFamily="34" charset="0"/>
            </a:endParaRPr>
          </a:p>
        </p:txBody>
      </p:sp>
      <p:sp>
        <p:nvSpPr>
          <p:cNvPr id="7" name="TextBox 6"/>
          <p:cNvSpPr txBox="1"/>
          <p:nvPr/>
        </p:nvSpPr>
        <p:spPr>
          <a:xfrm>
            <a:off x="2620082" y="251937"/>
            <a:ext cx="4112157"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Why did Jesus fast?</a:t>
            </a:r>
            <a:endParaRPr lang="en-GB" sz="3200" dirty="0">
              <a:solidFill>
                <a:prstClr val="white"/>
              </a:solidFill>
              <a:latin typeface="Aharoni" panose="02010803020104030203" pitchFamily="2" charset="-79"/>
              <a:cs typeface="Aharoni" panose="02010803020104030203" pitchFamily="2" charset="-79"/>
            </a:endParaRPr>
          </a:p>
        </p:txBody>
      </p:sp>
      <p:pic>
        <p:nvPicPr>
          <p:cNvPr id="8"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99392"/>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55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Box 10"/>
          <p:cNvSpPr txBox="1"/>
          <p:nvPr/>
        </p:nvSpPr>
        <p:spPr>
          <a:xfrm>
            <a:off x="3455876" y="260648"/>
            <a:ext cx="1944216"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FAST</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2627784" y="3996353"/>
            <a:ext cx="3816424"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How can we fast?</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804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44"/>
          <a:stretch/>
        </p:blipFill>
        <p:spPr bwMode="auto">
          <a:xfrm>
            <a:off x="0" y="-99391"/>
            <a:ext cx="9319457"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319456"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Box 10"/>
          <p:cNvSpPr txBox="1"/>
          <p:nvPr/>
        </p:nvSpPr>
        <p:spPr>
          <a:xfrm>
            <a:off x="3635896" y="683985"/>
            <a:ext cx="1944216" cy="584775"/>
          </a:xfrm>
          <a:prstGeom prst="rect">
            <a:avLst/>
          </a:prstGeom>
          <a:solidFill>
            <a:srgbClr val="27A6B7">
              <a:alpha val="74000"/>
            </a:srgbClr>
          </a:solidFill>
        </p:spPr>
        <p:txBody>
          <a:bodyPr wrap="square" rtlCol="0">
            <a:spAutoFit/>
          </a:bodyPr>
          <a:lstStyle/>
          <a:p>
            <a:pPr algn="ctr"/>
            <a:r>
              <a:rPr lang="en-GB" sz="3200" dirty="0">
                <a:solidFill>
                  <a:prstClr val="white"/>
                </a:solidFill>
                <a:latin typeface="Aharoni" panose="02010803020104030203" pitchFamily="2" charset="-79"/>
                <a:cs typeface="Aharoni" panose="02010803020104030203" pitchFamily="2" charset="-79"/>
              </a:rPr>
              <a:t>FAST</a:t>
            </a:r>
          </a:p>
        </p:txBody>
      </p:sp>
      <p:grpSp>
        <p:nvGrpSpPr>
          <p:cNvPr id="5" name="Group 4"/>
          <p:cNvGrpSpPr/>
          <p:nvPr/>
        </p:nvGrpSpPr>
        <p:grpSpPr>
          <a:xfrm>
            <a:off x="5931130" y="1092333"/>
            <a:ext cx="3168352" cy="1904619"/>
            <a:chOff x="5652120" y="1268760"/>
            <a:chExt cx="3168352" cy="1904619"/>
          </a:xfrm>
        </p:grpSpPr>
        <p:sp>
          <p:nvSpPr>
            <p:cNvPr id="8" name="TextBox 7"/>
            <p:cNvSpPr txBox="1"/>
            <p:nvPr/>
          </p:nvSpPr>
          <p:spPr>
            <a:xfrm>
              <a:off x="5652120" y="1268760"/>
              <a:ext cx="3168352" cy="400110"/>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crisps</a:t>
              </a:r>
              <a:endParaRPr lang="en-GB" sz="2000" dirty="0">
                <a:solidFill>
                  <a:prstClr val="white"/>
                </a:solidFill>
                <a:latin typeface="Aharoni" panose="02010803020104030203" pitchFamily="2" charset="-79"/>
                <a:cs typeface="Aharoni" panose="02010803020104030203" pitchFamily="2" charset="-79"/>
              </a:endParaRP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1867" y="1700808"/>
              <a:ext cx="2208857" cy="147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3168352" y="1980333"/>
            <a:ext cx="2304256" cy="1736699"/>
            <a:chOff x="3239269" y="2132856"/>
            <a:chExt cx="2304256" cy="1736699"/>
          </a:xfrm>
        </p:grpSpPr>
        <p:sp>
          <p:nvSpPr>
            <p:cNvPr id="10" name="TextBox 9"/>
            <p:cNvSpPr txBox="1"/>
            <p:nvPr/>
          </p:nvSpPr>
          <p:spPr>
            <a:xfrm>
              <a:off x="3239269" y="2132856"/>
              <a:ext cx="2304256" cy="400110"/>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TV</a:t>
              </a:r>
              <a:endParaRPr lang="en-GB" sz="2000" dirty="0">
                <a:solidFill>
                  <a:prstClr val="white"/>
                </a:solidFill>
                <a:latin typeface="Aharoni" panose="02010803020104030203" pitchFamily="2" charset="-79"/>
                <a:cs typeface="Aharoni" panose="02010803020104030203" pitchFamily="2" charset="-79"/>
              </a:endParaRPr>
            </a:p>
          </p:txBody>
        </p:sp>
        <p:pic>
          <p:nvPicPr>
            <p:cNvPr id="3079"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84" t="7500" r="2414" b="3707"/>
            <a:stretch/>
          </p:blipFill>
          <p:spPr bwMode="auto">
            <a:xfrm>
              <a:off x="3497044" y="2564904"/>
              <a:ext cx="1867044" cy="130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85192" y="1136982"/>
            <a:ext cx="3118656" cy="2003986"/>
            <a:chOff x="107504" y="4032601"/>
            <a:chExt cx="3118656" cy="2003986"/>
          </a:xfrm>
        </p:grpSpPr>
        <p:sp>
          <p:nvSpPr>
            <p:cNvPr id="9" name="TextBox 8"/>
            <p:cNvSpPr txBox="1"/>
            <p:nvPr/>
          </p:nvSpPr>
          <p:spPr>
            <a:xfrm>
              <a:off x="107504" y="4032601"/>
              <a:ext cx="3118656" cy="707886"/>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my laptop/ computer/ tablet</a:t>
              </a:r>
              <a:endParaRPr lang="en-GB" sz="2000" dirty="0">
                <a:solidFill>
                  <a:prstClr val="white"/>
                </a:solidFill>
                <a:latin typeface="Aharoni" panose="02010803020104030203" pitchFamily="2" charset="-79"/>
                <a:cs typeface="Aharoni" panose="02010803020104030203" pitchFamily="2" charset="-79"/>
              </a:endParaRPr>
            </a:p>
          </p:txBody>
        </p:sp>
        <p:pic>
          <p:nvPicPr>
            <p:cNvPr id="308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2483" t="3717" r="13040" b="5495"/>
            <a:stretch/>
          </p:blipFill>
          <p:spPr bwMode="auto">
            <a:xfrm>
              <a:off x="984296" y="4752681"/>
              <a:ext cx="1053224" cy="128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059832" y="4293096"/>
            <a:ext cx="3168352" cy="2185706"/>
            <a:chOff x="5976817" y="3469445"/>
            <a:chExt cx="3168352" cy="2185706"/>
          </a:xfrm>
        </p:grpSpPr>
        <p:sp>
          <p:nvSpPr>
            <p:cNvPr id="7" name="TextBox 6"/>
            <p:cNvSpPr txBox="1"/>
            <p:nvPr/>
          </p:nvSpPr>
          <p:spPr>
            <a:xfrm>
              <a:off x="5976817" y="3469445"/>
              <a:ext cx="3168352" cy="400110"/>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sweets</a:t>
              </a:r>
              <a:endParaRPr lang="en-GB" sz="2000" dirty="0">
                <a:solidFill>
                  <a:prstClr val="white"/>
                </a:solidFill>
                <a:latin typeface="Aharoni" panose="02010803020104030203" pitchFamily="2" charset="-79"/>
                <a:cs typeface="Aharoni" panose="02010803020104030203" pitchFamily="2" charset="-79"/>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8587" y="3923671"/>
              <a:ext cx="1731480" cy="173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6156176" y="3297178"/>
            <a:ext cx="2614600" cy="2148046"/>
            <a:chOff x="3635896" y="4593322"/>
            <a:chExt cx="2614600" cy="2148046"/>
          </a:xfrm>
        </p:grpSpPr>
        <p:sp>
          <p:nvSpPr>
            <p:cNvPr id="21" name="TextBox 20"/>
            <p:cNvSpPr txBox="1"/>
            <p:nvPr/>
          </p:nvSpPr>
          <p:spPr>
            <a:xfrm>
              <a:off x="3635896" y="4593322"/>
              <a:ext cx="2614600" cy="707886"/>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my games console</a:t>
              </a:r>
              <a:endParaRPr lang="en-GB" sz="2000" dirty="0">
                <a:solidFill>
                  <a:prstClr val="white"/>
                </a:solidFill>
                <a:latin typeface="Aharoni" panose="02010803020104030203" pitchFamily="2" charset="-79"/>
                <a:cs typeface="Aharoni" panose="02010803020104030203" pitchFamily="2" charset="-79"/>
              </a:endParaRPr>
            </a:p>
          </p:txBody>
        </p:sp>
        <p:pic>
          <p:nvPicPr>
            <p:cNvPr id="3084"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l="25439" t="9803" r="17098" b="8724"/>
            <a:stretch/>
          </p:blipFill>
          <p:spPr bwMode="auto">
            <a:xfrm>
              <a:off x="4139952" y="5383326"/>
              <a:ext cx="1696740" cy="135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a:hlinkClick r:id="rId8" action="ppaction://hlinksldjump"/>
          </p:cNvPr>
          <p:cNvSpPr txBox="1"/>
          <p:nvPr/>
        </p:nvSpPr>
        <p:spPr>
          <a:xfrm>
            <a:off x="-36512" y="-53675"/>
            <a:ext cx="1215752" cy="707886"/>
          </a:xfrm>
          <a:prstGeom prst="rect">
            <a:avLst/>
          </a:prstGeom>
          <a:solidFill>
            <a:schemeClr val="accent4">
              <a:lumMod val="50000"/>
              <a:alpha val="77000"/>
            </a:schemeClr>
          </a:solidFill>
        </p:spPr>
        <p:txBody>
          <a:bodyPr wrap="square" rtlCol="0">
            <a:spAutoFit/>
          </a:bodyPr>
          <a:lstStyle/>
          <a:p>
            <a:pPr algn="ctr"/>
            <a:r>
              <a:rPr lang="en-GB" sz="2000" dirty="0" smtClean="0">
                <a:solidFill>
                  <a:prstClr val="white"/>
                </a:solidFill>
                <a:latin typeface="Aharoni" panose="02010803020104030203" pitchFamily="2" charset="-79"/>
                <a:cs typeface="Aharoni" panose="02010803020104030203" pitchFamily="2" charset="-79"/>
              </a:rPr>
              <a:t>Main Menu</a:t>
            </a:r>
            <a:endParaRPr lang="en-GB" sz="2000" dirty="0">
              <a:solidFill>
                <a:prstClr val="white"/>
              </a:solidFill>
              <a:latin typeface="Aharoni" panose="02010803020104030203" pitchFamily="2" charset="-79"/>
              <a:cs typeface="Aharoni" panose="02010803020104030203" pitchFamily="2" charset="-79"/>
            </a:endParaRPr>
          </a:p>
        </p:txBody>
      </p:sp>
      <p:grpSp>
        <p:nvGrpSpPr>
          <p:cNvPr id="17" name="Group 16"/>
          <p:cNvGrpSpPr/>
          <p:nvPr/>
        </p:nvGrpSpPr>
        <p:grpSpPr>
          <a:xfrm>
            <a:off x="260920" y="3720287"/>
            <a:ext cx="2857736" cy="1796945"/>
            <a:chOff x="395536" y="4973106"/>
            <a:chExt cx="2857736" cy="1796945"/>
          </a:xfrm>
        </p:grpSpPr>
        <p:pic>
          <p:nvPicPr>
            <p:cNvPr id="819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576" y="5404801"/>
              <a:ext cx="2206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395536" y="4973106"/>
              <a:ext cx="2857736" cy="400110"/>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meat</a:t>
              </a:r>
              <a:endParaRPr lang="en-GB" sz="2000" dirty="0">
                <a:solidFill>
                  <a:prstClr val="white"/>
                </a:solidFill>
                <a:latin typeface="Aharoni" panose="02010803020104030203" pitchFamily="2" charset="-79"/>
                <a:cs typeface="Aharoni" panose="02010803020104030203" pitchFamily="2" charset="-79"/>
              </a:endParaRPr>
            </a:p>
          </p:txBody>
        </p:sp>
      </p:grpSp>
      <p:sp>
        <p:nvSpPr>
          <p:cNvPr id="32" name="TextBox 31"/>
          <p:cNvSpPr txBox="1"/>
          <p:nvPr/>
        </p:nvSpPr>
        <p:spPr>
          <a:xfrm>
            <a:off x="2935785" y="35624"/>
            <a:ext cx="3312368" cy="584775"/>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LENTEN QUEST</a:t>
            </a:r>
            <a:endParaRPr lang="en-GB" sz="3200" dirty="0">
              <a:solidFill>
                <a:prstClr val="white"/>
              </a:solidFill>
              <a:latin typeface="Aharoni" panose="02010803020104030203" pitchFamily="2" charset="-79"/>
              <a:cs typeface="Aharoni" panose="02010803020104030203" pitchFamily="2" charset="-79"/>
            </a:endParaRPr>
          </a:p>
        </p:txBody>
      </p:sp>
      <p:pic>
        <p:nvPicPr>
          <p:cNvPr id="26" name="Picture 2" descr="N:\Appeals 2\Publications\Logos\New CCS logo\CCS LOGO-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8344" y="-171400"/>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84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a:stretch/>
        </p:blipFill>
        <p:spPr bwMode="auto">
          <a:xfrm>
            <a:off x="0" y="-99391"/>
            <a:ext cx="9319457"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319456"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Box 10"/>
          <p:cNvSpPr txBox="1"/>
          <p:nvPr/>
        </p:nvSpPr>
        <p:spPr>
          <a:xfrm>
            <a:off x="3635896" y="683985"/>
            <a:ext cx="1944216" cy="584775"/>
          </a:xfrm>
          <a:prstGeom prst="rect">
            <a:avLst/>
          </a:prstGeom>
          <a:solidFill>
            <a:srgbClr val="27A6B7">
              <a:alpha val="74000"/>
            </a:srgbClr>
          </a:solidFill>
        </p:spPr>
        <p:txBody>
          <a:bodyPr wrap="square" rtlCol="0">
            <a:spAutoFit/>
          </a:bodyPr>
          <a:lstStyle/>
          <a:p>
            <a:pPr algn="ctr"/>
            <a:r>
              <a:rPr lang="en-GB" sz="3200" dirty="0">
                <a:solidFill>
                  <a:prstClr val="white"/>
                </a:solidFill>
                <a:latin typeface="Aharoni" panose="02010803020104030203" pitchFamily="2" charset="-79"/>
                <a:cs typeface="Aharoni" panose="02010803020104030203" pitchFamily="2" charset="-79"/>
              </a:rPr>
              <a:t>FAST</a:t>
            </a:r>
          </a:p>
        </p:txBody>
      </p:sp>
      <p:grpSp>
        <p:nvGrpSpPr>
          <p:cNvPr id="3" name="Group 2"/>
          <p:cNvGrpSpPr/>
          <p:nvPr/>
        </p:nvGrpSpPr>
        <p:grpSpPr>
          <a:xfrm>
            <a:off x="35496" y="1462472"/>
            <a:ext cx="3168352" cy="1894520"/>
            <a:chOff x="-36512" y="1268760"/>
            <a:chExt cx="3168352" cy="1894520"/>
          </a:xfrm>
        </p:grpSpPr>
        <p:sp>
          <p:nvSpPr>
            <p:cNvPr id="6" name="TextBox 5"/>
            <p:cNvSpPr txBox="1"/>
            <p:nvPr/>
          </p:nvSpPr>
          <p:spPr>
            <a:xfrm>
              <a:off x="-36512" y="1268760"/>
              <a:ext cx="3168352" cy="400110"/>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chocolate</a:t>
              </a:r>
              <a:endParaRPr lang="en-GB" sz="2000" dirty="0">
                <a:solidFill>
                  <a:prstClr val="white"/>
                </a:solidFill>
                <a:latin typeface="Aharoni" panose="02010803020104030203" pitchFamily="2" charset="-79"/>
                <a:cs typeface="Aharoni" panose="02010803020104030203" pitchFamily="2" charset="-79"/>
              </a:endParaRPr>
            </a:p>
          </p:txBody>
        </p:sp>
        <p:pic>
          <p:nvPicPr>
            <p:cNvPr id="3076" name="Picture 4" descr="D:\Users\katiew\Pictures\chocol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72" y="1700808"/>
              <a:ext cx="1462472" cy="146247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hlinkClick r:id="rId4" action="ppaction://hlinksldjump"/>
          </p:cNvPr>
          <p:cNvSpPr txBox="1"/>
          <p:nvPr/>
        </p:nvSpPr>
        <p:spPr>
          <a:xfrm>
            <a:off x="35496" y="-53675"/>
            <a:ext cx="1215752" cy="707886"/>
          </a:xfrm>
          <a:prstGeom prst="rect">
            <a:avLst/>
          </a:prstGeom>
          <a:solidFill>
            <a:schemeClr val="accent4">
              <a:lumMod val="50000"/>
              <a:alpha val="77000"/>
            </a:schemeClr>
          </a:solidFill>
        </p:spPr>
        <p:txBody>
          <a:bodyPr wrap="square" rtlCol="0">
            <a:spAutoFit/>
          </a:bodyPr>
          <a:lstStyle/>
          <a:p>
            <a:pPr algn="ctr"/>
            <a:r>
              <a:rPr lang="en-GB" sz="2000" dirty="0" smtClean="0">
                <a:solidFill>
                  <a:prstClr val="white"/>
                </a:solidFill>
                <a:latin typeface="Aharoni" panose="02010803020104030203" pitchFamily="2" charset="-79"/>
                <a:cs typeface="Aharoni" panose="02010803020104030203" pitchFamily="2" charset="-79"/>
              </a:rPr>
              <a:t>Main Menu</a:t>
            </a:r>
            <a:endParaRPr lang="en-GB" sz="2000" dirty="0">
              <a:solidFill>
                <a:prstClr val="white"/>
              </a:solidFill>
              <a:latin typeface="Aharoni" panose="02010803020104030203" pitchFamily="2" charset="-79"/>
              <a:cs typeface="Aharoni" panose="02010803020104030203" pitchFamily="2" charset="-79"/>
            </a:endParaRPr>
          </a:p>
        </p:txBody>
      </p:sp>
      <p:grpSp>
        <p:nvGrpSpPr>
          <p:cNvPr id="2" name="Group 1"/>
          <p:cNvGrpSpPr/>
          <p:nvPr/>
        </p:nvGrpSpPr>
        <p:grpSpPr>
          <a:xfrm>
            <a:off x="3168352" y="2289066"/>
            <a:ext cx="2304256" cy="2708638"/>
            <a:chOff x="3168352" y="2289066"/>
            <a:chExt cx="2304256" cy="2708638"/>
          </a:xfrm>
        </p:grpSpPr>
        <p:sp>
          <p:nvSpPr>
            <p:cNvPr id="10" name="TextBox 9"/>
            <p:cNvSpPr txBox="1"/>
            <p:nvPr/>
          </p:nvSpPr>
          <p:spPr>
            <a:xfrm>
              <a:off x="3168352" y="2289066"/>
              <a:ext cx="2304256" cy="707886"/>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my phone</a:t>
              </a:r>
              <a:endParaRPr lang="en-GB" sz="2000" dirty="0">
                <a:solidFill>
                  <a:prstClr val="white"/>
                </a:solidFill>
                <a:latin typeface="Aharoni" panose="02010803020104030203" pitchFamily="2" charset="-79"/>
                <a:cs typeface="Aharoni" panose="02010803020104030203" pitchFamily="2" charset="-79"/>
              </a:endParaRPr>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944" r="34437"/>
            <a:stretch/>
          </p:blipFill>
          <p:spPr bwMode="auto">
            <a:xfrm>
              <a:off x="3825883" y="3068960"/>
              <a:ext cx="989193" cy="192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539552" y="5039072"/>
            <a:ext cx="2857736" cy="1342256"/>
            <a:chOff x="395536" y="4973106"/>
            <a:chExt cx="2857736" cy="1342256"/>
          </a:xfrm>
        </p:grpSpPr>
        <p:sp>
          <p:nvSpPr>
            <p:cNvPr id="31" name="TextBox 30"/>
            <p:cNvSpPr txBox="1"/>
            <p:nvPr/>
          </p:nvSpPr>
          <p:spPr>
            <a:xfrm>
              <a:off x="395536" y="4973106"/>
              <a:ext cx="2857736" cy="707886"/>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social media</a:t>
              </a:r>
              <a:endParaRPr lang="en-GB" sz="2000" dirty="0">
                <a:solidFill>
                  <a:prstClr val="white"/>
                </a:solidFill>
                <a:latin typeface="Aharoni" panose="02010803020104030203" pitchFamily="2" charset="-79"/>
                <a:cs typeface="Aharoni" panose="02010803020104030203" pitchFamily="2" charset="-79"/>
              </a:endParaRPr>
            </a:p>
          </p:txBody>
        </p:sp>
        <p:grpSp>
          <p:nvGrpSpPr>
            <p:cNvPr id="19" name="Group 18"/>
            <p:cNvGrpSpPr/>
            <p:nvPr/>
          </p:nvGrpSpPr>
          <p:grpSpPr>
            <a:xfrm>
              <a:off x="431375" y="5721695"/>
              <a:ext cx="2694983" cy="593667"/>
              <a:chOff x="431375" y="5721695"/>
              <a:chExt cx="2694983" cy="593667"/>
            </a:xfrm>
          </p:grpSpPr>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375" y="5735316"/>
                <a:ext cx="539700" cy="53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3642" y="5735316"/>
                <a:ext cx="580046" cy="58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6412" y="5721964"/>
                <a:ext cx="587356" cy="58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37533" t="24950" r="37130" b="27627"/>
              <a:stretch/>
            </p:blipFill>
            <p:spPr bwMode="auto">
              <a:xfrm>
                <a:off x="2577953" y="5721695"/>
                <a:ext cx="548405" cy="53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5471760" y="4527212"/>
            <a:ext cx="3348516" cy="1782108"/>
            <a:chOff x="5750966" y="4959260"/>
            <a:chExt cx="3348516" cy="1782108"/>
          </a:xfrm>
        </p:grpSpPr>
        <p:pic>
          <p:nvPicPr>
            <p:cNvPr id="40" name="Picture 2" descr="D:\Users\katiew\AppData\Local\Microsoft\Windows\Temporary Internet Files\Content.IE5\EE5QFU5K\tumblr_m4w8ntvsiW1qft7n1[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00" y="5433533"/>
              <a:ext cx="1848531" cy="130783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750966" y="4959260"/>
              <a:ext cx="3348516" cy="400110"/>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fizzy drinks</a:t>
              </a:r>
              <a:endParaRPr lang="en-GB" sz="2000" dirty="0">
                <a:solidFill>
                  <a:prstClr val="white"/>
                </a:solidFill>
                <a:latin typeface="Aharoni" panose="02010803020104030203" pitchFamily="2" charset="-79"/>
                <a:cs typeface="Aharoni" panose="02010803020104030203" pitchFamily="2" charset="-79"/>
              </a:endParaRPr>
            </a:p>
          </p:txBody>
        </p:sp>
      </p:grpSp>
      <p:grpSp>
        <p:nvGrpSpPr>
          <p:cNvPr id="23" name="Group 22"/>
          <p:cNvGrpSpPr/>
          <p:nvPr/>
        </p:nvGrpSpPr>
        <p:grpSpPr>
          <a:xfrm>
            <a:off x="5769486" y="1360357"/>
            <a:ext cx="3195002" cy="2284667"/>
            <a:chOff x="5796136" y="711950"/>
            <a:chExt cx="3195002" cy="2284667"/>
          </a:xfrm>
        </p:grpSpPr>
        <p:sp>
          <p:nvSpPr>
            <p:cNvPr id="8" name="TextBox 7"/>
            <p:cNvSpPr txBox="1"/>
            <p:nvPr/>
          </p:nvSpPr>
          <p:spPr>
            <a:xfrm>
              <a:off x="5796136" y="711950"/>
              <a:ext cx="3168352" cy="707886"/>
            </a:xfrm>
            <a:prstGeom prst="rect">
              <a:avLst/>
            </a:prstGeom>
            <a:solidFill>
              <a:srgbClr val="27A6B7">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give up buying new clothes/toys</a:t>
              </a:r>
              <a:endParaRPr lang="en-GB" sz="2000" dirty="0">
                <a:solidFill>
                  <a:prstClr val="white"/>
                </a:solidFill>
                <a:latin typeface="Aharoni" panose="02010803020104030203" pitchFamily="2" charset="-79"/>
                <a:cs typeface="Aharoni" panose="02010803020104030203" pitchFamily="2" charset="-79"/>
              </a:endParaRPr>
            </a:p>
          </p:txBody>
        </p:sp>
        <p:grpSp>
          <p:nvGrpSpPr>
            <p:cNvPr id="22" name="Group 21"/>
            <p:cNvGrpSpPr/>
            <p:nvPr/>
          </p:nvGrpSpPr>
          <p:grpSpPr>
            <a:xfrm>
              <a:off x="6054475" y="1507294"/>
              <a:ext cx="2936663" cy="1489323"/>
              <a:chOff x="6054475" y="1507294"/>
              <a:chExt cx="2936663" cy="1489323"/>
            </a:xfrm>
          </p:grpSpPr>
          <p:pic>
            <p:nvPicPr>
              <p:cNvPr id="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4475" y="1507294"/>
                <a:ext cx="1522866" cy="148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D:\Users\katiew\AppData\Local\Microsoft\Windows\Temporary Internet Files\Content.IE5\1GZBMVT1\2_duplo_lego_bricks[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39881" y="1568743"/>
                <a:ext cx="1351257" cy="13512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TextBox 45"/>
          <p:cNvSpPr txBox="1"/>
          <p:nvPr/>
        </p:nvSpPr>
        <p:spPr>
          <a:xfrm>
            <a:off x="2935785" y="35624"/>
            <a:ext cx="3312368" cy="584775"/>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LENTEN QUEST</a:t>
            </a:r>
            <a:endParaRPr lang="en-GB" sz="3200" dirty="0">
              <a:solidFill>
                <a:prstClr val="white"/>
              </a:solidFill>
              <a:latin typeface="Aharoni" panose="02010803020104030203" pitchFamily="2" charset="-79"/>
              <a:cs typeface="Aharoni" panose="02010803020104030203" pitchFamily="2" charset="-79"/>
            </a:endParaRPr>
          </a:p>
        </p:txBody>
      </p:sp>
      <p:pic>
        <p:nvPicPr>
          <p:cNvPr id="30" name="Picture 2" descr="N:\Appeals 2\Publications\Logos\New CCS logo\CCS LOGO-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68344" y="-171400"/>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189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5252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415678"/>
            <a:ext cx="7200800" cy="1077218"/>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are the three things we should do during Lent?</a:t>
            </a:r>
            <a:endParaRPr lang="en-GB" sz="3200" dirty="0">
              <a:solidFill>
                <a:prstClr val="white"/>
              </a:solidFill>
              <a:latin typeface="Aharoni" panose="02010803020104030203" pitchFamily="2" charset="-79"/>
              <a:cs typeface="Aharoni" panose="02010803020104030203" pitchFamily="2" charset="-79"/>
            </a:endParaRPr>
          </a:p>
        </p:txBody>
      </p:sp>
      <p:sp>
        <p:nvSpPr>
          <p:cNvPr id="10" name="TextBox 9">
            <a:hlinkClick r:id="" action="ppaction://noaction"/>
          </p:cNvPr>
          <p:cNvSpPr txBox="1"/>
          <p:nvPr/>
        </p:nvSpPr>
        <p:spPr>
          <a:xfrm>
            <a:off x="3491880" y="5157192"/>
            <a:ext cx="2214246" cy="633343"/>
          </a:xfrm>
          <a:prstGeom prst="rect">
            <a:avLst/>
          </a:prstGeom>
          <a:solidFill>
            <a:schemeClr val="accent6">
              <a:lumMod val="75000"/>
              <a:alpha val="74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GIVE</a:t>
            </a:r>
            <a:endParaRPr lang="en-GB" sz="3200" dirty="0">
              <a:solidFill>
                <a:prstClr val="white"/>
              </a:solidFill>
              <a:latin typeface="Aharoni" panose="02010803020104030203" pitchFamily="2" charset="-79"/>
              <a:cs typeface="Aharoni" panose="02010803020104030203" pitchFamily="2" charset="-79"/>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2994844"/>
            <a:ext cx="2867472" cy="2057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N:\Appeals 2\Publications\Logos\New CCS logo\CCS LOGO-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5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3131840" y="404664"/>
            <a:ext cx="288032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GIVE</a:t>
            </a:r>
            <a:endParaRPr lang="en-GB" sz="3200" dirty="0">
              <a:solidFill>
                <a:schemeClr val="bg1"/>
              </a:solidFill>
              <a:latin typeface="Aharoni" panose="02010803020104030203" pitchFamily="2" charset="-79"/>
              <a:cs typeface="Aharoni" panose="02010803020104030203" pitchFamily="2" charset="-79"/>
            </a:endParaRPr>
          </a:p>
        </p:txBody>
      </p:sp>
      <p:sp>
        <p:nvSpPr>
          <p:cNvPr id="9" name="TextBox 8"/>
          <p:cNvSpPr txBox="1"/>
          <p:nvPr/>
        </p:nvSpPr>
        <p:spPr>
          <a:xfrm>
            <a:off x="2195736" y="2988241"/>
            <a:ext cx="477354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Why do we </a:t>
            </a:r>
            <a:r>
              <a:rPr lang="en-GB" sz="3200" dirty="0" smtClean="0">
                <a:solidFill>
                  <a:schemeClr val="bg1"/>
                </a:solidFill>
                <a:latin typeface="Aharoni" panose="02010803020104030203" pitchFamily="2" charset="-79"/>
                <a:cs typeface="Aharoni" panose="02010803020104030203" pitchFamily="2" charset="-79"/>
              </a:rPr>
              <a:t>give alms?</a:t>
            </a:r>
            <a:endParaRPr lang="en-GB" sz="3200" dirty="0">
              <a:solidFill>
                <a:schemeClr val="bg1"/>
              </a:solidFill>
              <a:latin typeface="Aharoni" panose="02010803020104030203" pitchFamily="2" charset="-79"/>
              <a:cs typeface="Aharoni" panose="02010803020104030203" pitchFamily="2" charset="-79"/>
            </a:endParaRPr>
          </a:p>
        </p:txBody>
      </p:sp>
      <p:sp>
        <p:nvSpPr>
          <p:cNvPr id="10" name="TextBox 9"/>
          <p:cNvSpPr txBox="1"/>
          <p:nvPr/>
        </p:nvSpPr>
        <p:spPr>
          <a:xfrm>
            <a:off x="2195736" y="3861048"/>
            <a:ext cx="477354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How can we </a:t>
            </a:r>
            <a:r>
              <a:rPr lang="en-GB" sz="3200" dirty="0" smtClean="0">
                <a:solidFill>
                  <a:schemeClr val="bg1"/>
                </a:solidFill>
                <a:latin typeface="Aharoni" panose="02010803020104030203" pitchFamily="2" charset="-79"/>
                <a:cs typeface="Aharoni" panose="02010803020104030203" pitchFamily="2" charset="-79"/>
              </a:rPr>
              <a:t>give alms?</a:t>
            </a:r>
            <a:endParaRPr lang="en-GB" sz="3200" dirty="0">
              <a:solidFill>
                <a:schemeClr val="bg1"/>
              </a:solidFill>
              <a:latin typeface="Aharoni" panose="02010803020104030203" pitchFamily="2" charset="-79"/>
              <a:cs typeface="Aharoni" panose="02010803020104030203" pitchFamily="2" charset="-79"/>
            </a:endParaRPr>
          </a:p>
        </p:txBody>
      </p:sp>
      <p:sp>
        <p:nvSpPr>
          <p:cNvPr id="7" name="TextBox 6"/>
          <p:cNvSpPr txBox="1"/>
          <p:nvPr/>
        </p:nvSpPr>
        <p:spPr>
          <a:xfrm>
            <a:off x="2195736" y="2107287"/>
            <a:ext cx="477354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What is almsgiving?</a:t>
            </a:r>
            <a:endParaRPr lang="en-GB" sz="3200" dirty="0">
              <a:solidFill>
                <a:schemeClr val="bg1"/>
              </a:solidFill>
              <a:latin typeface="Aharoni" panose="02010803020104030203" pitchFamily="2" charset="-79"/>
              <a:cs typeface="Aharoni" panose="02010803020104030203" pitchFamily="2" charset="-79"/>
            </a:endParaRPr>
          </a:p>
        </p:txBody>
      </p:sp>
      <p:pic>
        <p:nvPicPr>
          <p:cNvPr id="11"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75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3131840" y="404664"/>
            <a:ext cx="288032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GIVE</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2462756" y="2107287"/>
            <a:ext cx="4104456" cy="584775"/>
          </a:xfrm>
          <a:prstGeom prst="rect">
            <a:avLst/>
          </a:prstGeom>
          <a:solidFill>
            <a:schemeClr val="accent6">
              <a:lumMod val="75000"/>
              <a:alpha val="74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is almsgiving?</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31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7384"/>
            <a:ext cx="9232900" cy="6956426"/>
            <a:chOff x="0" y="-71042"/>
            <a:chExt cx="9232900" cy="6956426"/>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16008"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2915816" y="620688"/>
            <a:ext cx="3240360" cy="584775"/>
          </a:xfrm>
          <a:prstGeom prst="rect">
            <a:avLst/>
          </a:prstGeom>
          <a:solidFill>
            <a:schemeClr val="accent4">
              <a:lumMod val="50000"/>
              <a:alpha val="77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LENTEN QUEST</a:t>
            </a:r>
            <a:endParaRPr lang="en-GB" sz="3200" dirty="0">
              <a:solidFill>
                <a:schemeClr val="bg1"/>
              </a:solidFill>
              <a:latin typeface="Aharoni" panose="02010803020104030203" pitchFamily="2" charset="-79"/>
              <a:cs typeface="Aharoni" panose="02010803020104030203" pitchFamily="2" charset="-79"/>
            </a:endParaRPr>
          </a:p>
        </p:txBody>
      </p:sp>
      <p:sp>
        <p:nvSpPr>
          <p:cNvPr id="5" name="TextBox 4"/>
          <p:cNvSpPr txBox="1"/>
          <p:nvPr/>
        </p:nvSpPr>
        <p:spPr>
          <a:xfrm>
            <a:off x="755576" y="2132856"/>
            <a:ext cx="7560840" cy="2062103"/>
          </a:xfrm>
          <a:prstGeom prst="rect">
            <a:avLst/>
          </a:prstGeom>
          <a:solidFill>
            <a:schemeClr val="accent4">
              <a:lumMod val="50000"/>
              <a:alpha val="77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This Lent we are going to go on a quest. </a:t>
            </a:r>
            <a:r>
              <a:rPr lang="en-GB" sz="3200" dirty="0">
                <a:solidFill>
                  <a:schemeClr val="bg1"/>
                </a:solidFill>
                <a:latin typeface="Aharoni" panose="02010803020104030203" pitchFamily="2" charset="-79"/>
                <a:cs typeface="Aharoni" panose="02010803020104030203" pitchFamily="2" charset="-79"/>
              </a:rPr>
              <a:t>W</a:t>
            </a:r>
            <a:r>
              <a:rPr lang="en-GB" sz="3200" dirty="0" smtClean="0">
                <a:solidFill>
                  <a:schemeClr val="bg1"/>
                </a:solidFill>
                <a:latin typeface="Aharoni" panose="02010803020104030203" pitchFamily="2" charset="-79"/>
                <a:cs typeface="Aharoni" panose="02010803020104030203" pitchFamily="2" charset="-79"/>
              </a:rPr>
              <a:t>e will search for ways to put our faith into action and grow closer to God.</a:t>
            </a:r>
            <a:endParaRPr lang="en-GB" sz="3200" dirty="0">
              <a:solidFill>
                <a:schemeClr val="bg1"/>
              </a:solidFill>
              <a:latin typeface="Aharoni" panose="02010803020104030203" pitchFamily="2" charset="-79"/>
              <a:cs typeface="Aharoni" panose="02010803020104030203" pitchFamily="2" charset="-79"/>
            </a:endParaRPr>
          </a:p>
        </p:txBody>
      </p:sp>
      <p:sp>
        <p:nvSpPr>
          <p:cNvPr id="6" name="TextBox 5"/>
          <p:cNvSpPr txBox="1"/>
          <p:nvPr/>
        </p:nvSpPr>
        <p:spPr>
          <a:xfrm>
            <a:off x="755576" y="4512022"/>
            <a:ext cx="7560840" cy="1077218"/>
          </a:xfrm>
          <a:prstGeom prst="rect">
            <a:avLst/>
          </a:prstGeom>
          <a:solidFill>
            <a:schemeClr val="accent4">
              <a:lumMod val="50000"/>
              <a:alpha val="77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What can we do to complete our quest?</a:t>
            </a:r>
            <a:endParaRPr lang="en-GB" sz="3200" dirty="0">
              <a:solidFill>
                <a:schemeClr val="bg1"/>
              </a:solidFill>
              <a:latin typeface="Aharoni" panose="02010803020104030203" pitchFamily="2" charset="-79"/>
              <a:cs typeface="Aharoni" panose="02010803020104030203" pitchFamily="2" charset="-79"/>
            </a:endParaRPr>
          </a:p>
        </p:txBody>
      </p:sp>
      <p:pic>
        <p:nvPicPr>
          <p:cNvPr id="7"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74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2051720" y="539969"/>
            <a:ext cx="4968552"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What is almsgiving?</a:t>
            </a:r>
            <a:endParaRPr lang="en-GB" sz="3200" dirty="0">
              <a:solidFill>
                <a:schemeClr val="bg1"/>
              </a:solidFill>
              <a:latin typeface="Aharoni" panose="02010803020104030203" pitchFamily="2" charset="-79"/>
              <a:cs typeface="Aharoni" panose="02010803020104030203" pitchFamily="2" charset="-79"/>
            </a:endParaRPr>
          </a:p>
        </p:txBody>
      </p:sp>
      <p:sp>
        <p:nvSpPr>
          <p:cNvPr id="11" name="TextBox 10"/>
          <p:cNvSpPr txBox="1"/>
          <p:nvPr/>
        </p:nvSpPr>
        <p:spPr>
          <a:xfrm>
            <a:off x="648834" y="2008004"/>
            <a:ext cx="7846334" cy="1384995"/>
          </a:xfrm>
          <a:prstGeom prst="rect">
            <a:avLst/>
          </a:prstGeom>
          <a:solidFill>
            <a:schemeClr val="bg1">
              <a:alpha val="60000"/>
            </a:schemeClr>
          </a:solidFill>
        </p:spPr>
        <p:txBody>
          <a:bodyPr wrap="square" rtlCol="0">
            <a:spAutoFit/>
          </a:bodyPr>
          <a:lstStyle/>
          <a:p>
            <a:pPr algn="ctr"/>
            <a:r>
              <a:rPr lang="en-GB" sz="2800" dirty="0">
                <a:latin typeface="Helvetica" panose="020B0604020202020204" pitchFamily="34" charset="0"/>
                <a:cs typeface="Helvetica" panose="020B0604020202020204" pitchFamily="34" charset="0"/>
              </a:rPr>
              <a:t> Alms are money or goods given to those in </a:t>
            </a:r>
            <a:r>
              <a:rPr lang="en-GB" sz="2800" dirty="0" smtClean="0">
                <a:latin typeface="Helvetica" panose="020B0604020202020204" pitchFamily="34" charset="0"/>
                <a:cs typeface="Helvetica" panose="020B0604020202020204" pitchFamily="34" charset="0"/>
              </a:rPr>
              <a:t>need. We can also give our time and talents </a:t>
            </a:r>
          </a:p>
          <a:p>
            <a:pPr algn="ctr"/>
            <a:r>
              <a:rPr lang="en-GB" sz="2800" dirty="0" smtClean="0">
                <a:latin typeface="Helvetica" panose="020B0604020202020204" pitchFamily="34" charset="0"/>
                <a:cs typeface="Helvetica" panose="020B0604020202020204" pitchFamily="34" charset="0"/>
              </a:rPr>
              <a:t>to help others</a:t>
            </a:r>
            <a:r>
              <a:rPr lang="en-GB" sz="2800" dirty="0" smtClean="0">
                <a:latin typeface="Calibri" panose="020F0502020204030204" pitchFamily="34" charset="0"/>
                <a:cs typeface="Aharoni" panose="02010803020104030203" pitchFamily="2" charset="-79"/>
              </a:rPr>
              <a:t>.</a:t>
            </a:r>
            <a:endParaRPr lang="en-GB" sz="2800" dirty="0">
              <a:latin typeface="Calibri" panose="020F0502020204030204" pitchFamily="34" charset="0"/>
              <a:cs typeface="Aharoni" panose="02010803020104030203" pitchFamily="2" charset="-79"/>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066" y="3789040"/>
            <a:ext cx="63817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457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3131840" y="404664"/>
            <a:ext cx="288032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GIVE</a:t>
            </a:r>
            <a:endParaRPr lang="en-GB" sz="3200" dirty="0">
              <a:solidFill>
                <a:schemeClr val="bg1"/>
              </a:solidFill>
              <a:latin typeface="Aharoni" panose="02010803020104030203" pitchFamily="2" charset="-79"/>
              <a:cs typeface="Aharoni" panose="02010803020104030203" pitchFamily="2" charset="-79"/>
            </a:endParaRPr>
          </a:p>
        </p:txBody>
      </p:sp>
      <p:sp>
        <p:nvSpPr>
          <p:cNvPr id="9" name="TextBox 8"/>
          <p:cNvSpPr txBox="1"/>
          <p:nvPr/>
        </p:nvSpPr>
        <p:spPr>
          <a:xfrm>
            <a:off x="2258138" y="2988241"/>
            <a:ext cx="4627726"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Why do we give alms?</a:t>
            </a:r>
            <a:endParaRPr lang="en-GB" sz="3200" dirty="0">
              <a:solidFill>
                <a:schemeClr val="bg1"/>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31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3131840" y="404664"/>
            <a:ext cx="288032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GIVE</a:t>
            </a:r>
            <a:endParaRPr lang="en-GB" sz="3200" dirty="0">
              <a:solidFill>
                <a:schemeClr val="bg1"/>
              </a:solidFill>
              <a:latin typeface="Aharoni" panose="02010803020104030203" pitchFamily="2" charset="-79"/>
              <a:cs typeface="Aharoni" panose="02010803020104030203" pitchFamily="2" charset="-79"/>
            </a:endParaRPr>
          </a:p>
        </p:txBody>
      </p:sp>
      <p:sp>
        <p:nvSpPr>
          <p:cNvPr id="11" name="TextBox 10"/>
          <p:cNvSpPr txBox="1"/>
          <p:nvPr/>
        </p:nvSpPr>
        <p:spPr>
          <a:xfrm>
            <a:off x="1156792" y="3625860"/>
            <a:ext cx="6845998" cy="523220"/>
          </a:xfrm>
          <a:prstGeom prst="rect">
            <a:avLst/>
          </a:prstGeom>
          <a:solidFill>
            <a:schemeClr val="bg1">
              <a:alpha val="60000"/>
            </a:schemeClr>
          </a:solidFill>
        </p:spPr>
        <p:txBody>
          <a:bodyPr wrap="square" rtlCol="0">
            <a:spAutoFit/>
          </a:bodyPr>
          <a:lstStyle/>
          <a:p>
            <a:pPr algn="ctr"/>
            <a:r>
              <a:rPr lang="en-GB" sz="2800" dirty="0">
                <a:latin typeface="Helvetica" panose="020B0604020202020204" pitchFamily="34" charset="0"/>
                <a:cs typeface="Helvetica" panose="020B0604020202020204" pitchFamily="34" charset="0"/>
              </a:rPr>
              <a:t>W</a:t>
            </a:r>
            <a:r>
              <a:rPr lang="en-GB" sz="2800" dirty="0" smtClean="0">
                <a:latin typeface="Helvetica" panose="020B0604020202020204" pitchFamily="34" charset="0"/>
                <a:cs typeface="Helvetica" panose="020B0604020202020204" pitchFamily="34" charset="0"/>
              </a:rPr>
              <a:t>ho </a:t>
            </a:r>
            <a:r>
              <a:rPr lang="en-GB" sz="2800" dirty="0" smtClean="0">
                <a:latin typeface="Helvetica" panose="020B0604020202020204" pitchFamily="34" charset="0"/>
                <a:cs typeface="Helvetica" panose="020B0604020202020204" pitchFamily="34" charset="0"/>
              </a:rPr>
              <a:t>should get</a:t>
            </a:r>
            <a:r>
              <a:rPr lang="en-GB" sz="2800" dirty="0" smtClean="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how much money?</a:t>
            </a:r>
            <a:endParaRPr lang="en-GB" sz="2800" dirty="0">
              <a:latin typeface="Helvetica" panose="020B0604020202020204" pitchFamily="34" charset="0"/>
              <a:cs typeface="Helvetica" panose="020B0604020202020204" pitchFamily="34" charset="0"/>
            </a:endParaRPr>
          </a:p>
        </p:txBody>
      </p:sp>
      <p:sp>
        <p:nvSpPr>
          <p:cNvPr id="12" name="TextBox 11"/>
          <p:cNvSpPr txBox="1"/>
          <p:nvPr/>
        </p:nvSpPr>
        <p:spPr>
          <a:xfrm>
            <a:off x="291040" y="4345940"/>
            <a:ext cx="8378078" cy="523220"/>
          </a:xfrm>
          <a:prstGeom prst="rect">
            <a:avLst/>
          </a:prstGeom>
          <a:solidFill>
            <a:schemeClr val="bg1">
              <a:alpha val="60000"/>
            </a:schemeClr>
          </a:solidFill>
        </p:spPr>
        <p:txBody>
          <a:bodyPr wrap="square" rtlCol="0">
            <a:spAutoFit/>
          </a:bodyPr>
          <a:lstStyle/>
          <a:p>
            <a:pPr algn="ctr"/>
            <a:r>
              <a:rPr lang="en-GB" sz="2800" dirty="0" smtClean="0">
                <a:latin typeface="Helvetica" panose="020B0604020202020204" pitchFamily="34" charset="0"/>
                <a:cs typeface="Helvetica" panose="020B0604020202020204" pitchFamily="34" charset="0"/>
              </a:rPr>
              <a:t>How do you feel about how much money you have?</a:t>
            </a:r>
            <a:endParaRPr lang="en-GB" sz="2800" dirty="0">
              <a:latin typeface="Helvetica" panose="020B0604020202020204" pitchFamily="34" charset="0"/>
              <a:cs typeface="Helvetica" panose="020B0604020202020204" pitchFamily="34" charset="0"/>
            </a:endParaRPr>
          </a:p>
        </p:txBody>
      </p:sp>
      <p:sp>
        <p:nvSpPr>
          <p:cNvPr id="13" name="TextBox 12"/>
          <p:cNvSpPr txBox="1"/>
          <p:nvPr/>
        </p:nvSpPr>
        <p:spPr>
          <a:xfrm>
            <a:off x="15582" y="5138028"/>
            <a:ext cx="9128418" cy="523220"/>
          </a:xfrm>
          <a:prstGeom prst="rect">
            <a:avLst/>
          </a:prstGeom>
          <a:solidFill>
            <a:schemeClr val="bg1">
              <a:alpha val="60000"/>
            </a:schemeClr>
          </a:solidFill>
        </p:spPr>
        <p:txBody>
          <a:bodyPr wrap="square" rtlCol="0">
            <a:spAutoFit/>
          </a:bodyPr>
          <a:lstStyle/>
          <a:p>
            <a:pPr algn="ctr"/>
            <a:r>
              <a:rPr lang="en-GB" sz="2800" dirty="0" smtClean="0">
                <a:latin typeface="Helvetica" panose="020B0604020202020204" pitchFamily="34" charset="0"/>
                <a:cs typeface="Helvetica" panose="020B0604020202020204" pitchFamily="34" charset="0"/>
              </a:rPr>
              <a:t>How do you feel about how much money you have now? </a:t>
            </a:r>
            <a:endParaRPr lang="en-GB" sz="2800" dirty="0">
              <a:latin typeface="Helvetica" panose="020B0604020202020204" pitchFamily="34" charset="0"/>
              <a:cs typeface="Helvetica" panose="020B0604020202020204" pitchFamily="34" charset="0"/>
            </a:endParaRPr>
          </a:p>
        </p:txBody>
      </p:sp>
      <p:sp>
        <p:nvSpPr>
          <p:cNvPr id="14" name="TextBox 13"/>
          <p:cNvSpPr txBox="1"/>
          <p:nvPr/>
        </p:nvSpPr>
        <p:spPr>
          <a:xfrm>
            <a:off x="517022" y="5805264"/>
            <a:ext cx="8087426" cy="954107"/>
          </a:xfrm>
          <a:prstGeom prst="rect">
            <a:avLst/>
          </a:prstGeom>
          <a:solidFill>
            <a:schemeClr val="bg1">
              <a:alpha val="60000"/>
            </a:schemeClr>
          </a:solidFill>
        </p:spPr>
        <p:txBody>
          <a:bodyPr wrap="square" rtlCol="0">
            <a:spAutoFit/>
          </a:bodyPr>
          <a:lstStyle/>
          <a:p>
            <a:pPr algn="ctr"/>
            <a:r>
              <a:rPr lang="en-GB" sz="2800" dirty="0" smtClean="0">
                <a:latin typeface="Helvetica" panose="020B0604020202020204" pitchFamily="34" charset="0"/>
                <a:cs typeface="Helvetica" panose="020B0604020202020204" pitchFamily="34" charset="0"/>
              </a:rPr>
              <a:t>How do you fell about the way money is shared between people in the UK?</a:t>
            </a:r>
            <a:endParaRPr lang="en-GB" sz="2800" dirty="0">
              <a:latin typeface="Helvetica" panose="020B0604020202020204" pitchFamily="34" charset="0"/>
              <a:cs typeface="Helvetica" panose="020B0604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207" y="1281195"/>
            <a:ext cx="3149588" cy="209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0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extBox 5"/>
          <p:cNvSpPr txBox="1"/>
          <p:nvPr/>
        </p:nvSpPr>
        <p:spPr>
          <a:xfrm>
            <a:off x="2286201" y="30024"/>
            <a:ext cx="4571593" cy="584775"/>
          </a:xfrm>
          <a:prstGeom prst="rect">
            <a:avLst/>
          </a:prstGeom>
          <a:solidFill>
            <a:srgbClr val="E46C0A">
              <a:alpha val="73725"/>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Matthew 25. 37-40</a:t>
            </a:r>
            <a:endParaRPr lang="en-GB" sz="3200" dirty="0">
              <a:solidFill>
                <a:prstClr val="white"/>
              </a:solidFill>
              <a:latin typeface="Aharoni" panose="02010803020104030203" pitchFamily="2" charset="-79"/>
              <a:cs typeface="Aharoni" panose="02010803020104030203" pitchFamily="2" charset="-79"/>
            </a:endParaRPr>
          </a:p>
        </p:txBody>
      </p:sp>
      <p:sp>
        <p:nvSpPr>
          <p:cNvPr id="8" name="TextBox 7"/>
          <p:cNvSpPr txBox="1"/>
          <p:nvPr/>
        </p:nvSpPr>
        <p:spPr>
          <a:xfrm>
            <a:off x="395536" y="692696"/>
            <a:ext cx="8424936" cy="6093976"/>
          </a:xfrm>
          <a:prstGeom prst="rect">
            <a:avLst/>
          </a:prstGeom>
          <a:solidFill>
            <a:schemeClr val="bg1">
              <a:alpha val="60000"/>
            </a:schemeClr>
          </a:solidFill>
        </p:spPr>
        <p:txBody>
          <a:bodyPr wrap="square" rtlCol="0">
            <a:spAutoFit/>
          </a:bodyPr>
          <a:lstStyle/>
          <a:p>
            <a:r>
              <a:rPr lang="en-GB" sz="2600" dirty="0" smtClean="0">
                <a:solidFill>
                  <a:prstClr val="black"/>
                </a:solidFill>
                <a:latin typeface="Helvetica" panose="020B0604020202020204" pitchFamily="34" charset="0"/>
                <a:cs typeface="Helvetica" panose="020B0604020202020204" pitchFamily="34" charset="0"/>
              </a:rPr>
              <a:t>‘I was hungry and you fed me, thirsty and you </a:t>
            </a:r>
          </a:p>
          <a:p>
            <a:r>
              <a:rPr lang="en-GB" sz="2600" dirty="0" smtClean="0">
                <a:solidFill>
                  <a:prstClr val="black"/>
                </a:solidFill>
                <a:latin typeface="Helvetica" panose="020B0604020202020204" pitchFamily="34" charset="0"/>
                <a:cs typeface="Helvetica" panose="020B0604020202020204" pitchFamily="34" charset="0"/>
              </a:rPr>
              <a:t>gave me a drink; I was a stranger and you received me in your homes, naked and you clothed me; I was sick and you took care of me, in prison and you visited me.’</a:t>
            </a:r>
          </a:p>
          <a:p>
            <a:endParaRPr lang="en-GB" sz="2600" dirty="0" smtClean="0">
              <a:solidFill>
                <a:prstClr val="black"/>
              </a:solidFill>
              <a:latin typeface="Helvetica" panose="020B0604020202020204" pitchFamily="34" charset="0"/>
              <a:cs typeface="Helvetica" panose="020B0604020202020204" pitchFamily="34" charset="0"/>
            </a:endParaRPr>
          </a:p>
          <a:p>
            <a:r>
              <a:rPr lang="en-GB" sz="2600" dirty="0" smtClean="0">
                <a:solidFill>
                  <a:prstClr val="black"/>
                </a:solidFill>
                <a:latin typeface="Helvetica" panose="020B0604020202020204" pitchFamily="34" charset="0"/>
                <a:cs typeface="Helvetica" panose="020B0604020202020204" pitchFamily="34" charset="0"/>
              </a:rPr>
              <a:t>“The righteous will then answer him, ‘When, Lord, did we ever see you hungry and feed you, or thirsty and give you a drink? When did we ever see you a stranger and welcome you in our homes, or naked and clothe you? </a:t>
            </a:r>
          </a:p>
          <a:p>
            <a:endParaRPr lang="en-GB" sz="2600" dirty="0">
              <a:solidFill>
                <a:prstClr val="black"/>
              </a:solidFill>
              <a:latin typeface="Helvetica" panose="020B0604020202020204" pitchFamily="34" charset="0"/>
              <a:cs typeface="Helvetica" panose="020B0604020202020204" pitchFamily="34" charset="0"/>
            </a:endParaRPr>
          </a:p>
          <a:p>
            <a:r>
              <a:rPr lang="en-GB" sz="2600" dirty="0" smtClean="0">
                <a:solidFill>
                  <a:prstClr val="black"/>
                </a:solidFill>
                <a:latin typeface="Helvetica" panose="020B0604020202020204" pitchFamily="34" charset="0"/>
                <a:cs typeface="Helvetica" panose="020B0604020202020204" pitchFamily="34" charset="0"/>
              </a:rPr>
              <a:t>When did we ever see you sick or in prison, and visit you?’ The King will reply, ‘I tell you, whenever you did this for one of the least important members of my family, you did it for me!’</a:t>
            </a:r>
            <a:endParaRPr lang="en-GB" sz="2600" dirty="0">
              <a:solidFill>
                <a:prstClr val="black"/>
              </a:solidFill>
              <a:latin typeface="Helvetica" panose="020B0604020202020204" pitchFamily="34" charset="0"/>
              <a:cs typeface="Helvetica" panose="020B0604020202020204" pitchFamily="34" charset="0"/>
            </a:endParaRPr>
          </a:p>
        </p:txBody>
      </p:sp>
      <p:pic>
        <p:nvPicPr>
          <p:cNvPr id="9"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99392"/>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3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3131840" y="404664"/>
            <a:ext cx="2880320"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GIVE</a:t>
            </a:r>
            <a:endParaRPr lang="en-GB" sz="3200" dirty="0">
              <a:solidFill>
                <a:schemeClr val="bg1"/>
              </a:solidFill>
              <a:latin typeface="Aharoni" panose="02010803020104030203" pitchFamily="2" charset="-79"/>
              <a:cs typeface="Aharoni" panose="02010803020104030203" pitchFamily="2" charset="-79"/>
            </a:endParaRPr>
          </a:p>
        </p:txBody>
      </p:sp>
      <p:sp>
        <p:nvSpPr>
          <p:cNvPr id="10" name="TextBox 9"/>
          <p:cNvSpPr txBox="1"/>
          <p:nvPr/>
        </p:nvSpPr>
        <p:spPr>
          <a:xfrm>
            <a:off x="2195736" y="3861048"/>
            <a:ext cx="4762134" cy="584775"/>
          </a:xfrm>
          <a:prstGeom prst="rect">
            <a:avLst/>
          </a:prstGeom>
          <a:solidFill>
            <a:schemeClr val="accent6">
              <a:lumMod val="75000"/>
              <a:alpha val="74000"/>
            </a:scheme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How can we </a:t>
            </a:r>
            <a:r>
              <a:rPr lang="en-GB" sz="3200" dirty="0" smtClean="0">
                <a:solidFill>
                  <a:schemeClr val="bg1"/>
                </a:solidFill>
                <a:latin typeface="Aharoni" panose="02010803020104030203" pitchFamily="2" charset="-79"/>
                <a:cs typeface="Aharoni" panose="02010803020104030203" pitchFamily="2" charset="-79"/>
              </a:rPr>
              <a:t>give alms?</a:t>
            </a:r>
            <a:endParaRPr lang="en-GB" sz="3200" dirty="0">
              <a:solidFill>
                <a:schemeClr val="bg1"/>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31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71042"/>
            <a:ext cx="9232900" cy="6956426"/>
            <a:chOff x="0" y="-71042"/>
            <a:chExt cx="9232900" cy="6956426"/>
          </a:xfrm>
        </p:grpSpPr>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16008"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3023791" y="683985"/>
            <a:ext cx="2772345" cy="584775"/>
          </a:xfrm>
          <a:prstGeom prst="rect">
            <a:avLst/>
          </a:prstGeom>
          <a:solidFill>
            <a:schemeClr val="accent6">
              <a:lumMod val="75000"/>
              <a:alpha val="74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GIVE</a:t>
            </a:r>
            <a:endParaRPr lang="en-GB" sz="3200" dirty="0">
              <a:solidFill>
                <a:prstClr val="white"/>
              </a:solidFill>
              <a:latin typeface="Aharoni" panose="02010803020104030203" pitchFamily="2" charset="-79"/>
              <a:cs typeface="Aharoni" panose="02010803020104030203" pitchFamily="2" charset="-79"/>
            </a:endParaRPr>
          </a:p>
        </p:txBody>
      </p:sp>
      <p:grpSp>
        <p:nvGrpSpPr>
          <p:cNvPr id="12" name="Group 11"/>
          <p:cNvGrpSpPr/>
          <p:nvPr/>
        </p:nvGrpSpPr>
        <p:grpSpPr>
          <a:xfrm>
            <a:off x="0" y="1857018"/>
            <a:ext cx="2871192" cy="2292062"/>
            <a:chOff x="0" y="1857018"/>
            <a:chExt cx="2871192" cy="2292062"/>
          </a:xfrm>
        </p:grpSpPr>
        <p:sp>
          <p:nvSpPr>
            <p:cNvPr id="6" name="TextBox 5"/>
            <p:cNvSpPr txBox="1"/>
            <p:nvPr/>
          </p:nvSpPr>
          <p:spPr>
            <a:xfrm>
              <a:off x="0" y="1857018"/>
              <a:ext cx="2871192" cy="646331"/>
            </a:xfrm>
            <a:prstGeom prst="rect">
              <a:avLst/>
            </a:prstGeom>
            <a:solidFill>
              <a:schemeClr val="accent6">
                <a:lumMod val="75000"/>
                <a:alpha val="77000"/>
              </a:schemeClr>
            </a:solidFill>
          </p:spPr>
          <p:txBody>
            <a:bodyPr wrap="square" rtlCol="0">
              <a:spAutoFit/>
            </a:bodyPr>
            <a:lstStyle/>
            <a:p>
              <a:pPr marL="0" lvl="1" algn="ctr"/>
              <a:r>
                <a:rPr lang="en-GB" dirty="0" smtClean="0">
                  <a:solidFill>
                    <a:prstClr val="white"/>
                  </a:solidFill>
                  <a:latin typeface="Aharoni" panose="02010803020104030203" pitchFamily="2" charset="-79"/>
                  <a:cs typeface="Aharoni" panose="02010803020104030203" pitchFamily="2" charset="-79"/>
                </a:rPr>
                <a:t>I will raise money by baking and selling cakes</a:t>
              </a:r>
              <a:endParaRPr lang="en-GB" dirty="0">
                <a:solidFill>
                  <a:prstClr val="white"/>
                </a:solidFill>
                <a:latin typeface="Aharoni" panose="02010803020104030203" pitchFamily="2" charset="-79"/>
                <a:cs typeface="Aharoni" panose="02010803020104030203" pitchFamily="2" charset="-79"/>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92" y="2643395"/>
              <a:ext cx="1041996" cy="1505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3131840" y="1857018"/>
            <a:ext cx="2595385" cy="2646005"/>
            <a:chOff x="3131840" y="1857018"/>
            <a:chExt cx="2595385" cy="2646005"/>
          </a:xfrm>
        </p:grpSpPr>
        <p:sp>
          <p:nvSpPr>
            <p:cNvPr id="10" name="TextBox 9"/>
            <p:cNvSpPr txBox="1"/>
            <p:nvPr/>
          </p:nvSpPr>
          <p:spPr>
            <a:xfrm>
              <a:off x="3131840" y="1857018"/>
              <a:ext cx="2595385" cy="923330"/>
            </a:xfrm>
            <a:prstGeom prst="rect">
              <a:avLst/>
            </a:prstGeom>
            <a:solidFill>
              <a:schemeClr val="accent6">
                <a:lumMod val="75000"/>
                <a:alpha val="77000"/>
              </a:schemeClr>
            </a:solidFill>
          </p:spPr>
          <p:txBody>
            <a:bodyPr wrap="square" rtlCol="0">
              <a:spAutoFit/>
            </a:bodyPr>
            <a:lstStyle/>
            <a:p>
              <a:pPr marL="0" lvl="1" algn="ctr"/>
              <a:r>
                <a:rPr lang="en-GB" dirty="0" smtClean="0">
                  <a:solidFill>
                    <a:prstClr val="white"/>
                  </a:solidFill>
                  <a:latin typeface="Aharoni" panose="02010803020104030203" pitchFamily="2" charset="-79"/>
                  <a:cs typeface="Aharoni" panose="02010803020104030203" pitchFamily="2" charset="-79"/>
                </a:rPr>
                <a:t>I will raise money by getting sponsored  to do a </a:t>
              </a:r>
              <a:r>
                <a:rPr lang="en-GB" dirty="0" err="1" smtClean="0">
                  <a:solidFill>
                    <a:prstClr val="white"/>
                  </a:solidFill>
                  <a:latin typeface="Aharoni" panose="02010803020104030203" pitchFamily="2" charset="-79"/>
                  <a:cs typeface="Aharoni" panose="02010803020104030203" pitchFamily="2" charset="-79"/>
                </a:rPr>
                <a:t>readathon</a:t>
              </a:r>
              <a:endParaRPr lang="en-GB" dirty="0">
                <a:solidFill>
                  <a:prstClr val="white"/>
                </a:solidFill>
                <a:latin typeface="Aharoni" panose="02010803020104030203" pitchFamily="2" charset="-79"/>
                <a:cs typeface="Aharoni" panose="02010803020104030203" pitchFamily="2" charset="-79"/>
              </a:endParaRP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7394" y="2813816"/>
              <a:ext cx="1148661" cy="168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6156177" y="1837273"/>
            <a:ext cx="2831518" cy="2540372"/>
            <a:chOff x="6156177" y="1993483"/>
            <a:chExt cx="2831518" cy="2540372"/>
          </a:xfrm>
        </p:grpSpPr>
        <p:sp>
          <p:nvSpPr>
            <p:cNvPr id="8" name="TextBox 7"/>
            <p:cNvSpPr txBox="1"/>
            <p:nvPr/>
          </p:nvSpPr>
          <p:spPr>
            <a:xfrm>
              <a:off x="6156177" y="1993483"/>
              <a:ext cx="2831518" cy="923330"/>
            </a:xfrm>
            <a:prstGeom prst="rect">
              <a:avLst/>
            </a:prstGeom>
            <a:solidFill>
              <a:schemeClr val="accent6">
                <a:lumMod val="75000"/>
                <a:alpha val="77000"/>
              </a:schemeClr>
            </a:solidFill>
          </p:spPr>
          <p:txBody>
            <a:bodyPr wrap="square" rtlCol="0">
              <a:spAutoFit/>
            </a:bodyPr>
            <a:lstStyle/>
            <a:p>
              <a:pPr marL="0" lvl="1" algn="ctr"/>
              <a:r>
                <a:rPr lang="en-GB" dirty="0" smtClean="0">
                  <a:solidFill>
                    <a:prstClr val="white"/>
                  </a:solidFill>
                  <a:latin typeface="Aharoni" panose="02010803020104030203" pitchFamily="2" charset="-79"/>
                  <a:cs typeface="Aharoni" panose="02010803020104030203" pitchFamily="2" charset="-79"/>
                </a:rPr>
                <a:t>I will raise money by getting sponsored to run/cycle</a:t>
              </a:r>
              <a:endParaRPr lang="en-GB" dirty="0">
                <a:solidFill>
                  <a:prstClr val="white"/>
                </a:solidFill>
                <a:latin typeface="Aharoni" panose="02010803020104030203" pitchFamily="2" charset="-79"/>
                <a:cs typeface="Aharoni" panose="02010803020104030203" pitchFamily="2" charset="-79"/>
              </a:endParaRPr>
            </a:p>
          </p:txBody>
        </p:sp>
        <p:pic>
          <p:nvPicPr>
            <p:cNvPr id="4101" name="Picture 5" descr="D:\Users\katiew\AppData\Local\Microsoft\Windows\Temporary Internet Files\Content.IE5\KKD0TXK1\3499929184_c222366554_b[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8415" y="3081154"/>
              <a:ext cx="2177988" cy="1452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36512" y="4221088"/>
            <a:ext cx="2664296" cy="2603933"/>
            <a:chOff x="-69880" y="3741050"/>
            <a:chExt cx="2664296" cy="2603933"/>
          </a:xfrm>
        </p:grpSpPr>
        <p:sp>
          <p:nvSpPr>
            <p:cNvPr id="9" name="TextBox 8"/>
            <p:cNvSpPr txBox="1"/>
            <p:nvPr/>
          </p:nvSpPr>
          <p:spPr>
            <a:xfrm>
              <a:off x="-69880" y="3741050"/>
              <a:ext cx="2664296" cy="923330"/>
            </a:xfrm>
            <a:prstGeom prst="rect">
              <a:avLst/>
            </a:prstGeom>
            <a:solidFill>
              <a:schemeClr val="accent6">
                <a:lumMod val="75000"/>
                <a:alpha val="77000"/>
              </a:schemeClr>
            </a:solidFill>
          </p:spPr>
          <p:txBody>
            <a:bodyPr wrap="square" rtlCol="0">
              <a:spAutoFit/>
            </a:bodyPr>
            <a:lstStyle/>
            <a:p>
              <a:pPr marL="0" lvl="1" algn="ctr"/>
              <a:r>
                <a:rPr lang="en-GB" dirty="0" smtClean="0">
                  <a:solidFill>
                    <a:prstClr val="white"/>
                  </a:solidFill>
                  <a:latin typeface="Aharoni" panose="02010803020104030203" pitchFamily="2" charset="-79"/>
                  <a:cs typeface="Aharoni" panose="02010803020104030203" pitchFamily="2" charset="-79"/>
                </a:rPr>
                <a:t>I will sort through my clothes/toys and give some to those in need</a:t>
              </a:r>
            </a:p>
          </p:txBody>
        </p:sp>
        <p:pic>
          <p:nvPicPr>
            <p:cNvPr id="4102" name="Picture 6" descr="D:\Users\katiew\AppData\Local\Microsoft\Windows\Temporary Internet Files\Content.IE5\1GZBMVT1\teen+room[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678" y="4707427"/>
              <a:ext cx="1621180" cy="1637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6037544" y="4538342"/>
            <a:ext cx="3168352" cy="1914994"/>
            <a:chOff x="6037544" y="4539560"/>
            <a:chExt cx="3168352" cy="1914994"/>
          </a:xfrm>
        </p:grpSpPr>
        <p:sp>
          <p:nvSpPr>
            <p:cNvPr id="7" name="TextBox 6"/>
            <p:cNvSpPr txBox="1"/>
            <p:nvPr/>
          </p:nvSpPr>
          <p:spPr>
            <a:xfrm>
              <a:off x="6037544" y="4539560"/>
              <a:ext cx="3168352" cy="646331"/>
            </a:xfrm>
            <a:prstGeom prst="rect">
              <a:avLst/>
            </a:prstGeom>
            <a:solidFill>
              <a:schemeClr val="accent6">
                <a:lumMod val="75000"/>
                <a:alpha val="77000"/>
              </a:schemeClr>
            </a:solidFill>
          </p:spPr>
          <p:txBody>
            <a:bodyPr wrap="square" rtlCol="0">
              <a:spAutoFit/>
            </a:bodyPr>
            <a:lstStyle/>
            <a:p>
              <a:pPr marL="0" lvl="1" algn="ctr"/>
              <a:r>
                <a:rPr lang="en-GB" dirty="0" smtClean="0">
                  <a:solidFill>
                    <a:prstClr val="white"/>
                  </a:solidFill>
                  <a:latin typeface="Aharoni" panose="02010803020104030203" pitchFamily="2" charset="-79"/>
                  <a:cs typeface="Aharoni" panose="02010803020104030203" pitchFamily="2" charset="-79"/>
                </a:rPr>
                <a:t>I will tell someone I know about the work of CCS</a:t>
              </a:r>
              <a:endParaRPr lang="en-GB" dirty="0">
                <a:solidFill>
                  <a:prstClr val="white"/>
                </a:solidFill>
                <a:latin typeface="Aharoni" panose="02010803020104030203" pitchFamily="2" charset="-79"/>
                <a:cs typeface="Aharoni" panose="02010803020104030203" pitchFamily="2" charset="-79"/>
              </a:endParaRPr>
            </a:p>
          </p:txBody>
        </p:sp>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240" y="5328939"/>
              <a:ext cx="2255455" cy="112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 name="TextBox 30"/>
          <p:cNvSpPr txBox="1"/>
          <p:nvPr/>
        </p:nvSpPr>
        <p:spPr>
          <a:xfrm>
            <a:off x="1763688" y="1311151"/>
            <a:ext cx="6120680" cy="461665"/>
          </a:xfrm>
          <a:prstGeom prst="rect">
            <a:avLst/>
          </a:prstGeom>
          <a:solidFill>
            <a:schemeClr val="accent6">
              <a:lumMod val="75000"/>
              <a:alpha val="74000"/>
            </a:schemeClr>
          </a:solidFill>
        </p:spPr>
        <p:txBody>
          <a:bodyPr wrap="square" rtlCol="0">
            <a:spAutoFit/>
          </a:bodyPr>
          <a:lstStyle/>
          <a:p>
            <a:pPr algn="ctr"/>
            <a:r>
              <a:rPr lang="en-GB" sz="2400" dirty="0" smtClean="0">
                <a:solidFill>
                  <a:prstClr val="white"/>
                </a:solidFill>
                <a:latin typeface="Aharoni" panose="02010803020104030203" pitchFamily="2" charset="-79"/>
                <a:cs typeface="Aharoni" panose="02010803020104030203" pitchFamily="2" charset="-79"/>
              </a:rPr>
              <a:t>I will give by . . . </a:t>
            </a:r>
            <a:endParaRPr lang="en-GB" sz="2400" dirty="0">
              <a:solidFill>
                <a:prstClr val="white"/>
              </a:solidFill>
              <a:latin typeface="Aharoni" panose="02010803020104030203" pitchFamily="2" charset="-79"/>
              <a:cs typeface="Aharoni" panose="02010803020104030203" pitchFamily="2" charset="-79"/>
            </a:endParaRPr>
          </a:p>
        </p:txBody>
      </p:sp>
      <p:grpSp>
        <p:nvGrpSpPr>
          <p:cNvPr id="20" name="Group 19"/>
          <p:cNvGrpSpPr/>
          <p:nvPr/>
        </p:nvGrpSpPr>
        <p:grpSpPr>
          <a:xfrm>
            <a:off x="2773800" y="4597097"/>
            <a:ext cx="3166352" cy="2209639"/>
            <a:chOff x="2658308" y="4597097"/>
            <a:chExt cx="3166352" cy="2209639"/>
          </a:xfrm>
        </p:grpSpPr>
        <p:sp>
          <p:nvSpPr>
            <p:cNvPr id="21" name="TextBox 20"/>
            <p:cNvSpPr txBox="1"/>
            <p:nvPr/>
          </p:nvSpPr>
          <p:spPr>
            <a:xfrm>
              <a:off x="2658308" y="4597097"/>
              <a:ext cx="3166352" cy="646331"/>
            </a:xfrm>
            <a:prstGeom prst="rect">
              <a:avLst/>
            </a:prstGeom>
            <a:solidFill>
              <a:schemeClr val="accent6">
                <a:lumMod val="75000"/>
                <a:alpha val="77000"/>
              </a:schemeClr>
            </a:solidFill>
          </p:spPr>
          <p:txBody>
            <a:bodyPr wrap="square" rtlCol="0">
              <a:spAutoFit/>
            </a:bodyPr>
            <a:lstStyle/>
            <a:p>
              <a:pPr marL="0" lvl="1" algn="ctr"/>
              <a:r>
                <a:rPr lang="en-GB" dirty="0" smtClean="0">
                  <a:solidFill>
                    <a:prstClr val="white"/>
                  </a:solidFill>
                  <a:latin typeface="Aharoni" panose="02010803020104030203" pitchFamily="2" charset="-79"/>
                  <a:cs typeface="Aharoni" panose="02010803020104030203" pitchFamily="2" charset="-79"/>
                </a:rPr>
                <a:t>I will raise money by doing extra chores</a:t>
              </a:r>
              <a:endParaRPr lang="en-GB" dirty="0">
                <a:solidFill>
                  <a:prstClr val="white"/>
                </a:solidFill>
                <a:latin typeface="Aharoni" panose="02010803020104030203" pitchFamily="2" charset="-79"/>
                <a:cs typeface="Aharoni" panose="02010803020104030203" pitchFamily="2" charset="-79"/>
              </a:endParaRPr>
            </a:p>
          </p:txBody>
        </p:sp>
        <p:pic>
          <p:nvPicPr>
            <p:cNvPr id="41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1315" y="5276386"/>
              <a:ext cx="270033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a:hlinkClick r:id="rId10" action="ppaction://hlinksldjump"/>
          </p:cNvPr>
          <p:cNvSpPr txBox="1"/>
          <p:nvPr/>
        </p:nvSpPr>
        <p:spPr>
          <a:xfrm>
            <a:off x="-36512" y="-42251"/>
            <a:ext cx="1215752" cy="707886"/>
          </a:xfrm>
          <a:prstGeom prst="rect">
            <a:avLst/>
          </a:prstGeom>
          <a:solidFill>
            <a:schemeClr val="accent4">
              <a:lumMod val="50000"/>
              <a:alpha val="77000"/>
            </a:schemeClr>
          </a:solidFill>
        </p:spPr>
        <p:txBody>
          <a:bodyPr wrap="square" rtlCol="0">
            <a:spAutoFit/>
          </a:bodyPr>
          <a:lstStyle/>
          <a:p>
            <a:pPr algn="ctr"/>
            <a:r>
              <a:rPr lang="en-GB" sz="2000" dirty="0" smtClean="0">
                <a:solidFill>
                  <a:prstClr val="white"/>
                </a:solidFill>
                <a:latin typeface="Aharoni" panose="02010803020104030203" pitchFamily="2" charset="-79"/>
                <a:cs typeface="Aharoni" panose="02010803020104030203" pitchFamily="2" charset="-79"/>
              </a:rPr>
              <a:t>Main Menu</a:t>
            </a:r>
            <a:endParaRPr lang="en-GB" sz="2000" dirty="0">
              <a:solidFill>
                <a:prstClr val="white"/>
              </a:solidFill>
              <a:latin typeface="Aharoni" panose="02010803020104030203" pitchFamily="2" charset="-79"/>
              <a:cs typeface="Aharoni" panose="02010803020104030203" pitchFamily="2" charset="-79"/>
            </a:endParaRPr>
          </a:p>
        </p:txBody>
      </p:sp>
      <p:sp>
        <p:nvSpPr>
          <p:cNvPr id="27" name="TextBox 26"/>
          <p:cNvSpPr txBox="1"/>
          <p:nvPr/>
        </p:nvSpPr>
        <p:spPr>
          <a:xfrm>
            <a:off x="2771800" y="35624"/>
            <a:ext cx="3312368" cy="584775"/>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LENTEN QUEST</a:t>
            </a:r>
            <a:endParaRPr lang="en-GB" sz="3200" dirty="0">
              <a:solidFill>
                <a:prstClr val="white"/>
              </a:solidFill>
              <a:latin typeface="Aharoni" panose="02010803020104030203" pitchFamily="2" charset="-79"/>
              <a:cs typeface="Aharoni" panose="02010803020104030203" pitchFamily="2" charset="-79"/>
            </a:endParaRPr>
          </a:p>
        </p:txBody>
      </p:sp>
      <p:pic>
        <p:nvPicPr>
          <p:cNvPr id="26" name="Picture 2" descr="N:\Appeals 2\Publications\Logos\New CCS logo\CCS LOGO-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747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71042"/>
            <a:ext cx="9232900" cy="6956426"/>
            <a:chOff x="0" y="-71042"/>
            <a:chExt cx="9232900" cy="6956426"/>
          </a:xfrm>
        </p:grpSpPr>
        <p:pic>
          <p:nvPicPr>
            <p:cNvPr id="2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16008"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3023791" y="683985"/>
            <a:ext cx="2772345" cy="584775"/>
          </a:xfrm>
          <a:prstGeom prst="rect">
            <a:avLst/>
          </a:prstGeom>
          <a:solidFill>
            <a:schemeClr val="accent6">
              <a:lumMod val="75000"/>
              <a:alpha val="74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GIVE</a:t>
            </a:r>
            <a:endParaRPr lang="en-GB" sz="3200" dirty="0">
              <a:solidFill>
                <a:prstClr val="white"/>
              </a:solidFill>
              <a:latin typeface="Aharoni" panose="02010803020104030203" pitchFamily="2" charset="-79"/>
              <a:cs typeface="Aharoni" panose="02010803020104030203" pitchFamily="2" charset="-79"/>
            </a:endParaRPr>
          </a:p>
        </p:txBody>
      </p:sp>
      <p:sp>
        <p:nvSpPr>
          <p:cNvPr id="10" name="TextBox 9"/>
          <p:cNvSpPr txBox="1"/>
          <p:nvPr/>
        </p:nvSpPr>
        <p:spPr>
          <a:xfrm>
            <a:off x="3131840" y="1857018"/>
            <a:ext cx="2595385" cy="646331"/>
          </a:xfrm>
          <a:prstGeom prst="rect">
            <a:avLst/>
          </a:prstGeom>
          <a:solidFill>
            <a:schemeClr val="accent6">
              <a:lumMod val="75000"/>
              <a:alpha val="77000"/>
            </a:schemeClr>
          </a:solidFill>
        </p:spPr>
        <p:txBody>
          <a:bodyPr wrap="square" rtlCol="0">
            <a:spAutoFit/>
          </a:bodyPr>
          <a:lstStyle/>
          <a:p>
            <a:pPr marL="0" lvl="1" algn="ctr"/>
            <a:r>
              <a:rPr lang="en-GB" dirty="0">
                <a:solidFill>
                  <a:prstClr val="white"/>
                </a:solidFill>
                <a:latin typeface="Aharoni" panose="02010803020104030203" pitchFamily="2" charset="-79"/>
                <a:cs typeface="Aharoni" panose="02010803020104030203" pitchFamily="2" charset="-79"/>
              </a:rPr>
              <a:t>I will support our CCS day in school</a:t>
            </a:r>
          </a:p>
        </p:txBody>
      </p:sp>
      <p:sp>
        <p:nvSpPr>
          <p:cNvPr id="8" name="TextBox 7"/>
          <p:cNvSpPr txBox="1"/>
          <p:nvPr/>
        </p:nvSpPr>
        <p:spPr>
          <a:xfrm>
            <a:off x="6156176" y="1837273"/>
            <a:ext cx="2987823" cy="923330"/>
          </a:xfrm>
          <a:prstGeom prst="rect">
            <a:avLst/>
          </a:prstGeom>
          <a:solidFill>
            <a:schemeClr val="accent6">
              <a:lumMod val="75000"/>
              <a:alpha val="77000"/>
            </a:schemeClr>
          </a:solidFill>
        </p:spPr>
        <p:txBody>
          <a:bodyPr wrap="square" rtlCol="0">
            <a:spAutoFit/>
          </a:bodyPr>
          <a:lstStyle/>
          <a:p>
            <a:pPr marL="0" lvl="1" algn="ctr"/>
            <a:r>
              <a:rPr lang="en-GB" dirty="0">
                <a:solidFill>
                  <a:prstClr val="white"/>
                </a:solidFill>
                <a:latin typeface="Aharoni" panose="02010803020104030203" pitchFamily="2" charset="-79"/>
                <a:cs typeface="Aharoni" panose="02010803020104030203" pitchFamily="2" charset="-79"/>
              </a:rPr>
              <a:t>I will take my Lenten box to my club and explain where the money will go</a:t>
            </a:r>
          </a:p>
        </p:txBody>
      </p:sp>
      <p:sp>
        <p:nvSpPr>
          <p:cNvPr id="7" name="TextBox 6"/>
          <p:cNvSpPr txBox="1"/>
          <p:nvPr/>
        </p:nvSpPr>
        <p:spPr>
          <a:xfrm>
            <a:off x="6037544" y="4377878"/>
            <a:ext cx="3168352" cy="923330"/>
          </a:xfrm>
          <a:prstGeom prst="rect">
            <a:avLst/>
          </a:prstGeom>
          <a:solidFill>
            <a:schemeClr val="accent6">
              <a:lumMod val="75000"/>
              <a:alpha val="77000"/>
            </a:schemeClr>
          </a:solidFill>
        </p:spPr>
        <p:txBody>
          <a:bodyPr wrap="square" rtlCol="0">
            <a:spAutoFit/>
          </a:bodyPr>
          <a:lstStyle/>
          <a:p>
            <a:pPr marL="0" lvl="1" algn="ctr"/>
            <a:r>
              <a:rPr lang="en-GB" dirty="0">
                <a:solidFill>
                  <a:prstClr val="white"/>
                </a:solidFill>
                <a:latin typeface="Aharoni" panose="02010803020104030203" pitchFamily="2" charset="-79"/>
                <a:cs typeface="Aharoni" panose="02010803020104030203" pitchFamily="2" charset="-79"/>
              </a:rPr>
              <a:t>When I go to the shops I will put my spare change in my Lenten box</a:t>
            </a:r>
          </a:p>
        </p:txBody>
      </p:sp>
      <p:sp>
        <p:nvSpPr>
          <p:cNvPr id="31" name="TextBox 30"/>
          <p:cNvSpPr txBox="1"/>
          <p:nvPr/>
        </p:nvSpPr>
        <p:spPr>
          <a:xfrm>
            <a:off x="1763688" y="1311151"/>
            <a:ext cx="6120680" cy="461665"/>
          </a:xfrm>
          <a:prstGeom prst="rect">
            <a:avLst/>
          </a:prstGeom>
          <a:solidFill>
            <a:schemeClr val="accent6">
              <a:lumMod val="75000"/>
              <a:alpha val="74000"/>
            </a:schemeClr>
          </a:solidFill>
        </p:spPr>
        <p:txBody>
          <a:bodyPr wrap="square" rtlCol="0">
            <a:spAutoFit/>
          </a:bodyPr>
          <a:lstStyle/>
          <a:p>
            <a:pPr algn="ctr"/>
            <a:r>
              <a:rPr lang="en-GB" sz="2400" dirty="0" smtClean="0">
                <a:solidFill>
                  <a:prstClr val="white"/>
                </a:solidFill>
                <a:latin typeface="Aharoni" panose="02010803020104030203" pitchFamily="2" charset="-79"/>
                <a:cs typeface="Aharoni" panose="02010803020104030203" pitchFamily="2" charset="-79"/>
              </a:rPr>
              <a:t>I will give by . . . </a:t>
            </a:r>
            <a:endParaRPr lang="en-GB" sz="2400" dirty="0">
              <a:solidFill>
                <a:prstClr val="white"/>
              </a:solidFill>
              <a:latin typeface="Aharoni" panose="02010803020104030203" pitchFamily="2" charset="-79"/>
              <a:cs typeface="Aharoni" panose="02010803020104030203" pitchFamily="2" charset="-79"/>
            </a:endParaRPr>
          </a:p>
        </p:txBody>
      </p:sp>
      <p:sp>
        <p:nvSpPr>
          <p:cNvPr id="25" name="TextBox 24">
            <a:hlinkClick r:id="rId4" action="ppaction://hlinksldjump"/>
          </p:cNvPr>
          <p:cNvSpPr txBox="1"/>
          <p:nvPr/>
        </p:nvSpPr>
        <p:spPr>
          <a:xfrm>
            <a:off x="-36512" y="-42251"/>
            <a:ext cx="1215752" cy="707886"/>
          </a:xfrm>
          <a:prstGeom prst="rect">
            <a:avLst/>
          </a:prstGeom>
          <a:solidFill>
            <a:schemeClr val="accent4">
              <a:lumMod val="50000"/>
              <a:alpha val="77000"/>
            </a:schemeClr>
          </a:solidFill>
        </p:spPr>
        <p:txBody>
          <a:bodyPr wrap="square" rtlCol="0">
            <a:spAutoFit/>
          </a:bodyPr>
          <a:lstStyle/>
          <a:p>
            <a:pPr algn="ctr"/>
            <a:r>
              <a:rPr lang="en-GB" sz="2000" dirty="0" smtClean="0">
                <a:solidFill>
                  <a:prstClr val="white"/>
                </a:solidFill>
                <a:latin typeface="Aharoni" panose="02010803020104030203" pitchFamily="2" charset="-79"/>
                <a:cs typeface="Aharoni" panose="02010803020104030203" pitchFamily="2" charset="-79"/>
              </a:rPr>
              <a:t>Main Menu</a:t>
            </a:r>
            <a:endParaRPr lang="en-GB" sz="2000" dirty="0">
              <a:solidFill>
                <a:prstClr val="white"/>
              </a:solidFill>
              <a:latin typeface="Aharoni" panose="02010803020104030203" pitchFamily="2" charset="-79"/>
              <a:cs typeface="Aharoni" panose="02010803020104030203" pitchFamily="2" charset="-79"/>
            </a:endParaRPr>
          </a:p>
        </p:txBody>
      </p:sp>
      <p:grpSp>
        <p:nvGrpSpPr>
          <p:cNvPr id="2" name="Group 1"/>
          <p:cNvGrpSpPr/>
          <p:nvPr/>
        </p:nvGrpSpPr>
        <p:grpSpPr>
          <a:xfrm>
            <a:off x="0" y="1857018"/>
            <a:ext cx="2871192" cy="2295450"/>
            <a:chOff x="0" y="1857018"/>
            <a:chExt cx="2871192" cy="2295450"/>
          </a:xfrm>
        </p:grpSpPr>
        <p:sp>
          <p:nvSpPr>
            <p:cNvPr id="6" name="TextBox 5"/>
            <p:cNvSpPr txBox="1"/>
            <p:nvPr/>
          </p:nvSpPr>
          <p:spPr>
            <a:xfrm>
              <a:off x="0" y="1857018"/>
              <a:ext cx="2871192" cy="646331"/>
            </a:xfrm>
            <a:prstGeom prst="rect">
              <a:avLst/>
            </a:prstGeom>
            <a:solidFill>
              <a:schemeClr val="accent6">
                <a:lumMod val="75000"/>
                <a:alpha val="77000"/>
              </a:schemeClr>
            </a:solidFill>
          </p:spPr>
          <p:txBody>
            <a:bodyPr wrap="square" rtlCol="0">
              <a:spAutoFit/>
            </a:bodyPr>
            <a:lstStyle/>
            <a:p>
              <a:pPr marL="0" lvl="1" algn="ctr"/>
              <a:r>
                <a:rPr lang="en-GB" dirty="0">
                  <a:solidFill>
                    <a:prstClr val="white"/>
                  </a:solidFill>
                  <a:latin typeface="Aharoni" panose="02010803020104030203" pitchFamily="2" charset="-79"/>
                  <a:cs typeface="Aharoni" panose="02010803020104030203" pitchFamily="2" charset="-79"/>
                </a:rPr>
                <a:t>I will volunteer to help someone in need</a:t>
              </a: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74" t="57882" r="69854" b="9044"/>
            <a:stretch/>
          </p:blipFill>
          <p:spPr bwMode="auto">
            <a:xfrm>
              <a:off x="366892" y="2606141"/>
              <a:ext cx="2137407" cy="154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37409" y="4261343"/>
            <a:ext cx="3166352" cy="2527211"/>
            <a:chOff x="2637409" y="4261343"/>
            <a:chExt cx="3166352" cy="2527211"/>
          </a:xfrm>
        </p:grpSpPr>
        <p:sp>
          <p:nvSpPr>
            <p:cNvPr id="21" name="TextBox 20"/>
            <p:cNvSpPr txBox="1"/>
            <p:nvPr/>
          </p:nvSpPr>
          <p:spPr>
            <a:xfrm>
              <a:off x="2637409" y="4261343"/>
              <a:ext cx="3166352" cy="923330"/>
            </a:xfrm>
            <a:prstGeom prst="rect">
              <a:avLst/>
            </a:prstGeom>
            <a:solidFill>
              <a:schemeClr val="accent6">
                <a:lumMod val="75000"/>
                <a:alpha val="77000"/>
              </a:schemeClr>
            </a:solidFill>
          </p:spPr>
          <p:txBody>
            <a:bodyPr wrap="square" rtlCol="0">
              <a:spAutoFit/>
            </a:bodyPr>
            <a:lstStyle/>
            <a:p>
              <a:pPr marL="0" lvl="1" algn="ctr"/>
              <a:r>
                <a:rPr lang="en-GB" dirty="0">
                  <a:solidFill>
                    <a:prstClr val="white"/>
                  </a:solidFill>
                  <a:latin typeface="Aharoni" panose="02010803020104030203" pitchFamily="2" charset="-79"/>
                  <a:cs typeface="Aharoni" panose="02010803020104030203" pitchFamily="2" charset="-79"/>
                </a:rPr>
                <a:t>I will do something creative to raise money for those in need</a:t>
              </a: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3790" y="5226406"/>
              <a:ext cx="2340297" cy="156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5373216"/>
            <a:ext cx="1860987" cy="139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1736" y="2780928"/>
            <a:ext cx="2190562" cy="146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699792" y="35624"/>
            <a:ext cx="3312368" cy="584775"/>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LENTEN QUEST</a:t>
            </a:r>
            <a:endParaRPr lang="en-GB" sz="3200" dirty="0">
              <a:solidFill>
                <a:prstClr val="white"/>
              </a:solidFill>
              <a:latin typeface="Aharoni" panose="02010803020104030203" pitchFamily="2" charset="-79"/>
              <a:cs typeface="Aharoni" panose="02010803020104030203" pitchFamily="2" charset="-79"/>
            </a:endParaRPr>
          </a:p>
        </p:txBody>
      </p:sp>
      <p:sp>
        <p:nvSpPr>
          <p:cNvPr id="5" name="TextBox 4"/>
          <p:cNvSpPr txBox="1"/>
          <p:nvPr/>
        </p:nvSpPr>
        <p:spPr>
          <a:xfrm>
            <a:off x="3203847" y="2780928"/>
            <a:ext cx="2599913" cy="892552"/>
          </a:xfrm>
          <a:prstGeom prst="rect">
            <a:avLst/>
          </a:prstGeom>
          <a:solidFill>
            <a:schemeClr val="bg1"/>
          </a:solidFill>
        </p:spPr>
        <p:txBody>
          <a:bodyPr wrap="square" rtlCol="0">
            <a:spAutoFit/>
          </a:bodyPr>
          <a:lstStyle/>
          <a:p>
            <a:pPr algn="ctr"/>
            <a:r>
              <a:rPr lang="en-GB" sz="2800" b="1" dirty="0" smtClean="0">
                <a:solidFill>
                  <a:srgbClr val="7030A0"/>
                </a:solidFill>
                <a:latin typeface="Helvetica" panose="020B0604020202020204" pitchFamily="34" charset="0"/>
                <a:cs typeface="Helvetica" panose="020B0604020202020204" pitchFamily="34" charset="0"/>
              </a:rPr>
              <a:t>CCS Day</a:t>
            </a:r>
          </a:p>
          <a:p>
            <a:pPr algn="ctr"/>
            <a:r>
              <a:rPr lang="en-GB" sz="2400" b="1" dirty="0" smtClean="0">
                <a:solidFill>
                  <a:srgbClr val="7030A0"/>
                </a:solidFill>
                <a:latin typeface="Helvetica" panose="020B0604020202020204" pitchFamily="34" charset="0"/>
                <a:cs typeface="Helvetica" panose="020B0604020202020204" pitchFamily="34" charset="0"/>
              </a:rPr>
              <a:t>Friday 9</a:t>
            </a:r>
            <a:r>
              <a:rPr lang="en-GB" sz="2400" b="1" baseline="30000" dirty="0" smtClean="0">
                <a:solidFill>
                  <a:srgbClr val="7030A0"/>
                </a:solidFill>
                <a:latin typeface="Helvetica" panose="020B0604020202020204" pitchFamily="34" charset="0"/>
                <a:cs typeface="Helvetica" panose="020B0604020202020204" pitchFamily="34" charset="0"/>
              </a:rPr>
              <a:t>th</a:t>
            </a:r>
            <a:r>
              <a:rPr lang="en-GB" sz="2400" b="1" dirty="0" smtClean="0">
                <a:solidFill>
                  <a:srgbClr val="7030A0"/>
                </a:solidFill>
                <a:latin typeface="Helvetica" panose="020B0604020202020204" pitchFamily="34" charset="0"/>
                <a:cs typeface="Helvetica" panose="020B0604020202020204" pitchFamily="34" charset="0"/>
              </a:rPr>
              <a:t> March</a:t>
            </a:r>
            <a:endParaRPr lang="en-GB" sz="2400" b="1" dirty="0">
              <a:solidFill>
                <a:srgbClr val="7030A0"/>
              </a:solidFill>
              <a:latin typeface="Helvetica" panose="020B0604020202020204" pitchFamily="34" charset="0"/>
              <a:cs typeface="Helvetica" panose="020B0604020202020204" pitchFamily="34" charset="0"/>
            </a:endParaRPr>
          </a:p>
        </p:txBody>
      </p:sp>
      <p:pic>
        <p:nvPicPr>
          <p:cNvPr id="20" name="Picture 2" descr="N:\Appeals 2\Publications\Logos\New CCS logo\CCS LOGO-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230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5252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415678"/>
            <a:ext cx="7200800" cy="1077218"/>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are the three things we should do during Lent?</a:t>
            </a:r>
            <a:endParaRPr lang="en-GB" sz="3200" dirty="0">
              <a:solidFill>
                <a:prstClr val="white"/>
              </a:solidFill>
              <a:latin typeface="Aharoni" panose="02010803020104030203" pitchFamily="2" charset="-79"/>
              <a:cs typeface="Aharoni" panose="02010803020104030203" pitchFamily="2" charset="-79"/>
            </a:endParaRPr>
          </a:p>
        </p:txBody>
      </p:sp>
      <p:sp>
        <p:nvSpPr>
          <p:cNvPr id="8" name="TextBox 7">
            <a:hlinkClick r:id="" action="ppaction://noaction"/>
          </p:cNvPr>
          <p:cNvSpPr txBox="1"/>
          <p:nvPr/>
        </p:nvSpPr>
        <p:spPr>
          <a:xfrm>
            <a:off x="6588224" y="5157192"/>
            <a:ext cx="2232248" cy="584775"/>
          </a:xfrm>
          <a:prstGeom prst="rect">
            <a:avLst/>
          </a:prstGeom>
          <a:solidFill>
            <a:srgbClr val="45A638">
              <a:alpha val="73725"/>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pic>
        <p:nvPicPr>
          <p:cNvPr id="1028" name="Picture 4" descr="N:\Appeals\Schools\iStock\iStock_000015313669_Doub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000761"/>
            <a:ext cx="3081488" cy="2054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Appeals 2\Publications\Logos\New CCS logo\CCS LOGO-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5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563888" y="404664"/>
            <a:ext cx="223224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9" name="TextBox 8"/>
          <p:cNvSpPr txBox="1"/>
          <p:nvPr/>
        </p:nvSpPr>
        <p:spPr>
          <a:xfrm>
            <a:off x="2612474" y="2974909"/>
            <a:ext cx="4042056"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Why do we pray?</a:t>
            </a:r>
            <a:endParaRPr lang="en-GB" sz="3200" dirty="0">
              <a:solidFill>
                <a:prstClr val="white"/>
              </a:solidFill>
              <a:latin typeface="Aharoni" panose="02010803020104030203" pitchFamily="2" charset="-79"/>
              <a:cs typeface="Aharoni" panose="02010803020104030203" pitchFamily="2" charset="-79"/>
            </a:endParaRPr>
          </a:p>
        </p:txBody>
      </p:sp>
      <p:sp>
        <p:nvSpPr>
          <p:cNvPr id="10" name="TextBox 9"/>
          <p:cNvSpPr txBox="1"/>
          <p:nvPr/>
        </p:nvSpPr>
        <p:spPr>
          <a:xfrm>
            <a:off x="2555776" y="3879781"/>
            <a:ext cx="4248472"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How can we 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2699792" y="2107287"/>
            <a:ext cx="3867420"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is prayer?</a:t>
            </a:r>
            <a:endParaRPr lang="en-GB" sz="3200" dirty="0">
              <a:solidFill>
                <a:prstClr val="white"/>
              </a:solidFill>
              <a:latin typeface="Aharoni" panose="02010803020104030203" pitchFamily="2" charset="-79"/>
              <a:cs typeface="Aharoni" panose="02010803020104030203" pitchFamily="2" charset="-79"/>
            </a:endParaRPr>
          </a:p>
        </p:txBody>
      </p:sp>
      <p:pic>
        <p:nvPicPr>
          <p:cNvPr id="11"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34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563888" y="404664"/>
            <a:ext cx="223224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2462756" y="2107287"/>
            <a:ext cx="4104456"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is prayer?</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8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5252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415678"/>
            <a:ext cx="7200800" cy="1077218"/>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are the three things we should do during Lent?</a:t>
            </a:r>
            <a:endParaRPr lang="en-GB" sz="3200" dirty="0">
              <a:solidFill>
                <a:prstClr val="white"/>
              </a:solidFill>
              <a:latin typeface="Aharoni" panose="02010803020104030203" pitchFamily="2" charset="-79"/>
              <a:cs typeface="Aharoni" panose="02010803020104030203" pitchFamily="2" charset="-79"/>
            </a:endParaRPr>
          </a:p>
        </p:txBody>
      </p:sp>
      <p:sp>
        <p:nvSpPr>
          <p:cNvPr id="8" name="TextBox 7">
            <a:hlinkClick r:id="" action="ppaction://noaction"/>
          </p:cNvPr>
          <p:cNvSpPr txBox="1"/>
          <p:nvPr/>
        </p:nvSpPr>
        <p:spPr>
          <a:xfrm>
            <a:off x="6588224" y="5157192"/>
            <a:ext cx="2232248" cy="584775"/>
          </a:xfrm>
          <a:prstGeom prst="rect">
            <a:avLst/>
          </a:prstGeom>
          <a:solidFill>
            <a:srgbClr val="45A638">
              <a:alpha val="73725"/>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11" name="TextBox 10">
            <a:hlinkClick r:id="rId4" action="ppaction://hlinksldjump"/>
          </p:cNvPr>
          <p:cNvSpPr txBox="1"/>
          <p:nvPr/>
        </p:nvSpPr>
        <p:spPr>
          <a:xfrm>
            <a:off x="467544" y="5148481"/>
            <a:ext cx="1944216"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FAST</a:t>
            </a:r>
            <a:endParaRPr lang="en-GB" sz="3200" dirty="0">
              <a:solidFill>
                <a:prstClr val="white"/>
              </a:solidFill>
              <a:latin typeface="Aharoni" panose="02010803020104030203" pitchFamily="2" charset="-79"/>
              <a:cs typeface="Aharoni" panose="02010803020104030203" pitchFamily="2" charset="-79"/>
            </a:endParaRPr>
          </a:p>
        </p:txBody>
      </p:sp>
      <p:pic>
        <p:nvPicPr>
          <p:cNvPr id="1028" name="Picture 4" descr="N:\Appeals\Schools\iStock\iStock_000015313669_Doub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3000761"/>
            <a:ext cx="3081488" cy="2054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082" t="19396" r="37651" b="46552"/>
          <a:stretch/>
        </p:blipFill>
        <p:spPr bwMode="auto">
          <a:xfrm>
            <a:off x="29547" y="3029777"/>
            <a:ext cx="3030285" cy="205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hlinkClick r:id="" action="ppaction://noaction"/>
          </p:cNvPr>
          <p:cNvSpPr txBox="1"/>
          <p:nvPr/>
        </p:nvSpPr>
        <p:spPr>
          <a:xfrm>
            <a:off x="3491880" y="5157192"/>
            <a:ext cx="2214246" cy="633343"/>
          </a:xfrm>
          <a:prstGeom prst="rect">
            <a:avLst/>
          </a:prstGeom>
          <a:solidFill>
            <a:schemeClr val="accent6">
              <a:lumMod val="75000"/>
              <a:alpha val="74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GIVE</a:t>
            </a:r>
            <a:endParaRPr lang="en-GB" sz="3200" dirty="0">
              <a:solidFill>
                <a:prstClr val="white"/>
              </a:solidFill>
              <a:latin typeface="Aharoni" panose="02010803020104030203" pitchFamily="2" charset="-79"/>
              <a:cs typeface="Aharoni" panose="02010803020104030203" pitchFamily="2" charset="-79"/>
            </a:endParaRPr>
          </a:p>
        </p:txBody>
      </p:sp>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2994844"/>
            <a:ext cx="2867472" cy="2057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N:\Appeals 2\Publications\Logos\New CCS logo\CCS LOGO-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5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Effect transition="in" filter="fade">
                                      <p:cBhvr>
                                        <p:cTn id="17" dur="500"/>
                                        <p:tgtEl>
                                          <p:spTgt spid="10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11" name="TextBox 10"/>
          <p:cNvSpPr txBox="1"/>
          <p:nvPr/>
        </p:nvSpPr>
        <p:spPr>
          <a:xfrm>
            <a:off x="3131840" y="2060848"/>
            <a:ext cx="2880320" cy="584775"/>
          </a:xfrm>
          <a:prstGeom prst="rect">
            <a:avLst/>
          </a:prstGeom>
          <a:solidFill>
            <a:schemeClr val="bg1">
              <a:alpha val="60000"/>
            </a:schemeClr>
          </a:solidFill>
        </p:spPr>
        <p:txBody>
          <a:bodyPr wrap="square" rtlCol="0">
            <a:spAutoFit/>
          </a:bodyPr>
          <a:lstStyle/>
          <a:p>
            <a:r>
              <a:rPr lang="en-GB" sz="3200" dirty="0" smtClean="0">
                <a:latin typeface="Helvetica" panose="020B0604020202020204" pitchFamily="34" charset="0"/>
                <a:cs typeface="Helvetica" panose="020B0604020202020204" pitchFamily="34" charset="0"/>
              </a:rPr>
              <a:t>Pray in silence</a:t>
            </a:r>
          </a:p>
        </p:txBody>
      </p:sp>
      <p:sp>
        <p:nvSpPr>
          <p:cNvPr id="12" name="TextBox 11"/>
          <p:cNvSpPr txBox="1"/>
          <p:nvPr/>
        </p:nvSpPr>
        <p:spPr>
          <a:xfrm>
            <a:off x="1043608" y="3068960"/>
            <a:ext cx="7560840" cy="584775"/>
          </a:xfrm>
          <a:prstGeom prst="rect">
            <a:avLst/>
          </a:prstGeom>
          <a:solidFill>
            <a:schemeClr val="bg1">
              <a:alpha val="60000"/>
            </a:schemeClr>
          </a:solidFill>
        </p:spPr>
        <p:txBody>
          <a:bodyPr wrap="square" rtlCol="0">
            <a:spAutoFit/>
          </a:bodyPr>
          <a:lstStyle/>
          <a:p>
            <a:r>
              <a:rPr lang="en-GB" sz="3200" dirty="0" smtClean="0">
                <a:latin typeface="Helvetica" panose="020B0604020202020204" pitchFamily="34" charset="0"/>
                <a:cs typeface="Helvetica" panose="020B0604020202020204" pitchFamily="34" charset="0"/>
              </a:rPr>
              <a:t>Write down your prayer on a post-it note</a:t>
            </a:r>
          </a:p>
        </p:txBody>
      </p:sp>
      <p:sp>
        <p:nvSpPr>
          <p:cNvPr id="13" name="TextBox 12"/>
          <p:cNvSpPr txBox="1"/>
          <p:nvPr/>
        </p:nvSpPr>
        <p:spPr>
          <a:xfrm>
            <a:off x="827584" y="4077072"/>
            <a:ext cx="7992888" cy="584775"/>
          </a:xfrm>
          <a:prstGeom prst="rect">
            <a:avLst/>
          </a:prstGeom>
          <a:solidFill>
            <a:schemeClr val="bg1">
              <a:alpha val="60000"/>
            </a:schemeClr>
          </a:solidFill>
        </p:spPr>
        <p:txBody>
          <a:bodyPr wrap="square" rtlCol="0">
            <a:spAutoFit/>
          </a:bodyPr>
          <a:lstStyle/>
          <a:p>
            <a:r>
              <a:rPr lang="en-GB" sz="3200" dirty="0" smtClean="0">
                <a:latin typeface="Helvetica" panose="020B0604020202020204" pitchFamily="34" charset="0"/>
                <a:cs typeface="Helvetica" panose="020B0604020202020204" pitchFamily="34" charset="0"/>
              </a:rPr>
              <a:t>What did you say when you spoke to God?</a:t>
            </a:r>
          </a:p>
        </p:txBody>
      </p:sp>
      <p:pic>
        <p:nvPicPr>
          <p:cNvPr id="9"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249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710" t="27310" r="22671" b="16527"/>
          <a:stretch/>
        </p:blipFill>
        <p:spPr bwMode="auto">
          <a:xfrm>
            <a:off x="327894" y="1355510"/>
            <a:ext cx="8492578" cy="545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80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4154984"/>
          </a:xfrm>
          <a:prstGeom prst="rect">
            <a:avLst/>
          </a:prstGeom>
          <a:solidFill>
            <a:schemeClr val="bg1">
              <a:alpha val="60000"/>
            </a:schemeClr>
          </a:solidFill>
        </p:spPr>
        <p:txBody>
          <a:bodyPr wrap="square" rtlCol="0">
            <a:spAutoFit/>
          </a:bodyPr>
          <a:lstStyle/>
          <a:p>
            <a:pPr lvl="0" algn="ctr"/>
            <a:r>
              <a:rPr lang="en-GB" sz="2400" b="1" dirty="0" smtClean="0">
                <a:solidFill>
                  <a:prstClr val="black"/>
                </a:solidFill>
                <a:latin typeface="Arial" panose="020B0604020202020204" pitchFamily="34" charset="0"/>
                <a:cs typeface="Arial" panose="020B0604020202020204" pitchFamily="34" charset="0"/>
              </a:rPr>
              <a:t>1</a:t>
            </a:r>
          </a:p>
          <a:p>
            <a:pPr lvl="0" algn="ctr"/>
            <a:endParaRPr lang="en-GB" sz="2400" b="1" dirty="0" smtClean="0">
              <a:solidFill>
                <a:prstClr val="black"/>
              </a:solidFill>
              <a:latin typeface="Arial" panose="020B0604020202020204" pitchFamily="34" charset="0"/>
              <a:cs typeface="Arial" panose="020B0604020202020204" pitchFamily="34" charset="0"/>
            </a:endParaRPr>
          </a:p>
          <a:p>
            <a:pPr lvl="0" algn="ctr"/>
            <a:r>
              <a:rPr lang="en-GB" sz="2400" dirty="0" smtClean="0">
                <a:solidFill>
                  <a:prstClr val="black"/>
                </a:solidFill>
                <a:latin typeface="Arial" panose="020B0604020202020204" pitchFamily="34" charset="0"/>
                <a:cs typeface="Arial" panose="020B0604020202020204" pitchFamily="34" charset="0"/>
              </a:rPr>
              <a:t>John </a:t>
            </a:r>
            <a:r>
              <a:rPr lang="en-GB" sz="2400" dirty="0">
                <a:solidFill>
                  <a:prstClr val="black"/>
                </a:solidFill>
                <a:latin typeface="Arial" panose="020B0604020202020204" pitchFamily="34" charset="0"/>
                <a:cs typeface="Arial" panose="020B0604020202020204" pitchFamily="34" charset="0"/>
              </a:rPr>
              <a:t>12.27-28</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“Now my heart is troubled – and what shall I say? Shall I say, ‘Father, do not let this hour come upon me’? But that is why I came – so that I might go through this hour of suffering. Father, bring glory to your name!”</a:t>
            </a:r>
          </a:p>
          <a:p>
            <a:pPr lvl="0" algn="ctr"/>
            <a:r>
              <a:rPr lang="en-GB" sz="2400" dirty="0">
                <a:solidFill>
                  <a:prstClr val="black"/>
                </a:solidFill>
                <a:latin typeface="Arial" panose="020B0604020202020204" pitchFamily="34" charset="0"/>
                <a:cs typeface="Arial" panose="020B0604020202020204" pitchFamily="34" charset="0"/>
              </a:rPr>
              <a:t>Then a voice spoke from heaven, “I have brought glory to it, and I will do so again.”</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87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3046988"/>
          </a:xfrm>
          <a:prstGeom prst="rect">
            <a:avLst/>
          </a:prstGeom>
          <a:solidFill>
            <a:schemeClr val="bg1">
              <a:alpha val="60000"/>
            </a:schemeClr>
          </a:solidFill>
        </p:spPr>
        <p:txBody>
          <a:bodyPr wrap="square" rtlCol="0">
            <a:spAutoFit/>
          </a:bodyPr>
          <a:lstStyle/>
          <a:p>
            <a:pPr lvl="0" algn="ctr"/>
            <a:r>
              <a:rPr lang="en-GB" sz="2400" b="1" dirty="0">
                <a:solidFill>
                  <a:prstClr val="black"/>
                </a:solidFill>
                <a:latin typeface="Arial" panose="020B0604020202020204" pitchFamily="34" charset="0"/>
                <a:cs typeface="Arial" panose="020B0604020202020204" pitchFamily="34" charset="0"/>
              </a:rPr>
              <a:t>2</a:t>
            </a:r>
            <a:endParaRPr lang="en-GB" sz="2400" b="1" dirty="0" smtClean="0">
              <a:solidFill>
                <a:prstClr val="black"/>
              </a:solidFill>
              <a:latin typeface="Arial" panose="020B0604020202020204" pitchFamily="34" charset="0"/>
              <a:cs typeface="Arial" panose="020B0604020202020204" pitchFamily="34" charset="0"/>
            </a:endParaRPr>
          </a:p>
          <a:p>
            <a:pPr lvl="0" algn="ctr"/>
            <a:endParaRPr lang="en-GB" sz="2400" b="1" dirty="0" smtClean="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Luke 6.12-13</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At that time Jesus went up a hill to pray and spent the whole night there praying to God. When day came, he called his disciples to him and chose twelve of them, whom he named apostles.</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67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3046988"/>
          </a:xfrm>
          <a:prstGeom prst="rect">
            <a:avLst/>
          </a:prstGeom>
          <a:solidFill>
            <a:schemeClr val="bg1">
              <a:alpha val="60000"/>
            </a:schemeClr>
          </a:solidFill>
        </p:spPr>
        <p:txBody>
          <a:bodyPr wrap="square" rtlCol="0">
            <a:spAutoFit/>
          </a:bodyPr>
          <a:lstStyle/>
          <a:p>
            <a:pPr lvl="0" algn="ctr"/>
            <a:r>
              <a:rPr lang="en-GB" sz="2400" b="1" dirty="0" smtClean="0">
                <a:solidFill>
                  <a:prstClr val="black"/>
                </a:solidFill>
                <a:latin typeface="Arial" panose="020B0604020202020204" pitchFamily="34" charset="0"/>
                <a:cs typeface="Arial" panose="020B0604020202020204" pitchFamily="34" charset="0"/>
              </a:rPr>
              <a:t>3</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John 11. 41-42</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Jesus looked up and said, “I thank you, Father, that you listen to me. I know that you always listen to me, but I say this for the sake of the people here, so that they will believe that you sent me.”</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4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4893647"/>
          </a:xfrm>
          <a:prstGeom prst="rect">
            <a:avLst/>
          </a:prstGeom>
          <a:solidFill>
            <a:schemeClr val="bg1">
              <a:alpha val="60000"/>
            </a:schemeClr>
          </a:solidFill>
        </p:spPr>
        <p:txBody>
          <a:bodyPr wrap="square" rtlCol="0">
            <a:spAutoFit/>
          </a:bodyPr>
          <a:lstStyle/>
          <a:p>
            <a:pPr lvl="0" algn="ctr"/>
            <a:r>
              <a:rPr lang="en-GB" sz="2400" b="1" dirty="0">
                <a:solidFill>
                  <a:prstClr val="black"/>
                </a:solidFill>
                <a:latin typeface="Arial" panose="020B0604020202020204" pitchFamily="34" charset="0"/>
                <a:cs typeface="Arial" panose="020B0604020202020204" pitchFamily="34" charset="0"/>
              </a:rPr>
              <a:t>4</a:t>
            </a:r>
            <a:endParaRPr lang="en-GB" sz="2400" b="1" dirty="0" smtClean="0">
              <a:solidFill>
                <a:prstClr val="black"/>
              </a:solidFill>
              <a:latin typeface="Arial" panose="020B0604020202020204" pitchFamily="34" charset="0"/>
              <a:cs typeface="Arial" panose="020B0604020202020204" pitchFamily="34" charset="0"/>
            </a:endParaRP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Mark </a:t>
            </a:r>
            <a:r>
              <a:rPr lang="en-GB" sz="2400" dirty="0" smtClean="0">
                <a:solidFill>
                  <a:prstClr val="black"/>
                </a:solidFill>
                <a:latin typeface="Arial" panose="020B0604020202020204" pitchFamily="34" charset="0"/>
                <a:cs typeface="Arial" panose="020B0604020202020204" pitchFamily="34" charset="0"/>
              </a:rPr>
              <a:t>1.35-38</a:t>
            </a:r>
            <a:endParaRPr lang="en-GB" sz="2400" dirty="0">
              <a:solidFill>
                <a:prstClr val="black"/>
              </a:solidFill>
              <a:latin typeface="Arial" panose="020B0604020202020204" pitchFamily="34" charset="0"/>
              <a:cs typeface="Arial" panose="020B0604020202020204" pitchFamily="34" charset="0"/>
            </a:endParaRP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Very early the next morning, long before daylight, Jesus got up and left the house. He went out of the town to a lonely place, where he prayed. But Simon and his companions went out searching for him, and when they found him, they said, “Everyone is looking for you.”</a:t>
            </a:r>
          </a:p>
          <a:p>
            <a:pPr lvl="0" algn="ctr"/>
            <a:r>
              <a:rPr lang="en-GB" sz="2400" dirty="0">
                <a:solidFill>
                  <a:prstClr val="black"/>
                </a:solidFill>
                <a:latin typeface="Arial" panose="020B0604020202020204" pitchFamily="34" charset="0"/>
                <a:cs typeface="Arial" panose="020B0604020202020204" pitchFamily="34" charset="0"/>
              </a:rPr>
              <a:t>But Jesus answered, “We must go on to the other villages round here. I have to preach in them also, because that is why I came.”</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463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3785652"/>
          </a:xfrm>
          <a:prstGeom prst="rect">
            <a:avLst/>
          </a:prstGeom>
          <a:solidFill>
            <a:schemeClr val="bg1">
              <a:alpha val="60000"/>
            </a:schemeClr>
          </a:solidFill>
        </p:spPr>
        <p:txBody>
          <a:bodyPr wrap="square" rtlCol="0">
            <a:spAutoFit/>
          </a:bodyPr>
          <a:lstStyle/>
          <a:p>
            <a:pPr lvl="0" algn="ctr"/>
            <a:r>
              <a:rPr lang="en-GB" sz="2400" b="1" dirty="0" smtClean="0">
                <a:solidFill>
                  <a:prstClr val="black"/>
                </a:solidFill>
                <a:latin typeface="Arial" panose="020B0604020202020204" pitchFamily="34" charset="0"/>
                <a:cs typeface="Arial" panose="020B0604020202020204" pitchFamily="34" charset="0"/>
              </a:rPr>
              <a:t>5</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Luke 10.21</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At that time Jesus was filled with the Holy Spirit and said “Father, Lord of heaven and earth! I thank you because you have shown to the unlearned what you have hidden from the wise and learned. Yes, Father, this was how you wanted it to happen.”</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185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4154984"/>
          </a:xfrm>
          <a:prstGeom prst="rect">
            <a:avLst/>
          </a:prstGeom>
          <a:solidFill>
            <a:schemeClr val="bg1">
              <a:alpha val="60000"/>
            </a:schemeClr>
          </a:solidFill>
        </p:spPr>
        <p:txBody>
          <a:bodyPr wrap="square" rtlCol="0">
            <a:spAutoFit/>
          </a:bodyPr>
          <a:lstStyle/>
          <a:p>
            <a:pPr lvl="0" algn="ctr"/>
            <a:r>
              <a:rPr lang="en-GB" sz="2400" b="1" dirty="0">
                <a:solidFill>
                  <a:prstClr val="black"/>
                </a:solidFill>
                <a:latin typeface="Arial" panose="020B0604020202020204" pitchFamily="34" charset="0"/>
                <a:cs typeface="Arial" panose="020B0604020202020204" pitchFamily="34" charset="0"/>
              </a:rPr>
              <a:t>6</a:t>
            </a:r>
            <a:endParaRPr lang="en-GB" sz="2400" b="1" dirty="0" smtClean="0">
              <a:solidFill>
                <a:prstClr val="black"/>
              </a:solidFill>
              <a:latin typeface="Arial" panose="020B0604020202020204" pitchFamily="34" charset="0"/>
              <a:cs typeface="Arial" panose="020B0604020202020204" pitchFamily="34" charset="0"/>
            </a:endParaRP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Matthew 19.13-15</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Some people brought children to Jesus for him to place his hands on them and to pray for them, but the disciples scolded the people. Jesus said, “Let the children come to me and do not stop them, because the Kingdom of heaven belongs to such as these.” He placed his hands on them and then went away.</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87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611560" y="1268760"/>
            <a:ext cx="8064896" cy="5262979"/>
          </a:xfrm>
          <a:prstGeom prst="rect">
            <a:avLst/>
          </a:prstGeom>
          <a:solidFill>
            <a:schemeClr val="bg1">
              <a:alpha val="60000"/>
            </a:schemeClr>
          </a:solidFill>
        </p:spPr>
        <p:txBody>
          <a:bodyPr wrap="square" rtlCol="0">
            <a:spAutoFit/>
          </a:bodyPr>
          <a:lstStyle/>
          <a:p>
            <a:pPr lvl="0" algn="ctr"/>
            <a:r>
              <a:rPr lang="en-GB" sz="2400" b="1" dirty="0" smtClean="0">
                <a:solidFill>
                  <a:prstClr val="black"/>
                </a:solidFill>
                <a:latin typeface="Arial" panose="020B0604020202020204" pitchFamily="34" charset="0"/>
                <a:cs typeface="Arial" panose="020B0604020202020204" pitchFamily="34" charset="0"/>
              </a:rPr>
              <a:t>7</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Matthew 26.36-39</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Then Jesus went with his disciples to a place called Gethsemane, and he said to them, “Sit here while I go over there and pray.” He took with him Peter and two sons of Zebedee. Grief and anguish came over him, and he said to them, “The sorrow in my heart is so great that it almost crushes me. Stay here and keep watch with me.”</a:t>
            </a:r>
          </a:p>
          <a:p>
            <a:pPr lvl="0" algn="ctr"/>
            <a:r>
              <a:rPr lang="en-GB" sz="2400" dirty="0">
                <a:solidFill>
                  <a:prstClr val="black"/>
                </a:solidFill>
                <a:latin typeface="Arial" panose="020B0604020202020204" pitchFamily="34" charset="0"/>
                <a:cs typeface="Arial" panose="020B0604020202020204" pitchFamily="34" charset="0"/>
              </a:rPr>
              <a:t>He went a little farther on, threw himself face downwards on the ground, and prayed, “My Father, if it is possible, take this cup of suffering from me! Yet not what I want, but what you want.”</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85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971600" y="1484784"/>
            <a:ext cx="7200799" cy="3416320"/>
          </a:xfrm>
          <a:prstGeom prst="rect">
            <a:avLst/>
          </a:prstGeom>
          <a:solidFill>
            <a:schemeClr val="bg1">
              <a:alpha val="60000"/>
            </a:schemeClr>
          </a:solidFill>
        </p:spPr>
        <p:txBody>
          <a:bodyPr wrap="square" rtlCol="0">
            <a:spAutoFit/>
          </a:bodyPr>
          <a:lstStyle/>
          <a:p>
            <a:pPr lvl="0" algn="ctr"/>
            <a:r>
              <a:rPr lang="en-GB" sz="2400" b="1" dirty="0">
                <a:solidFill>
                  <a:prstClr val="black"/>
                </a:solidFill>
                <a:latin typeface="Arial" panose="020B0604020202020204" pitchFamily="34" charset="0"/>
                <a:cs typeface="Arial" panose="020B0604020202020204" pitchFamily="34" charset="0"/>
              </a:rPr>
              <a:t>8</a:t>
            </a:r>
            <a:endParaRPr lang="en-GB" sz="2400" b="1" dirty="0" smtClean="0">
              <a:solidFill>
                <a:prstClr val="black"/>
              </a:solidFill>
              <a:latin typeface="Arial" panose="020B0604020202020204" pitchFamily="34" charset="0"/>
              <a:cs typeface="Arial" panose="020B0604020202020204" pitchFamily="34" charset="0"/>
            </a:endParaRP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John 6.11</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Jesus took the bread, gave thanks to God, and distributed it to the people who were sitting there. He did the same with the fish, and they all had as much as they wanted.</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921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3"/>
          <a:stretch/>
        </p:blipFill>
        <p:spPr bwMode="auto">
          <a:xfrm>
            <a:off x="0" y="-71042"/>
            <a:ext cx="92329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042"/>
            <a:ext cx="925252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415678"/>
            <a:ext cx="7200800" cy="1077218"/>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What are the three things we should do during Lent?</a:t>
            </a:r>
            <a:endParaRPr lang="en-GB" sz="3200" dirty="0">
              <a:solidFill>
                <a:prstClr val="white"/>
              </a:solidFill>
              <a:latin typeface="Aharoni" panose="02010803020104030203" pitchFamily="2" charset="-79"/>
              <a:cs typeface="Aharoni" panose="02010803020104030203" pitchFamily="2" charset="-79"/>
            </a:endParaRPr>
          </a:p>
        </p:txBody>
      </p:sp>
      <p:sp>
        <p:nvSpPr>
          <p:cNvPr id="11" name="TextBox 10">
            <a:hlinkClick r:id="rId4" action="ppaction://hlinksldjump"/>
          </p:cNvPr>
          <p:cNvSpPr txBox="1"/>
          <p:nvPr/>
        </p:nvSpPr>
        <p:spPr>
          <a:xfrm>
            <a:off x="467544" y="5148481"/>
            <a:ext cx="1944216" cy="584775"/>
          </a:xfrm>
          <a:prstGeom prst="rect">
            <a:avLst/>
          </a:prstGeom>
          <a:solidFill>
            <a:srgbClr val="27A6B7">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FAST</a:t>
            </a:r>
            <a:endParaRPr lang="en-GB" sz="3200" dirty="0">
              <a:solidFill>
                <a:prstClr val="white"/>
              </a:solidFill>
              <a:latin typeface="Aharoni" panose="02010803020104030203" pitchFamily="2" charset="-79"/>
              <a:cs typeface="Aharoni" panose="02010803020104030203" pitchFamily="2" charset="-79"/>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082" t="19396" r="37651" b="46552"/>
          <a:stretch/>
        </p:blipFill>
        <p:spPr bwMode="auto">
          <a:xfrm>
            <a:off x="29547" y="3029777"/>
            <a:ext cx="3030285" cy="205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N:\Appeals 2\Publications\Logos\New CCS logo\CCS LOGO-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7" name="TextBox 6"/>
          <p:cNvSpPr txBox="1"/>
          <p:nvPr/>
        </p:nvSpPr>
        <p:spPr>
          <a:xfrm>
            <a:off x="179512" y="1484784"/>
            <a:ext cx="8784976" cy="4893647"/>
          </a:xfrm>
          <a:prstGeom prst="rect">
            <a:avLst/>
          </a:prstGeom>
          <a:solidFill>
            <a:schemeClr val="bg1">
              <a:alpha val="60000"/>
            </a:schemeClr>
          </a:solidFill>
        </p:spPr>
        <p:txBody>
          <a:bodyPr wrap="square" rtlCol="0">
            <a:spAutoFit/>
          </a:bodyPr>
          <a:lstStyle/>
          <a:p>
            <a:pPr lvl="0" algn="ctr"/>
            <a:r>
              <a:rPr lang="en-GB" sz="2400" b="1" dirty="0" smtClean="0">
                <a:solidFill>
                  <a:prstClr val="black"/>
                </a:solidFill>
                <a:latin typeface="Arial" panose="020B0604020202020204" pitchFamily="34" charset="0"/>
                <a:cs typeface="Arial" panose="020B0604020202020204" pitchFamily="34" charset="0"/>
              </a:rPr>
              <a:t>9</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Matthew 26.36-39</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Then Jesus went with his disciples to a place called Gethsemane, and he said to them, “Sit here while I go over there and pray.” He took with him Peter and two sons of Zebedee. Grief and anguish came over him, and he said to them, “The sorrow in my heart is so great that it almost crushes me. Stay here and keep watch with me.”</a:t>
            </a:r>
          </a:p>
          <a:p>
            <a:pPr lvl="0" algn="ctr"/>
            <a:r>
              <a:rPr lang="en-GB" sz="2400" dirty="0">
                <a:solidFill>
                  <a:prstClr val="black"/>
                </a:solidFill>
                <a:latin typeface="Arial" panose="020B0604020202020204" pitchFamily="34" charset="0"/>
                <a:cs typeface="Arial" panose="020B0604020202020204" pitchFamily="34" charset="0"/>
              </a:rPr>
              <a:t>He went a little farther on, threw himself face downwards on the ground, and prayed, “My Father, if it is possible, take this cup of suffering from me! Yet not what I want, but what you want.”</a:t>
            </a: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086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563888" y="404664"/>
            <a:ext cx="223224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9" name="TextBox 8"/>
          <p:cNvSpPr txBox="1"/>
          <p:nvPr/>
        </p:nvSpPr>
        <p:spPr>
          <a:xfrm>
            <a:off x="2258138" y="2988241"/>
            <a:ext cx="4627726"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Why do we pray?</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26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827584" y="1515041"/>
            <a:ext cx="7722604" cy="4031873"/>
          </a:xfrm>
          <a:prstGeom prst="rect">
            <a:avLst/>
          </a:prstGeom>
          <a:solidFill>
            <a:schemeClr val="bg1">
              <a:alpha val="60000"/>
            </a:schemeClr>
          </a:solidFill>
        </p:spPr>
        <p:txBody>
          <a:bodyPr wrap="square" rtlCol="0">
            <a:spAutoFit/>
          </a:bodyPr>
          <a:lstStyle/>
          <a:p>
            <a:pPr marL="457200" indent="-457200">
              <a:buFont typeface="Arial" panose="020B0604020202020204" pitchFamily="34" charset="0"/>
              <a:buChar char="•"/>
            </a:pPr>
            <a:r>
              <a:rPr lang="en-GB" sz="3200" dirty="0" smtClean="0">
                <a:solidFill>
                  <a:prstClr val="black"/>
                </a:solidFill>
                <a:latin typeface="Helvetica" panose="020B0604020202020204" pitchFamily="34" charset="0"/>
                <a:cs typeface="Helvetica" panose="020B0604020202020204" pitchFamily="34" charset="0"/>
              </a:rPr>
              <a:t>Jesus needed </a:t>
            </a:r>
            <a:r>
              <a:rPr lang="en-GB" sz="3200" dirty="0">
                <a:solidFill>
                  <a:prstClr val="black"/>
                </a:solidFill>
                <a:latin typeface="Helvetica" panose="020B0604020202020204" pitchFamily="34" charset="0"/>
                <a:cs typeface="Helvetica" panose="020B0604020202020204" pitchFamily="34" charset="0"/>
              </a:rPr>
              <a:t>God’s </a:t>
            </a:r>
            <a:r>
              <a:rPr lang="en-GB" sz="3200" dirty="0" smtClean="0">
                <a:solidFill>
                  <a:prstClr val="black"/>
                </a:solidFill>
                <a:latin typeface="Helvetica" panose="020B0604020202020204" pitchFamily="34" charset="0"/>
                <a:cs typeface="Helvetica" panose="020B0604020202020204" pitchFamily="34" charset="0"/>
              </a:rPr>
              <a:t>help </a:t>
            </a:r>
            <a:r>
              <a:rPr lang="en-GB" sz="3200" dirty="0">
                <a:solidFill>
                  <a:prstClr val="black"/>
                </a:solidFill>
                <a:latin typeface="Helvetica" panose="020B0604020202020204" pitchFamily="34" charset="0"/>
                <a:cs typeface="Helvetica" panose="020B0604020202020204" pitchFamily="34" charset="0"/>
              </a:rPr>
              <a:t>(1,2,4,9</a:t>
            </a:r>
            <a:r>
              <a:rPr lang="en-GB" sz="3200" dirty="0" smtClean="0">
                <a:solidFill>
                  <a:prstClr val="black"/>
                </a:solidFill>
                <a:latin typeface="Helvetica" panose="020B0604020202020204" pitchFamily="34" charset="0"/>
                <a:cs typeface="Helvetica" panose="020B0604020202020204" pitchFamily="34" charset="0"/>
              </a:rPr>
              <a:t>)</a:t>
            </a:r>
          </a:p>
          <a:p>
            <a:endParaRPr lang="en-GB" sz="3200" dirty="0">
              <a:solidFill>
                <a:prstClr val="black"/>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3200" dirty="0">
                <a:solidFill>
                  <a:prstClr val="black"/>
                </a:solidFill>
                <a:latin typeface="Helvetica" panose="020B0604020202020204" pitchFamily="34" charset="0"/>
                <a:cs typeface="Helvetica" panose="020B0604020202020204" pitchFamily="34" charset="0"/>
              </a:rPr>
              <a:t>Jesus thanked God (</a:t>
            </a:r>
            <a:r>
              <a:rPr lang="en-GB" sz="3200" dirty="0" smtClean="0">
                <a:solidFill>
                  <a:prstClr val="black"/>
                </a:solidFill>
                <a:latin typeface="Helvetica" panose="020B0604020202020204" pitchFamily="34" charset="0"/>
                <a:cs typeface="Helvetica" panose="020B0604020202020204" pitchFamily="34" charset="0"/>
              </a:rPr>
              <a:t>3,5,8)</a:t>
            </a:r>
          </a:p>
          <a:p>
            <a:endParaRPr lang="en-GB" sz="3200" dirty="0">
              <a:solidFill>
                <a:prstClr val="black"/>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3200" dirty="0">
                <a:solidFill>
                  <a:prstClr val="black"/>
                </a:solidFill>
                <a:latin typeface="Helvetica" panose="020B0604020202020204" pitchFamily="34" charset="0"/>
                <a:cs typeface="Helvetica" panose="020B0604020202020204" pitchFamily="34" charset="0"/>
              </a:rPr>
              <a:t>Jesus prayed for others (6</a:t>
            </a:r>
            <a:r>
              <a:rPr lang="en-GB" sz="3200" dirty="0" smtClean="0">
                <a:solidFill>
                  <a:prstClr val="black"/>
                </a:solidFill>
                <a:latin typeface="Helvetica" panose="020B0604020202020204" pitchFamily="34" charset="0"/>
                <a:cs typeface="Helvetica" panose="020B0604020202020204" pitchFamily="34" charset="0"/>
              </a:rPr>
              <a:t>)</a:t>
            </a:r>
          </a:p>
          <a:p>
            <a:endParaRPr lang="en-GB" sz="3200" dirty="0">
              <a:solidFill>
                <a:prstClr val="black"/>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3200" dirty="0">
                <a:solidFill>
                  <a:prstClr val="black"/>
                </a:solidFill>
                <a:latin typeface="Helvetica" panose="020B0604020202020204" pitchFamily="34" charset="0"/>
                <a:cs typeface="Helvetica" panose="020B0604020202020204" pitchFamily="34" charset="0"/>
              </a:rPr>
              <a:t>Jesus talked to God (7)</a:t>
            </a:r>
          </a:p>
          <a:p>
            <a:pPr algn="ctr"/>
            <a:endParaRPr lang="en-GB" sz="3200" dirty="0">
              <a:solidFill>
                <a:prstClr val="black"/>
              </a:solidFill>
              <a:cs typeface="Aharoni" panose="02010803020104030203" pitchFamily="2" charset="-79"/>
            </a:endParaRPr>
          </a:p>
        </p:txBody>
      </p:sp>
      <p:pic>
        <p:nvPicPr>
          <p:cNvPr id="7"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95736" y="179929"/>
            <a:ext cx="4762134"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Why did Jesus pray?</a:t>
            </a:r>
            <a:endParaRPr lang="en-GB" sz="3200" dirty="0">
              <a:solidFill>
                <a:prstClr val="white"/>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668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15" name="TextBox 14"/>
          <p:cNvSpPr txBox="1"/>
          <p:nvPr/>
        </p:nvSpPr>
        <p:spPr>
          <a:xfrm>
            <a:off x="69782" y="4797151"/>
            <a:ext cx="4381874"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Prayer thanking God</a:t>
            </a:r>
            <a:endParaRPr lang="en-GB" sz="3200" dirty="0">
              <a:solidFill>
                <a:prstClr val="white"/>
              </a:solidFill>
              <a:latin typeface="Aharoni" panose="02010803020104030203" pitchFamily="2" charset="-79"/>
              <a:cs typeface="Aharoni" panose="02010803020104030203" pitchFamily="2" charset="-79"/>
            </a:endParaRPr>
          </a:p>
        </p:txBody>
      </p:sp>
      <p:sp>
        <p:nvSpPr>
          <p:cNvPr id="16" name="TextBox 15"/>
          <p:cNvSpPr txBox="1"/>
          <p:nvPr/>
        </p:nvSpPr>
        <p:spPr>
          <a:xfrm>
            <a:off x="2108893" y="3933056"/>
            <a:ext cx="4968552"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Prayer for others</a:t>
            </a:r>
            <a:endParaRPr lang="en-GB" sz="3200" dirty="0">
              <a:solidFill>
                <a:prstClr val="white"/>
              </a:solidFill>
              <a:latin typeface="Aharoni" panose="02010803020104030203" pitchFamily="2" charset="-79"/>
              <a:cs typeface="Aharoni" panose="02010803020104030203" pitchFamily="2" charset="-79"/>
            </a:endParaRPr>
          </a:p>
        </p:txBody>
      </p:sp>
      <p:sp>
        <p:nvSpPr>
          <p:cNvPr id="17" name="TextBox 16"/>
          <p:cNvSpPr txBox="1"/>
          <p:nvPr/>
        </p:nvSpPr>
        <p:spPr>
          <a:xfrm>
            <a:off x="1986816" y="5805264"/>
            <a:ext cx="5184576"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Prayer asking for help</a:t>
            </a:r>
            <a:endParaRPr lang="en-GB" sz="3200" dirty="0">
              <a:solidFill>
                <a:prstClr val="white"/>
              </a:solidFill>
              <a:latin typeface="Aharoni" panose="02010803020104030203" pitchFamily="2" charset="-79"/>
              <a:cs typeface="Aharoni" panose="02010803020104030203" pitchFamily="2" charset="-79"/>
            </a:endParaRPr>
          </a:p>
        </p:txBody>
      </p:sp>
      <p:sp>
        <p:nvSpPr>
          <p:cNvPr id="14" name="TextBox 13"/>
          <p:cNvSpPr txBox="1"/>
          <p:nvPr/>
        </p:nvSpPr>
        <p:spPr>
          <a:xfrm>
            <a:off x="4661563" y="4797152"/>
            <a:ext cx="4104456"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Talking to God</a:t>
            </a:r>
            <a:endParaRPr lang="en-GB" sz="3200" dirty="0">
              <a:solidFill>
                <a:prstClr val="white"/>
              </a:solidFill>
              <a:latin typeface="Aharoni" panose="02010803020104030203" pitchFamily="2" charset="-79"/>
              <a:cs typeface="Aharoni" panose="02010803020104030203" pitchFamily="2" charset="-79"/>
            </a:endParaRPr>
          </a:p>
        </p:txBody>
      </p:sp>
      <p:sp>
        <p:nvSpPr>
          <p:cNvPr id="18" name="TextBox 17"/>
          <p:cNvSpPr txBox="1"/>
          <p:nvPr/>
        </p:nvSpPr>
        <p:spPr>
          <a:xfrm>
            <a:off x="827584" y="1438905"/>
            <a:ext cx="7722604" cy="2062103"/>
          </a:xfrm>
          <a:prstGeom prst="rect">
            <a:avLst/>
          </a:prstGeom>
          <a:solidFill>
            <a:schemeClr val="bg1">
              <a:alpha val="60000"/>
            </a:schemeClr>
          </a:solidFill>
        </p:spPr>
        <p:txBody>
          <a:bodyPr wrap="square" rtlCol="0">
            <a:spAutoFit/>
          </a:bodyPr>
          <a:lstStyle/>
          <a:p>
            <a:pPr algn="ctr"/>
            <a:r>
              <a:rPr lang="en-GB" sz="3200" dirty="0" smtClean="0">
                <a:solidFill>
                  <a:prstClr val="black"/>
                </a:solidFill>
                <a:latin typeface="Helvetica" panose="020B0604020202020204" pitchFamily="34" charset="0"/>
                <a:cs typeface="Helvetica" panose="020B0604020202020204" pitchFamily="34" charset="0"/>
              </a:rPr>
              <a:t>What did you say in your prayer? Stick your post-it note in one of the categories. If your prayer fits into more than one category, stick it between the categories</a:t>
            </a:r>
            <a:endParaRPr lang="en-GB" sz="3200" dirty="0">
              <a:solidFill>
                <a:prstClr val="black"/>
              </a:solidFill>
              <a:latin typeface="Helvetica" panose="020B0604020202020204" pitchFamily="34" charset="0"/>
              <a:cs typeface="Helvetica" panose="020B0604020202020204" pitchFamily="34" charset="0"/>
            </a:endParaRPr>
          </a:p>
        </p:txBody>
      </p:sp>
      <p:pic>
        <p:nvPicPr>
          <p:cNvPr id="10"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455876" y="404664"/>
            <a:ext cx="2052228"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15" name="TextBox 14"/>
          <p:cNvSpPr txBox="1"/>
          <p:nvPr/>
        </p:nvSpPr>
        <p:spPr>
          <a:xfrm>
            <a:off x="84327" y="3212976"/>
            <a:ext cx="4127633"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Did you thank God?</a:t>
            </a:r>
            <a:endParaRPr lang="en-GB" sz="3200" dirty="0">
              <a:solidFill>
                <a:prstClr val="white"/>
              </a:solidFill>
              <a:latin typeface="Aharoni" panose="02010803020104030203" pitchFamily="2" charset="-79"/>
              <a:cs typeface="Aharoni" panose="02010803020104030203" pitchFamily="2" charset="-79"/>
            </a:endParaRPr>
          </a:p>
        </p:txBody>
      </p:sp>
      <p:sp>
        <p:nvSpPr>
          <p:cNvPr id="16" name="TextBox 15"/>
          <p:cNvSpPr txBox="1"/>
          <p:nvPr/>
        </p:nvSpPr>
        <p:spPr>
          <a:xfrm>
            <a:off x="2003006" y="1556792"/>
            <a:ext cx="4968552"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Did you pray for others?</a:t>
            </a:r>
            <a:endParaRPr lang="en-GB" sz="3200" dirty="0">
              <a:solidFill>
                <a:prstClr val="white"/>
              </a:solidFill>
              <a:latin typeface="Aharoni" panose="02010803020104030203" pitchFamily="2" charset="-79"/>
              <a:cs typeface="Aharoni" panose="02010803020104030203" pitchFamily="2" charset="-79"/>
            </a:endParaRPr>
          </a:p>
        </p:txBody>
      </p:sp>
      <p:sp>
        <p:nvSpPr>
          <p:cNvPr id="17" name="TextBox 16"/>
          <p:cNvSpPr txBox="1"/>
          <p:nvPr/>
        </p:nvSpPr>
        <p:spPr>
          <a:xfrm>
            <a:off x="4742414" y="3212976"/>
            <a:ext cx="4366090"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Did you ask for help?</a:t>
            </a:r>
            <a:endParaRPr lang="en-GB" sz="3200" dirty="0">
              <a:solidFill>
                <a:prstClr val="white"/>
              </a:solidFill>
              <a:latin typeface="Aharoni" panose="02010803020104030203" pitchFamily="2" charset="-79"/>
              <a:cs typeface="Aharoni" panose="02010803020104030203" pitchFamily="2" charset="-79"/>
            </a:endParaRPr>
          </a:p>
        </p:txBody>
      </p:sp>
      <p:sp>
        <p:nvSpPr>
          <p:cNvPr id="14" name="TextBox 13"/>
          <p:cNvSpPr txBox="1"/>
          <p:nvPr/>
        </p:nvSpPr>
        <p:spPr>
          <a:xfrm>
            <a:off x="2087724" y="5373216"/>
            <a:ext cx="4968552"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Did you talk to God?</a:t>
            </a:r>
            <a:endParaRPr lang="en-GB" sz="3200" dirty="0">
              <a:solidFill>
                <a:prstClr val="white"/>
              </a:solidFill>
              <a:latin typeface="Aharoni" panose="02010803020104030203" pitchFamily="2" charset="-79"/>
              <a:cs typeface="Aharoni" panose="02010803020104030203" pitchFamily="2" charset="-79"/>
            </a:endParaRPr>
          </a:p>
        </p:txBody>
      </p:sp>
      <p:pic>
        <p:nvPicPr>
          <p:cNvPr id="9"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395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635896" y="404664"/>
            <a:ext cx="2376264"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10" name="TextBox 9"/>
          <p:cNvSpPr txBox="1"/>
          <p:nvPr/>
        </p:nvSpPr>
        <p:spPr>
          <a:xfrm>
            <a:off x="2195736" y="3861048"/>
            <a:ext cx="4762134" cy="584775"/>
          </a:xfrm>
          <a:prstGeom prst="rect">
            <a:avLst/>
          </a:prstGeom>
          <a:solidFill>
            <a:srgbClr val="45A638">
              <a:alpha val="74000"/>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How can we pray?</a:t>
            </a:r>
            <a:endParaRPr lang="en-GB" sz="3200" dirty="0">
              <a:solidFill>
                <a:prstClr val="white"/>
              </a:solidFill>
              <a:latin typeface="Aharoni" panose="02010803020104030203" pitchFamily="2" charset="-79"/>
              <a:cs typeface="Aharoni" panose="02010803020104030203" pitchFamily="2" charset="-79"/>
            </a:endParaRPr>
          </a:p>
        </p:txBody>
      </p:sp>
      <p:pic>
        <p:nvPicPr>
          <p:cNvPr id="6"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2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50"/>
          <a:stretch/>
        </p:blipFill>
        <p:spPr bwMode="auto">
          <a:xfrm>
            <a:off x="-36512" y="-99391"/>
            <a:ext cx="9355969"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12" y="-99391"/>
            <a:ext cx="9355968"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3635896" y="972017"/>
            <a:ext cx="1944216" cy="584775"/>
          </a:xfrm>
          <a:prstGeom prst="rect">
            <a:avLst/>
          </a:prstGeom>
          <a:solidFill>
            <a:srgbClr val="45A638">
              <a:alpha val="72941"/>
            </a:srgb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PRAY</a:t>
            </a:r>
            <a:endParaRPr lang="en-GB" sz="3200" dirty="0">
              <a:solidFill>
                <a:prstClr val="white"/>
              </a:solidFill>
              <a:latin typeface="Aharoni" panose="02010803020104030203" pitchFamily="2" charset="-79"/>
              <a:cs typeface="Aharoni" panose="02010803020104030203" pitchFamily="2" charset="-79"/>
            </a:endParaRPr>
          </a:p>
        </p:txBody>
      </p:sp>
      <p:sp>
        <p:nvSpPr>
          <p:cNvPr id="6" name="TextBox 5"/>
          <p:cNvSpPr txBox="1"/>
          <p:nvPr/>
        </p:nvSpPr>
        <p:spPr>
          <a:xfrm>
            <a:off x="323528" y="2289066"/>
            <a:ext cx="2506277" cy="707886"/>
          </a:xfrm>
          <a:prstGeom prst="rect">
            <a:avLst/>
          </a:prstGeom>
          <a:solidFill>
            <a:srgbClr val="45A638">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pray for my family</a:t>
            </a:r>
            <a:endParaRPr lang="en-GB" sz="2000" dirty="0">
              <a:solidFill>
                <a:prstClr val="white"/>
              </a:solidFill>
              <a:latin typeface="Aharoni" panose="02010803020104030203" pitchFamily="2" charset="-79"/>
              <a:cs typeface="Aharoni" panose="02010803020104030203" pitchFamily="2" charset="-79"/>
            </a:endParaRPr>
          </a:p>
        </p:txBody>
      </p:sp>
      <p:sp>
        <p:nvSpPr>
          <p:cNvPr id="10" name="TextBox 9"/>
          <p:cNvSpPr txBox="1"/>
          <p:nvPr/>
        </p:nvSpPr>
        <p:spPr>
          <a:xfrm>
            <a:off x="3347864" y="2217058"/>
            <a:ext cx="2304256" cy="707886"/>
          </a:xfrm>
          <a:prstGeom prst="rect">
            <a:avLst/>
          </a:prstGeom>
          <a:solidFill>
            <a:srgbClr val="45A638">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say the Lord’s prayer</a:t>
            </a:r>
            <a:endParaRPr lang="en-GB" sz="2000" dirty="0">
              <a:solidFill>
                <a:prstClr val="white"/>
              </a:solidFill>
              <a:latin typeface="Aharoni" panose="02010803020104030203" pitchFamily="2" charset="-79"/>
              <a:cs typeface="Aharoni" panose="02010803020104030203" pitchFamily="2" charset="-79"/>
            </a:endParaRPr>
          </a:p>
        </p:txBody>
      </p:sp>
      <p:sp>
        <p:nvSpPr>
          <p:cNvPr id="9" name="TextBox 8"/>
          <p:cNvSpPr txBox="1"/>
          <p:nvPr/>
        </p:nvSpPr>
        <p:spPr>
          <a:xfrm>
            <a:off x="6182710" y="2276872"/>
            <a:ext cx="2853786" cy="707886"/>
          </a:xfrm>
          <a:prstGeom prst="rect">
            <a:avLst/>
          </a:prstGeom>
          <a:solidFill>
            <a:srgbClr val="45A638">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pray for children living in poverty</a:t>
            </a:r>
            <a:endParaRPr lang="en-GB" sz="2000" dirty="0">
              <a:solidFill>
                <a:prstClr val="white"/>
              </a:solidFill>
              <a:latin typeface="Aharoni" panose="02010803020104030203" pitchFamily="2" charset="-79"/>
              <a:cs typeface="Aharoni" panose="02010803020104030203" pitchFamily="2" charset="-79"/>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872" y="3376523"/>
            <a:ext cx="3008296" cy="199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hlinkClick r:id="rId4" action="ppaction://hlinksldjump"/>
          </p:cNvPr>
          <p:cNvSpPr txBox="1"/>
          <p:nvPr/>
        </p:nvSpPr>
        <p:spPr>
          <a:xfrm>
            <a:off x="-36512" y="-99392"/>
            <a:ext cx="1215752" cy="707886"/>
          </a:xfrm>
          <a:prstGeom prst="rect">
            <a:avLst/>
          </a:prstGeom>
          <a:solidFill>
            <a:schemeClr val="accent4">
              <a:lumMod val="50000"/>
              <a:alpha val="77000"/>
            </a:schemeClr>
          </a:solidFill>
        </p:spPr>
        <p:txBody>
          <a:bodyPr wrap="square" rtlCol="0">
            <a:spAutoFit/>
          </a:bodyPr>
          <a:lstStyle/>
          <a:p>
            <a:pPr algn="ctr"/>
            <a:r>
              <a:rPr lang="en-GB" sz="2000" dirty="0" smtClean="0">
                <a:solidFill>
                  <a:prstClr val="white"/>
                </a:solidFill>
                <a:latin typeface="Aharoni" panose="02010803020104030203" pitchFamily="2" charset="-79"/>
                <a:cs typeface="Aharoni" panose="02010803020104030203" pitchFamily="2" charset="-79"/>
              </a:rPr>
              <a:t>Main Menu</a:t>
            </a:r>
            <a:endParaRPr lang="en-GB" sz="2000" dirty="0">
              <a:solidFill>
                <a:prstClr val="white"/>
              </a:solidFill>
              <a:latin typeface="Aharoni" panose="02010803020104030203" pitchFamily="2" charset="-79"/>
              <a:cs typeface="Aharoni" panose="02010803020104030203" pitchFamily="2" charset="-79"/>
            </a:endParaRPr>
          </a:p>
        </p:txBody>
      </p:sp>
      <p:sp>
        <p:nvSpPr>
          <p:cNvPr id="14" name="TextBox 13"/>
          <p:cNvSpPr txBox="1"/>
          <p:nvPr/>
        </p:nvSpPr>
        <p:spPr>
          <a:xfrm>
            <a:off x="2935785" y="35624"/>
            <a:ext cx="3312368" cy="584775"/>
          </a:xfrm>
          <a:prstGeom prst="rect">
            <a:avLst/>
          </a:prstGeom>
          <a:solidFill>
            <a:schemeClr val="accent4">
              <a:lumMod val="50000"/>
              <a:alpha val="77000"/>
            </a:schemeClr>
          </a:solidFill>
        </p:spPr>
        <p:txBody>
          <a:bodyPr wrap="square" rtlCol="0">
            <a:spAutoFit/>
          </a:bodyPr>
          <a:lstStyle/>
          <a:p>
            <a:pPr algn="ctr"/>
            <a:r>
              <a:rPr lang="en-GB" sz="3200" dirty="0" smtClean="0">
                <a:solidFill>
                  <a:prstClr val="white"/>
                </a:solidFill>
                <a:latin typeface="Aharoni" panose="02010803020104030203" pitchFamily="2" charset="-79"/>
                <a:cs typeface="Aharoni" panose="02010803020104030203" pitchFamily="2" charset="-79"/>
              </a:rPr>
              <a:t>LENTEN QUEST</a:t>
            </a:r>
            <a:endParaRPr lang="en-GB" sz="3200" dirty="0">
              <a:solidFill>
                <a:prstClr val="white"/>
              </a:solidFill>
              <a:latin typeface="Aharoni" panose="02010803020104030203" pitchFamily="2" charset="-79"/>
              <a:cs typeface="Aharoni" panose="02010803020104030203" pitchFamily="2" charset="-79"/>
            </a:endParaRPr>
          </a:p>
        </p:txBody>
      </p:sp>
      <p:sp>
        <p:nvSpPr>
          <p:cNvPr id="13" name="TextBox 12"/>
          <p:cNvSpPr txBox="1"/>
          <p:nvPr/>
        </p:nvSpPr>
        <p:spPr>
          <a:xfrm>
            <a:off x="265523" y="3801234"/>
            <a:ext cx="2506277" cy="707886"/>
          </a:xfrm>
          <a:prstGeom prst="rect">
            <a:avLst/>
          </a:prstGeom>
          <a:solidFill>
            <a:srgbClr val="45A638">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pray for my friends</a:t>
            </a:r>
            <a:endParaRPr lang="en-GB" sz="2000" dirty="0">
              <a:solidFill>
                <a:prstClr val="white"/>
              </a:solidFill>
              <a:latin typeface="Aharoni" panose="02010803020104030203" pitchFamily="2" charset="-79"/>
              <a:cs typeface="Aharoni" panose="02010803020104030203" pitchFamily="2" charset="-79"/>
            </a:endParaRPr>
          </a:p>
        </p:txBody>
      </p:sp>
      <p:sp>
        <p:nvSpPr>
          <p:cNvPr id="15" name="TextBox 14"/>
          <p:cNvSpPr txBox="1"/>
          <p:nvPr/>
        </p:nvSpPr>
        <p:spPr>
          <a:xfrm>
            <a:off x="265523" y="5169386"/>
            <a:ext cx="2506277" cy="707886"/>
          </a:xfrm>
          <a:prstGeom prst="rect">
            <a:avLst/>
          </a:prstGeom>
          <a:solidFill>
            <a:srgbClr val="45A638">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pray the Holy Rosary</a:t>
            </a:r>
            <a:endParaRPr lang="en-GB" sz="2000" dirty="0">
              <a:solidFill>
                <a:prstClr val="white"/>
              </a:solidFill>
              <a:latin typeface="Aharoni" panose="02010803020104030203" pitchFamily="2" charset="-79"/>
              <a:cs typeface="Aharoni" panose="02010803020104030203" pitchFamily="2" charset="-79"/>
            </a:endParaRPr>
          </a:p>
        </p:txBody>
      </p:sp>
      <p:sp>
        <p:nvSpPr>
          <p:cNvPr id="16" name="TextBox 15"/>
          <p:cNvSpPr txBox="1"/>
          <p:nvPr/>
        </p:nvSpPr>
        <p:spPr>
          <a:xfrm>
            <a:off x="6314195" y="3789040"/>
            <a:ext cx="2506277" cy="1323439"/>
          </a:xfrm>
          <a:prstGeom prst="rect">
            <a:avLst/>
          </a:prstGeom>
          <a:solidFill>
            <a:srgbClr val="45A638">
              <a:alpha val="77000"/>
            </a:srgbClr>
          </a:solidFill>
        </p:spPr>
        <p:txBody>
          <a:bodyPr wrap="square" rtlCol="0">
            <a:spAutoFit/>
          </a:bodyPr>
          <a:lstStyle/>
          <a:p>
            <a:pPr marL="0" lvl="1" algn="ctr"/>
            <a:r>
              <a:rPr lang="en-GB" sz="2000" dirty="0" smtClean="0">
                <a:solidFill>
                  <a:prstClr val="white"/>
                </a:solidFill>
                <a:latin typeface="Aharoni" panose="02010803020104030203" pitchFamily="2" charset="-79"/>
                <a:cs typeface="Aharoni" panose="02010803020104030203" pitchFamily="2" charset="-79"/>
              </a:rPr>
              <a:t>I will pray to God for forgiveness for something I have done wrong</a:t>
            </a:r>
            <a:endParaRPr lang="en-GB" sz="2000" dirty="0">
              <a:solidFill>
                <a:prstClr val="white"/>
              </a:solidFill>
              <a:latin typeface="Aharoni" panose="02010803020104030203" pitchFamily="2" charset="-79"/>
              <a:cs typeface="Aharoni" panose="02010803020104030203" pitchFamily="2" charset="-79"/>
            </a:endParaRPr>
          </a:p>
        </p:txBody>
      </p:sp>
      <p:pic>
        <p:nvPicPr>
          <p:cNvPr id="17" name="Picture 2" descr="N:\Appeals 2\Publications\Logos\New CCS logo\CCS LOGO-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171400"/>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582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Box 10"/>
          <p:cNvSpPr txBox="1"/>
          <p:nvPr/>
        </p:nvSpPr>
        <p:spPr>
          <a:xfrm>
            <a:off x="3657491" y="240825"/>
            <a:ext cx="1764196"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FAST</a:t>
            </a:r>
            <a:endParaRPr lang="en-GB" sz="3200" dirty="0">
              <a:solidFill>
                <a:schemeClr val="bg1"/>
              </a:solidFill>
              <a:latin typeface="Aharoni" panose="02010803020104030203" pitchFamily="2" charset="-79"/>
              <a:cs typeface="Aharoni" panose="02010803020104030203" pitchFamily="2" charset="-79"/>
            </a:endParaRPr>
          </a:p>
        </p:txBody>
      </p:sp>
      <p:sp>
        <p:nvSpPr>
          <p:cNvPr id="6" name="TextBox 5"/>
          <p:cNvSpPr txBox="1"/>
          <p:nvPr/>
        </p:nvSpPr>
        <p:spPr>
          <a:xfrm>
            <a:off x="2631377" y="2276872"/>
            <a:ext cx="3816424"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What is fasting? </a:t>
            </a:r>
            <a:endParaRPr lang="en-GB" sz="3200" dirty="0">
              <a:solidFill>
                <a:schemeClr val="bg1"/>
              </a:solidFill>
              <a:latin typeface="Aharoni" panose="02010803020104030203" pitchFamily="2" charset="-79"/>
              <a:cs typeface="Aharoni" panose="02010803020104030203" pitchFamily="2" charset="-79"/>
            </a:endParaRPr>
          </a:p>
        </p:txBody>
      </p:sp>
      <p:sp>
        <p:nvSpPr>
          <p:cNvPr id="7" name="TextBox 6"/>
          <p:cNvSpPr txBox="1"/>
          <p:nvPr/>
        </p:nvSpPr>
        <p:spPr>
          <a:xfrm>
            <a:off x="2627784" y="3996353"/>
            <a:ext cx="3816424"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How can we fast?</a:t>
            </a:r>
            <a:endParaRPr lang="en-GB" sz="3200" dirty="0">
              <a:solidFill>
                <a:schemeClr val="bg1"/>
              </a:solidFill>
              <a:latin typeface="Aharoni" panose="02010803020104030203" pitchFamily="2" charset="-79"/>
              <a:cs typeface="Aharoni" panose="02010803020104030203" pitchFamily="2" charset="-79"/>
            </a:endParaRPr>
          </a:p>
        </p:txBody>
      </p:sp>
      <p:sp>
        <p:nvSpPr>
          <p:cNvPr id="8" name="TextBox 7"/>
          <p:cNvSpPr txBox="1"/>
          <p:nvPr/>
        </p:nvSpPr>
        <p:spPr>
          <a:xfrm>
            <a:off x="2620083" y="3132257"/>
            <a:ext cx="3816424"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Why do we fast?</a:t>
            </a:r>
            <a:endParaRPr lang="en-GB" sz="3200" dirty="0">
              <a:solidFill>
                <a:schemeClr val="bg1"/>
              </a:solidFill>
              <a:latin typeface="Aharoni" panose="02010803020104030203" pitchFamily="2" charset="-79"/>
              <a:cs typeface="Aharoni" panose="02010803020104030203" pitchFamily="2" charset="-79"/>
            </a:endParaRPr>
          </a:p>
        </p:txBody>
      </p:sp>
      <p:pic>
        <p:nvPicPr>
          <p:cNvPr id="9"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98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TextBox 10"/>
          <p:cNvSpPr txBox="1"/>
          <p:nvPr/>
        </p:nvSpPr>
        <p:spPr>
          <a:xfrm>
            <a:off x="3657491" y="240825"/>
            <a:ext cx="1764196"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FAST</a:t>
            </a:r>
            <a:endParaRPr lang="en-GB" sz="3200" dirty="0">
              <a:solidFill>
                <a:schemeClr val="bg1"/>
              </a:solidFill>
              <a:latin typeface="Aharoni" panose="02010803020104030203" pitchFamily="2" charset="-79"/>
              <a:cs typeface="Aharoni" panose="02010803020104030203" pitchFamily="2" charset="-79"/>
            </a:endParaRPr>
          </a:p>
        </p:txBody>
      </p:sp>
      <p:sp>
        <p:nvSpPr>
          <p:cNvPr id="6" name="TextBox 5"/>
          <p:cNvSpPr txBox="1"/>
          <p:nvPr/>
        </p:nvSpPr>
        <p:spPr>
          <a:xfrm>
            <a:off x="2631377" y="2276872"/>
            <a:ext cx="3816424"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What is fasting? </a:t>
            </a:r>
            <a:endParaRPr lang="en-GB" sz="3200" dirty="0">
              <a:solidFill>
                <a:schemeClr val="bg1"/>
              </a:solidFill>
              <a:latin typeface="Aharoni" panose="02010803020104030203" pitchFamily="2" charset="-79"/>
              <a:cs typeface="Aharoni" panose="02010803020104030203" pitchFamily="2" charset="-79"/>
            </a:endParaRPr>
          </a:p>
        </p:txBody>
      </p:sp>
      <p:pic>
        <p:nvPicPr>
          <p:cNvPr id="9"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36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extBox 5"/>
          <p:cNvSpPr txBox="1"/>
          <p:nvPr/>
        </p:nvSpPr>
        <p:spPr>
          <a:xfrm>
            <a:off x="2663789" y="188640"/>
            <a:ext cx="3816424" cy="584775"/>
          </a:xfrm>
          <a:prstGeom prst="rect">
            <a:avLst/>
          </a:prstGeom>
          <a:solidFill>
            <a:srgbClr val="27A6B7">
              <a:alpha val="74000"/>
            </a:srgbClr>
          </a:solidFill>
        </p:spPr>
        <p:txBody>
          <a:bodyPr wrap="square" rtlCol="0">
            <a:spAutoFit/>
          </a:bodyPr>
          <a:lstStyle/>
          <a:p>
            <a:pPr algn="ctr"/>
            <a:r>
              <a:rPr lang="en-GB" sz="3200" dirty="0" smtClean="0">
                <a:solidFill>
                  <a:schemeClr val="bg1"/>
                </a:solidFill>
                <a:latin typeface="Aharoni" panose="02010803020104030203" pitchFamily="2" charset="-79"/>
                <a:cs typeface="Aharoni" panose="02010803020104030203" pitchFamily="2" charset="-79"/>
              </a:rPr>
              <a:t>Imagine. . . </a:t>
            </a:r>
            <a:endParaRPr lang="en-GB" sz="3200" dirty="0">
              <a:solidFill>
                <a:schemeClr val="bg1"/>
              </a:solidFill>
              <a:latin typeface="Aharoni" panose="02010803020104030203" pitchFamily="2" charset="-79"/>
              <a:cs typeface="Aharoni" panose="02010803020104030203" pitchFamily="2" charset="-79"/>
            </a:endParaRPr>
          </a:p>
        </p:txBody>
      </p:sp>
      <p:sp>
        <p:nvSpPr>
          <p:cNvPr id="10" name="TextBox 9"/>
          <p:cNvSpPr txBox="1"/>
          <p:nvPr/>
        </p:nvSpPr>
        <p:spPr>
          <a:xfrm>
            <a:off x="338338" y="1412776"/>
            <a:ext cx="8532440" cy="3108543"/>
          </a:xfrm>
          <a:prstGeom prst="rect">
            <a:avLst/>
          </a:prstGeom>
          <a:solidFill>
            <a:schemeClr val="bg1">
              <a:alpha val="60000"/>
            </a:schemeClr>
          </a:solidFill>
        </p:spPr>
        <p:txBody>
          <a:bodyPr wrap="square" rtlCol="0">
            <a:spAutoFit/>
          </a:bodyPr>
          <a:lstStyle/>
          <a:p>
            <a:r>
              <a:rPr lang="en-GB" sz="2800" dirty="0">
                <a:latin typeface="Helvetica" panose="020B0604020202020204" pitchFamily="34" charset="0"/>
                <a:cs typeface="Helvetica" panose="020B0604020202020204" pitchFamily="34" charset="0"/>
              </a:rPr>
              <a:t>You </a:t>
            </a:r>
            <a:r>
              <a:rPr lang="en-GB" sz="2800" dirty="0" smtClean="0">
                <a:latin typeface="Helvetica" panose="020B0604020202020204" pitchFamily="34" charset="0"/>
                <a:cs typeface="Helvetica" panose="020B0604020202020204" pitchFamily="34" charset="0"/>
              </a:rPr>
              <a:t>have travelled </a:t>
            </a:r>
            <a:r>
              <a:rPr lang="en-GB" sz="2800" dirty="0">
                <a:latin typeface="Helvetica" panose="020B0604020202020204" pitchFamily="34" charset="0"/>
                <a:cs typeface="Helvetica" panose="020B0604020202020204" pitchFamily="34" charset="0"/>
              </a:rPr>
              <a:t>to Egypt on a school trip. </a:t>
            </a:r>
            <a:r>
              <a:rPr lang="en-GB" sz="2800" dirty="0" smtClean="0">
                <a:latin typeface="Helvetica" panose="020B0604020202020204" pitchFamily="34" charset="0"/>
                <a:cs typeface="Helvetica" panose="020B0604020202020204" pitchFamily="34" charset="0"/>
              </a:rPr>
              <a:t>You are </a:t>
            </a:r>
            <a:r>
              <a:rPr lang="en-GB" sz="2800" dirty="0">
                <a:latin typeface="Helvetica" panose="020B0604020202020204" pitchFamily="34" charset="0"/>
                <a:cs typeface="Helvetica" panose="020B0604020202020204" pitchFamily="34" charset="0"/>
              </a:rPr>
              <a:t>in the middle of a tour of the desert when the bus </a:t>
            </a:r>
            <a:r>
              <a:rPr lang="en-GB" sz="2800" dirty="0" smtClean="0">
                <a:latin typeface="Helvetica" panose="020B0604020202020204" pitchFamily="34" charset="0"/>
                <a:cs typeface="Helvetica" panose="020B0604020202020204" pitchFamily="34" charset="0"/>
              </a:rPr>
              <a:t>pulls </a:t>
            </a:r>
            <a:r>
              <a:rPr lang="en-GB" sz="2800" dirty="0">
                <a:latin typeface="Helvetica" panose="020B0604020202020204" pitchFamily="34" charset="0"/>
                <a:cs typeface="Helvetica" panose="020B0604020202020204" pitchFamily="34" charset="0"/>
              </a:rPr>
              <a:t>away without you.  </a:t>
            </a:r>
            <a:endParaRPr lang="en-GB" sz="2800" dirty="0" smtClean="0">
              <a:latin typeface="Helvetica" panose="020B0604020202020204" pitchFamily="34" charset="0"/>
              <a:cs typeface="Helvetica" panose="020B0604020202020204" pitchFamily="34" charset="0"/>
            </a:endParaRPr>
          </a:p>
          <a:p>
            <a:endParaRPr lang="en-GB" sz="2800" dirty="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You </a:t>
            </a:r>
            <a:r>
              <a:rPr lang="en-GB" sz="2800" dirty="0">
                <a:latin typeface="Helvetica" panose="020B0604020202020204" pitchFamily="34" charset="0"/>
                <a:cs typeface="Helvetica" panose="020B0604020202020204" pitchFamily="34" charset="0"/>
              </a:rPr>
              <a:t>and your classmates </a:t>
            </a:r>
            <a:r>
              <a:rPr lang="en-GB" sz="2800" dirty="0" smtClean="0">
                <a:latin typeface="Helvetica" panose="020B0604020202020204" pitchFamily="34" charset="0"/>
                <a:cs typeface="Helvetica" panose="020B0604020202020204" pitchFamily="34" charset="0"/>
              </a:rPr>
              <a:t>are left stranded in </a:t>
            </a:r>
            <a:r>
              <a:rPr lang="en-GB" sz="2800" dirty="0">
                <a:latin typeface="Helvetica" panose="020B0604020202020204" pitchFamily="34" charset="0"/>
                <a:cs typeface="Helvetica" panose="020B0604020202020204" pitchFamily="34" charset="0"/>
              </a:rPr>
              <a:t>the middle of the </a:t>
            </a:r>
            <a:r>
              <a:rPr lang="en-GB" sz="2800" dirty="0" smtClean="0">
                <a:latin typeface="Helvetica" panose="020B0604020202020204" pitchFamily="34" charset="0"/>
                <a:cs typeface="Helvetica" panose="020B0604020202020204" pitchFamily="34" charset="0"/>
              </a:rPr>
              <a:t>desert</a:t>
            </a:r>
            <a:r>
              <a:rPr lang="en-GB" sz="2800" dirty="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with just one rucksack of provisions.</a:t>
            </a:r>
            <a:endParaRPr lang="en-GB" sz="2800" dirty="0">
              <a:latin typeface="Helvetica" panose="020B0604020202020204" pitchFamily="34" charset="0"/>
              <a:cs typeface="Helvetica" panose="020B0604020202020204" pitchFamily="34" charset="0"/>
            </a:endParaRPr>
          </a:p>
        </p:txBody>
      </p:sp>
      <p:sp>
        <p:nvSpPr>
          <p:cNvPr id="11" name="TextBox 10"/>
          <p:cNvSpPr txBox="1"/>
          <p:nvPr/>
        </p:nvSpPr>
        <p:spPr>
          <a:xfrm>
            <a:off x="338338" y="4781470"/>
            <a:ext cx="8532440" cy="1815882"/>
          </a:xfrm>
          <a:prstGeom prst="rect">
            <a:avLst/>
          </a:prstGeom>
          <a:solidFill>
            <a:schemeClr val="bg1">
              <a:alpha val="60000"/>
            </a:schemeClr>
          </a:solidFill>
        </p:spPr>
        <p:txBody>
          <a:bodyPr wrap="square" rtlCol="0">
            <a:spAutoFit/>
          </a:bodyPr>
          <a:lstStyle/>
          <a:p>
            <a:pPr algn="ctr"/>
            <a:r>
              <a:rPr lang="en-GB" sz="2800" dirty="0" smtClean="0">
                <a:latin typeface="Helvetica" panose="020B0604020202020204" pitchFamily="34" charset="0"/>
                <a:cs typeface="Helvetica" panose="020B0604020202020204" pitchFamily="34" charset="0"/>
              </a:rPr>
              <a:t>You find 12 items in the rucksack. Order the items </a:t>
            </a:r>
            <a:endParaRPr lang="en-GB" sz="2800" dirty="0" smtClean="0">
              <a:latin typeface="Helvetica" panose="020B0604020202020204" pitchFamily="34" charset="0"/>
              <a:cs typeface="Helvetica" panose="020B0604020202020204" pitchFamily="34" charset="0"/>
            </a:endParaRPr>
          </a:p>
          <a:p>
            <a:pPr algn="ctr"/>
            <a:r>
              <a:rPr lang="en-GB" sz="2800" dirty="0" smtClean="0">
                <a:latin typeface="Helvetica" panose="020B0604020202020204" pitchFamily="34" charset="0"/>
                <a:cs typeface="Helvetica" panose="020B0604020202020204" pitchFamily="34" charset="0"/>
              </a:rPr>
              <a:t>1-12 </a:t>
            </a:r>
            <a:r>
              <a:rPr lang="en-GB" sz="2800" dirty="0" smtClean="0">
                <a:latin typeface="Helvetica" panose="020B0604020202020204" pitchFamily="34" charset="0"/>
                <a:cs typeface="Helvetica" panose="020B0604020202020204" pitchFamily="34" charset="0"/>
              </a:rPr>
              <a:t>from most important to least important. </a:t>
            </a:r>
          </a:p>
          <a:p>
            <a:pPr algn="ctr"/>
            <a:r>
              <a:rPr lang="en-GB" sz="2800" dirty="0" smtClean="0">
                <a:latin typeface="Helvetica" panose="020B0604020202020204" pitchFamily="34" charset="0"/>
                <a:cs typeface="Helvetica" panose="020B0604020202020204" pitchFamily="34" charset="0"/>
              </a:rPr>
              <a:t>1= most important 		12= least important</a:t>
            </a:r>
          </a:p>
          <a:p>
            <a:pPr algn="ctr"/>
            <a:r>
              <a:rPr lang="en-GB" sz="2800" dirty="0" smtClean="0">
                <a:latin typeface="Helvetica" panose="020B0604020202020204" pitchFamily="34" charset="0"/>
                <a:cs typeface="Helvetica" panose="020B0604020202020204" pitchFamily="34" charset="0"/>
              </a:rPr>
              <a:t>Explain your decisions.</a:t>
            </a:r>
          </a:p>
        </p:txBody>
      </p:sp>
      <p:pic>
        <p:nvPicPr>
          <p:cNvPr id="7"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71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extBox 9"/>
          <p:cNvSpPr txBox="1"/>
          <p:nvPr/>
        </p:nvSpPr>
        <p:spPr>
          <a:xfrm>
            <a:off x="1043608" y="1412776"/>
            <a:ext cx="7272808" cy="523220"/>
          </a:xfrm>
          <a:prstGeom prst="rect">
            <a:avLst/>
          </a:prstGeom>
          <a:solidFill>
            <a:schemeClr val="bg1">
              <a:alpha val="60000"/>
            </a:schemeClr>
          </a:solidFill>
        </p:spPr>
        <p:txBody>
          <a:bodyPr wrap="square" rtlCol="0">
            <a:spAutoFit/>
          </a:bodyPr>
          <a:lstStyle/>
          <a:p>
            <a:r>
              <a:rPr lang="en-GB" sz="2800" dirty="0" smtClean="0">
                <a:latin typeface="Helvetica" panose="020B0604020202020204" pitchFamily="34" charset="0"/>
                <a:cs typeface="Helvetica" panose="020B0604020202020204" pitchFamily="34" charset="0"/>
              </a:rPr>
              <a:t>What if you did not have any of these items?</a:t>
            </a:r>
            <a:endParaRPr lang="en-GB" sz="2800" dirty="0">
              <a:latin typeface="Helvetica" panose="020B0604020202020204" pitchFamily="34" charset="0"/>
              <a:cs typeface="Helvetica" panose="020B0604020202020204" pitchFamily="34" charset="0"/>
            </a:endParaRPr>
          </a:p>
        </p:txBody>
      </p:sp>
      <p:sp>
        <p:nvSpPr>
          <p:cNvPr id="7" name="TextBox 6"/>
          <p:cNvSpPr txBox="1"/>
          <p:nvPr/>
        </p:nvSpPr>
        <p:spPr>
          <a:xfrm>
            <a:off x="908021" y="2402885"/>
            <a:ext cx="7683154" cy="954107"/>
          </a:xfrm>
          <a:prstGeom prst="rect">
            <a:avLst/>
          </a:prstGeom>
          <a:solidFill>
            <a:schemeClr val="bg1">
              <a:alpha val="60000"/>
            </a:schemeClr>
          </a:solidFill>
        </p:spPr>
        <p:txBody>
          <a:bodyPr wrap="square" rtlCol="0">
            <a:spAutoFit/>
          </a:bodyPr>
          <a:lstStyle/>
          <a:p>
            <a:pPr algn="ctr"/>
            <a:r>
              <a:rPr lang="en-GB" sz="2800" dirty="0" smtClean="0">
                <a:latin typeface="Helvetica" panose="020B0604020202020204" pitchFamily="34" charset="0"/>
                <a:cs typeface="Helvetica" panose="020B0604020202020204" pitchFamily="34" charset="0"/>
              </a:rPr>
              <a:t>Jesus spent 40 days and 40 nights in the desert without anything!</a:t>
            </a:r>
            <a:endParaRPr lang="en-GB" sz="2800" dirty="0">
              <a:latin typeface="Helvetica" panose="020B0604020202020204" pitchFamily="34" charset="0"/>
              <a:cs typeface="Helvetica" panose="020B0604020202020204" pitchFamily="34" charset="0"/>
            </a:endParaRPr>
          </a:p>
        </p:txBody>
      </p:sp>
      <p:sp>
        <p:nvSpPr>
          <p:cNvPr id="8" name="TextBox 7"/>
          <p:cNvSpPr txBox="1"/>
          <p:nvPr/>
        </p:nvSpPr>
        <p:spPr>
          <a:xfrm>
            <a:off x="2699792" y="3717032"/>
            <a:ext cx="3960440" cy="523220"/>
          </a:xfrm>
          <a:prstGeom prst="rect">
            <a:avLst/>
          </a:prstGeom>
          <a:solidFill>
            <a:schemeClr val="bg1">
              <a:alpha val="60000"/>
            </a:schemeClr>
          </a:solidFill>
        </p:spPr>
        <p:txBody>
          <a:bodyPr wrap="square" rtlCol="0">
            <a:spAutoFit/>
          </a:bodyPr>
          <a:lstStyle/>
          <a:p>
            <a:r>
              <a:rPr lang="en-GB" sz="2800" dirty="0" smtClean="0">
                <a:latin typeface="Helvetica" panose="020B0604020202020204" pitchFamily="34" charset="0"/>
                <a:cs typeface="Helvetica" panose="020B0604020202020204" pitchFamily="34" charset="0"/>
              </a:rPr>
              <a:t>How must he have felt?</a:t>
            </a:r>
            <a:endParaRPr lang="en-GB" sz="2800" dirty="0">
              <a:latin typeface="Helvetica" panose="020B0604020202020204" pitchFamily="34" charset="0"/>
              <a:cs typeface="Helvetica" panose="020B0604020202020204" pitchFamily="34" charset="0"/>
            </a:endParaRPr>
          </a:p>
        </p:txBody>
      </p:sp>
      <p:sp>
        <p:nvSpPr>
          <p:cNvPr id="11" name="TextBox 10"/>
          <p:cNvSpPr txBox="1"/>
          <p:nvPr/>
        </p:nvSpPr>
        <p:spPr>
          <a:xfrm>
            <a:off x="899592" y="4492277"/>
            <a:ext cx="7683154" cy="1384995"/>
          </a:xfrm>
          <a:prstGeom prst="rect">
            <a:avLst/>
          </a:prstGeom>
          <a:solidFill>
            <a:schemeClr val="bg1">
              <a:alpha val="60000"/>
            </a:schemeClr>
          </a:solidFill>
        </p:spPr>
        <p:txBody>
          <a:bodyPr wrap="square" rtlCol="0">
            <a:spAutoFit/>
          </a:bodyPr>
          <a:lstStyle/>
          <a:p>
            <a:pPr algn="ctr"/>
            <a:r>
              <a:rPr lang="en-GB" sz="2800" dirty="0" smtClean="0">
                <a:latin typeface="Helvetica" panose="020B0604020202020204" pitchFamily="34" charset="0"/>
                <a:cs typeface="Helvetica" panose="020B0604020202020204" pitchFamily="34" charset="0"/>
              </a:rPr>
              <a:t>Jesus gave up </a:t>
            </a:r>
            <a:r>
              <a:rPr lang="en-GB" sz="2800" dirty="0" smtClean="0">
                <a:latin typeface="Helvetica" panose="020B0604020202020204" pitchFamily="34" charset="0"/>
                <a:cs typeface="Helvetica" panose="020B0604020202020204" pitchFamily="34" charset="0"/>
              </a:rPr>
              <a:t>food, drink and shelter</a:t>
            </a:r>
            <a:r>
              <a:rPr lang="en-GB" sz="2800" dirty="0" smtClean="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when he went into the desert. When we give up or cut down on something it is called fasting.</a:t>
            </a:r>
            <a:endParaRPr lang="en-GB" sz="2800" dirty="0">
              <a:latin typeface="Helvetica" panose="020B0604020202020204" pitchFamily="34" charset="0"/>
              <a:cs typeface="Helvetica" panose="020B0604020202020204" pitchFamily="34" charset="0"/>
            </a:endParaRPr>
          </a:p>
        </p:txBody>
      </p:sp>
      <p:pic>
        <p:nvPicPr>
          <p:cNvPr id="9" name="Picture 2" descr="N:\Appeals 2\Publications\Logos\New CCS logo\CCS LOGO-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99392"/>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ppeals\Schools\iStock\iStock_000034008142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0" r="1681"/>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99391"/>
            <a:ext cx="9144000" cy="69573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TextBox 5"/>
          <p:cNvSpPr txBox="1"/>
          <p:nvPr/>
        </p:nvSpPr>
        <p:spPr>
          <a:xfrm>
            <a:off x="1601670" y="174014"/>
            <a:ext cx="5940660" cy="1077218"/>
          </a:xfrm>
          <a:prstGeom prst="rect">
            <a:avLst/>
          </a:prstGeom>
          <a:solidFill>
            <a:srgbClr val="27A6B7">
              <a:alpha val="74000"/>
            </a:srgbClr>
          </a:solidFill>
        </p:spPr>
        <p:txBody>
          <a:bodyPr wrap="square" rtlCol="0">
            <a:spAutoFit/>
          </a:bodyPr>
          <a:lstStyle/>
          <a:p>
            <a:pPr algn="ctr"/>
            <a:r>
              <a:rPr lang="en-GB" sz="3200" dirty="0">
                <a:solidFill>
                  <a:schemeClr val="bg1"/>
                </a:solidFill>
                <a:latin typeface="Aharoni" panose="02010803020104030203" pitchFamily="2" charset="-79"/>
                <a:cs typeface="Aharoni" panose="02010803020104030203" pitchFamily="2" charset="-79"/>
              </a:rPr>
              <a:t>The Temptation of Jesus</a:t>
            </a:r>
          </a:p>
          <a:p>
            <a:pPr algn="ctr"/>
            <a:r>
              <a:rPr lang="en-GB" sz="3200" dirty="0">
                <a:solidFill>
                  <a:schemeClr val="bg1"/>
                </a:solidFill>
                <a:latin typeface="Aharoni" panose="02010803020104030203" pitchFamily="2" charset="-79"/>
                <a:cs typeface="Aharoni" panose="02010803020104030203" pitchFamily="2" charset="-79"/>
              </a:rPr>
              <a:t>Matthew 4.1-11</a:t>
            </a:r>
          </a:p>
        </p:txBody>
      </p:sp>
      <p:sp>
        <p:nvSpPr>
          <p:cNvPr id="8" name="TextBox 7"/>
          <p:cNvSpPr txBox="1"/>
          <p:nvPr/>
        </p:nvSpPr>
        <p:spPr>
          <a:xfrm>
            <a:off x="331078" y="1412776"/>
            <a:ext cx="8532440" cy="5262979"/>
          </a:xfrm>
          <a:prstGeom prst="rect">
            <a:avLst/>
          </a:prstGeom>
          <a:solidFill>
            <a:schemeClr val="bg1">
              <a:alpha val="60000"/>
            </a:schemeClr>
          </a:solidFill>
        </p:spPr>
        <p:txBody>
          <a:bodyPr wrap="square" rtlCol="0">
            <a:spAutoFit/>
          </a:bodyPr>
          <a:lstStyle/>
          <a:p>
            <a:r>
              <a:rPr lang="en-GB" sz="2800" dirty="0" smtClean="0">
                <a:latin typeface="Helvetica" panose="020B0604020202020204" pitchFamily="34" charset="0"/>
                <a:cs typeface="Helvetica" panose="020B0604020202020204" pitchFamily="34" charset="0"/>
              </a:rPr>
              <a:t>Then </a:t>
            </a:r>
            <a:r>
              <a:rPr lang="en-GB" sz="2800" dirty="0">
                <a:latin typeface="Helvetica" panose="020B0604020202020204" pitchFamily="34" charset="0"/>
                <a:cs typeface="Helvetica" panose="020B0604020202020204" pitchFamily="34" charset="0"/>
              </a:rPr>
              <a:t>the spirit led Jesus into the desert to be tempted by the Devil. </a:t>
            </a:r>
            <a:r>
              <a:rPr lang="en-GB" sz="2800" dirty="0" smtClean="0">
                <a:latin typeface="Helvetica" panose="020B0604020202020204" pitchFamily="34" charset="0"/>
                <a:cs typeface="Helvetica" panose="020B0604020202020204" pitchFamily="34" charset="0"/>
              </a:rPr>
              <a:t>After </a:t>
            </a:r>
            <a:r>
              <a:rPr lang="en-GB" sz="2800" dirty="0">
                <a:latin typeface="Helvetica" panose="020B0604020202020204" pitchFamily="34" charset="0"/>
                <a:cs typeface="Helvetica" panose="020B0604020202020204" pitchFamily="34" charset="0"/>
              </a:rPr>
              <a:t>spending 40 days and 40 nights without </a:t>
            </a:r>
            <a:r>
              <a:rPr lang="en-GB" sz="2800" dirty="0" smtClean="0">
                <a:latin typeface="Helvetica" panose="020B0604020202020204" pitchFamily="34" charset="0"/>
                <a:cs typeface="Helvetica" panose="020B0604020202020204" pitchFamily="34" charset="0"/>
              </a:rPr>
              <a:t>food, Jesus </a:t>
            </a:r>
            <a:r>
              <a:rPr lang="en-GB" sz="2800" dirty="0">
                <a:latin typeface="Helvetica" panose="020B0604020202020204" pitchFamily="34" charset="0"/>
                <a:cs typeface="Helvetica" panose="020B0604020202020204" pitchFamily="34" charset="0"/>
              </a:rPr>
              <a:t>was hungry. </a:t>
            </a:r>
            <a:r>
              <a:rPr lang="en-GB" sz="2800" dirty="0" smtClean="0">
                <a:latin typeface="Helvetica" panose="020B0604020202020204" pitchFamily="34" charset="0"/>
                <a:cs typeface="Helvetica" panose="020B0604020202020204" pitchFamily="34" charset="0"/>
              </a:rPr>
              <a:t>Then </a:t>
            </a:r>
            <a:r>
              <a:rPr lang="en-GB" sz="2800" dirty="0">
                <a:latin typeface="Helvetica" panose="020B0604020202020204" pitchFamily="34" charset="0"/>
                <a:cs typeface="Helvetica" panose="020B0604020202020204" pitchFamily="34" charset="0"/>
              </a:rPr>
              <a:t>the Devil came to him and said,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If you are God’s Son, </a:t>
            </a:r>
            <a:r>
              <a:rPr lang="en-GB" sz="2800" dirty="0" smtClean="0">
                <a:latin typeface="Helvetica" panose="020B0604020202020204" pitchFamily="34" charset="0"/>
                <a:cs typeface="Helvetica" panose="020B0604020202020204" pitchFamily="34" charset="0"/>
              </a:rPr>
              <a:t>order </a:t>
            </a:r>
            <a:r>
              <a:rPr lang="en-GB" sz="2800" dirty="0">
                <a:latin typeface="Helvetica" panose="020B0604020202020204" pitchFamily="34" charset="0"/>
                <a:cs typeface="Helvetica" panose="020B0604020202020204" pitchFamily="34" charset="0"/>
              </a:rPr>
              <a:t>these stones into bread.” </a:t>
            </a:r>
            <a:endParaRPr lang="en-GB" sz="2800" dirty="0" smtClean="0">
              <a:latin typeface="Helvetica" panose="020B0604020202020204" pitchFamily="34" charset="0"/>
              <a:cs typeface="Helvetica" panose="020B0604020202020204" pitchFamily="34" charset="0"/>
            </a:endParaRPr>
          </a:p>
          <a:p>
            <a:endParaRPr lang="en-GB" sz="2800" dirty="0" smtClean="0">
              <a:latin typeface="Helvetica" panose="020B0604020202020204" pitchFamily="34" charset="0"/>
              <a:cs typeface="Helvetica" panose="020B0604020202020204" pitchFamily="34" charset="0"/>
            </a:endParaRPr>
          </a:p>
          <a:p>
            <a:r>
              <a:rPr lang="en-GB" sz="2800" dirty="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But </a:t>
            </a:r>
            <a:r>
              <a:rPr lang="en-GB" sz="2800" dirty="0">
                <a:latin typeface="Helvetica" panose="020B0604020202020204" pitchFamily="34" charset="0"/>
                <a:cs typeface="Helvetica" panose="020B0604020202020204" pitchFamily="34" charset="0"/>
              </a:rPr>
              <a:t>Jesus answered,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t>
            </a:r>
            <a:r>
              <a:rPr lang="en-GB" sz="2800" dirty="0">
                <a:latin typeface="Helvetica" panose="020B0604020202020204" pitchFamily="34" charset="0"/>
                <a:cs typeface="Helvetica" panose="020B0604020202020204" pitchFamily="34" charset="0"/>
              </a:rPr>
              <a:t>The scripture says ‘Human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beings cannot </a:t>
            </a:r>
            <a:r>
              <a:rPr lang="en-GB" sz="2800" dirty="0">
                <a:latin typeface="Helvetica" panose="020B0604020202020204" pitchFamily="34" charset="0"/>
                <a:cs typeface="Helvetica" panose="020B0604020202020204" pitchFamily="34" charset="0"/>
              </a:rPr>
              <a:t>live on bread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alone</a:t>
            </a:r>
            <a:r>
              <a:rPr lang="en-GB" sz="2800" dirty="0">
                <a:latin typeface="Helvetica" panose="020B0604020202020204" pitchFamily="34" charset="0"/>
                <a:cs typeface="Helvetica" panose="020B0604020202020204" pitchFamily="34" charset="0"/>
              </a:rPr>
              <a:t>, but need every word </a:t>
            </a:r>
            <a:endParaRPr lang="en-GB" sz="2800" dirty="0" smtClean="0">
              <a:latin typeface="Helvetica" panose="020B0604020202020204" pitchFamily="34" charset="0"/>
              <a:cs typeface="Helvetica" panose="020B0604020202020204" pitchFamily="34" charset="0"/>
            </a:endParaRPr>
          </a:p>
          <a:p>
            <a:r>
              <a:rPr lang="en-GB" sz="2800" dirty="0" smtClean="0">
                <a:latin typeface="Helvetica" panose="020B0604020202020204" pitchFamily="34" charset="0"/>
                <a:cs typeface="Helvetica" panose="020B0604020202020204" pitchFamily="34" charset="0"/>
              </a:rPr>
              <a:t>that </a:t>
            </a:r>
            <a:r>
              <a:rPr lang="en-GB" sz="2800" dirty="0">
                <a:latin typeface="Helvetica" panose="020B0604020202020204" pitchFamily="34" charset="0"/>
                <a:cs typeface="Helvetica" panose="020B0604020202020204" pitchFamily="34" charset="0"/>
              </a:rPr>
              <a:t>God speaks</a:t>
            </a:r>
            <a:r>
              <a:rPr lang="en-GB" sz="2800" dirty="0" smtClean="0">
                <a:latin typeface="Helvetica" panose="020B0604020202020204" pitchFamily="34" charset="0"/>
                <a:cs typeface="Helvetica" panose="020B0604020202020204" pitchFamily="34" charset="0"/>
              </a:rPr>
              <a:t>.’”</a:t>
            </a:r>
            <a:endParaRPr lang="en-GB" sz="2800" dirty="0">
              <a:latin typeface="Helvetica" panose="020B0604020202020204" pitchFamily="34" charset="0"/>
              <a:cs typeface="Helvetica" panose="020B0604020202020204" pitchFamily="34" charset="0"/>
            </a:endParaRPr>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351" y="4121803"/>
            <a:ext cx="38036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Appeals 2\Publications\Logos\New CCS logo\CCS LOGO-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99392"/>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269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5739</TotalTime>
  <Words>1890</Words>
  <Application>Microsoft Office PowerPoint</Application>
  <PresentationFormat>On-screen Show (4:3)</PresentationFormat>
  <Paragraphs>239</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Catholic Childrens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Waring</dc:creator>
  <cp:lastModifiedBy>Katie Waring</cp:lastModifiedBy>
  <cp:revision>131</cp:revision>
  <cp:lastPrinted>2018-01-16T15:09:43Z</cp:lastPrinted>
  <dcterms:created xsi:type="dcterms:W3CDTF">2017-04-10T10:53:55Z</dcterms:created>
  <dcterms:modified xsi:type="dcterms:W3CDTF">2018-01-16T16:50:58Z</dcterms:modified>
</cp:coreProperties>
</file>