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57" r:id="rId4"/>
    <p:sldId id="259" r:id="rId5"/>
    <p:sldId id="258" r:id="rId6"/>
    <p:sldId id="260" r:id="rId7"/>
    <p:sldId id="261" r:id="rId8"/>
    <p:sldId id="263" r:id="rId9"/>
    <p:sldId id="265"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BC7C5-3EBC-4D5F-A2C6-86179C1605CA}" type="datetimeFigureOut">
              <a:rPr lang="en-GB" smtClean="0"/>
              <a:t>21/05/2019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90ED75-F3CA-4619-8F89-3D2D17648FB8}" type="slidenum">
              <a:rPr lang="en-GB" smtClean="0"/>
              <a:t>‹#›</a:t>
            </a:fld>
            <a:endParaRPr lang="en-GB"/>
          </a:p>
        </p:txBody>
      </p:sp>
    </p:spTree>
    <p:extLst>
      <p:ext uri="{BB962C8B-B14F-4D97-AF65-F5344CB8AC3E}">
        <p14:creationId xmlns:p14="http://schemas.microsoft.com/office/powerpoint/2010/main" val="47929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90ED75-F3CA-4619-8F89-3D2D17648FB8}" type="slidenum">
              <a:rPr lang="en-GB" smtClean="0"/>
              <a:t>1</a:t>
            </a:fld>
            <a:endParaRPr lang="en-GB"/>
          </a:p>
        </p:txBody>
      </p:sp>
    </p:spTree>
    <p:extLst>
      <p:ext uri="{BB962C8B-B14F-4D97-AF65-F5344CB8AC3E}">
        <p14:creationId xmlns:p14="http://schemas.microsoft.com/office/powerpoint/2010/main" val="179150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90ED75-F3CA-4619-8F89-3D2D17648FB8}" type="slidenum">
              <a:rPr lang="en-GB" smtClean="0"/>
              <a:t>4</a:t>
            </a:fld>
            <a:endParaRPr lang="en-GB"/>
          </a:p>
        </p:txBody>
      </p:sp>
    </p:spTree>
    <p:extLst>
      <p:ext uri="{BB962C8B-B14F-4D97-AF65-F5344CB8AC3E}">
        <p14:creationId xmlns:p14="http://schemas.microsoft.com/office/powerpoint/2010/main" val="222262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90ED75-F3CA-4619-8F89-3D2D17648FB8}" type="slidenum">
              <a:rPr lang="en-GB" smtClean="0"/>
              <a:t>11</a:t>
            </a:fld>
            <a:endParaRPr lang="en-GB"/>
          </a:p>
        </p:txBody>
      </p:sp>
    </p:spTree>
    <p:extLst>
      <p:ext uri="{BB962C8B-B14F-4D97-AF65-F5344CB8AC3E}">
        <p14:creationId xmlns:p14="http://schemas.microsoft.com/office/powerpoint/2010/main" val="112156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1944FE-DA93-4707-A254-CBFA87D49EE0}"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352656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1944FE-DA93-4707-A254-CBFA87D49EE0}"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348753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1944FE-DA93-4707-A254-CBFA87D49EE0}"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4079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1944FE-DA93-4707-A254-CBFA87D49EE0}"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419730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944FE-DA93-4707-A254-CBFA87D49EE0}" type="datetimeFigureOut">
              <a:rPr lang="en-GB" smtClean="0"/>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391809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1944FE-DA93-4707-A254-CBFA87D49EE0}" type="datetimeFigureOut">
              <a:rPr lang="en-GB" smtClean="0"/>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423351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1944FE-DA93-4707-A254-CBFA87D49EE0}" type="datetimeFigureOut">
              <a:rPr lang="en-GB" smtClean="0"/>
              <a:t>21/05/2019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357869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1944FE-DA93-4707-A254-CBFA87D49EE0}" type="datetimeFigureOut">
              <a:rPr lang="en-GB" smtClean="0"/>
              <a:t>21/05/2019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116378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944FE-DA93-4707-A254-CBFA87D49EE0}" type="datetimeFigureOut">
              <a:rPr lang="en-GB" smtClean="0"/>
              <a:t>21/05/2019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415230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944FE-DA93-4707-A254-CBFA87D49EE0}" type="datetimeFigureOut">
              <a:rPr lang="en-GB" smtClean="0"/>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82869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944FE-DA93-4707-A254-CBFA87D49EE0}" type="datetimeFigureOut">
              <a:rPr lang="en-GB" smtClean="0"/>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7ED49-77FB-41DC-86B3-AE8FEB421B03}" type="slidenum">
              <a:rPr lang="en-GB" smtClean="0"/>
              <a:t>‹#›</a:t>
            </a:fld>
            <a:endParaRPr lang="en-GB"/>
          </a:p>
        </p:txBody>
      </p:sp>
    </p:spTree>
    <p:extLst>
      <p:ext uri="{BB962C8B-B14F-4D97-AF65-F5344CB8AC3E}">
        <p14:creationId xmlns:p14="http://schemas.microsoft.com/office/powerpoint/2010/main" val="162832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944FE-DA93-4707-A254-CBFA87D49EE0}" type="datetimeFigureOut">
              <a:rPr lang="en-GB" smtClean="0"/>
              <a:t>21/05/2019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ED49-77FB-41DC-86B3-AE8FEB421B03}" type="slidenum">
              <a:rPr lang="en-GB" smtClean="0"/>
              <a:t>‹#›</a:t>
            </a:fld>
            <a:endParaRPr lang="en-GB"/>
          </a:p>
        </p:txBody>
      </p:sp>
    </p:spTree>
    <p:extLst>
      <p:ext uri="{BB962C8B-B14F-4D97-AF65-F5344CB8AC3E}">
        <p14:creationId xmlns:p14="http://schemas.microsoft.com/office/powerpoint/2010/main" val="62977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ope_Francis" TargetMode="External"/><Relationship Id="rId2" Type="http://schemas.openxmlformats.org/officeDocument/2006/relationships/hyperlink" Target="https://en.wikipedia.org/wiki/Apostolic_exhortation"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en.wikipedia.org/wiki/Evangelii_gaudium#cite_note-Thavis-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2016223"/>
          </a:xfrm>
        </p:spPr>
        <p:txBody>
          <a:bodyPr/>
          <a:lstStyle/>
          <a:p>
            <a:r>
              <a:rPr lang="en-GB" dirty="0" smtClean="0"/>
              <a:t>PROCLAIM WESTMINSTER</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2852937"/>
            <a:ext cx="386715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345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Focus 3: Deepen the Sense of Belonging to our Parish</a:t>
            </a:r>
            <a:endParaRPr lang="en-GB" dirty="0"/>
          </a:p>
        </p:txBody>
      </p:sp>
      <p:sp>
        <p:nvSpPr>
          <p:cNvPr id="3" name="Content Placeholder 2"/>
          <p:cNvSpPr>
            <a:spLocks noGrp="1"/>
          </p:cNvSpPr>
          <p:nvPr>
            <p:ph sz="half" idx="1"/>
          </p:nvPr>
        </p:nvSpPr>
        <p:spPr/>
        <p:txBody>
          <a:bodyPr>
            <a:normAutofit fontScale="92500" lnSpcReduction="20000"/>
          </a:bodyPr>
          <a:lstStyle/>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smtClean="0"/>
              <a:t>Mass for Families, ‘God is Love’ with individual family blessings</a:t>
            </a:r>
          </a:p>
          <a:p>
            <a:r>
              <a:rPr lang="en-GB" dirty="0" smtClean="0"/>
              <a:t>Masses of Remembrance (bringing crosses forward)</a:t>
            </a:r>
          </a:p>
          <a:p>
            <a:r>
              <a:rPr lang="en-GB" dirty="0" smtClean="0"/>
              <a:t>Blessing of Hands (carers)</a:t>
            </a:r>
          </a:p>
          <a:p>
            <a:r>
              <a:rPr lang="en-GB" dirty="0" smtClean="0"/>
              <a:t>Consecration of Families to Sacred Heart</a:t>
            </a:r>
          </a:p>
          <a:p>
            <a:r>
              <a:rPr lang="en-GB" dirty="0" smtClean="0"/>
              <a:t>Individuals volunteering to help with Friday Lunch and Legion of Mary visiting etc.</a:t>
            </a:r>
            <a:endParaRPr lang="en-GB" dirty="0"/>
          </a:p>
        </p:txBody>
      </p:sp>
      <p:pic>
        <p:nvPicPr>
          <p:cNvPr id="4098" name="Picture 2" descr="C:\Users\Headteacher\Desktop\Image02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70450"/>
            <a:ext cx="360040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0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sp>
        <p:nvSpPr>
          <p:cNvPr id="3" name="Content Placeholder 2"/>
          <p:cNvSpPr>
            <a:spLocks noGrp="1"/>
          </p:cNvSpPr>
          <p:nvPr>
            <p:ph sz="half" idx="1"/>
          </p:nvPr>
        </p:nvSpPr>
        <p:spPr>
          <a:xfrm>
            <a:off x="347798" y="4570711"/>
            <a:ext cx="4038600" cy="1600200"/>
          </a:xfrm>
        </p:spPr>
        <p:txBody>
          <a:bodyPr/>
          <a:lstStyle/>
          <a:p>
            <a:pPr marL="0" indent="0">
              <a:buNone/>
            </a:pPr>
            <a:endParaRPr lang="en-GB" dirty="0" smtClean="0"/>
          </a:p>
          <a:p>
            <a:endParaRPr lang="en-GB" dirty="0" err="1"/>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70711"/>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55976" y="1124744"/>
            <a:ext cx="4104456"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100017"/>
            <a:ext cx="344756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8547" y="3320583"/>
            <a:ext cx="4572000" cy="646331"/>
          </a:xfrm>
          <a:prstGeom prst="rect">
            <a:avLst/>
          </a:prstGeom>
        </p:spPr>
        <p:txBody>
          <a:bodyPr>
            <a:spAutoFit/>
          </a:bodyPr>
          <a:lstStyle/>
          <a:p>
            <a:r>
              <a:rPr lang="en-GB" dirty="0"/>
              <a:t>https://alpha.org/alpha-film-series/blog/new-alpha-film-series-promo-trailer</a:t>
            </a:r>
          </a:p>
        </p:txBody>
      </p:sp>
    </p:spTree>
    <p:extLst>
      <p:ext uri="{BB962C8B-B14F-4D97-AF65-F5344CB8AC3E}">
        <p14:creationId xmlns:p14="http://schemas.microsoft.com/office/powerpoint/2010/main" val="3088596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sp>
        <p:nvSpPr>
          <p:cNvPr id="3" name="Content Placeholder 2"/>
          <p:cNvSpPr>
            <a:spLocks noGrp="1"/>
          </p:cNvSpPr>
          <p:nvPr>
            <p:ph sz="half" idx="1"/>
          </p:nvPr>
        </p:nvSpPr>
        <p:spPr>
          <a:xfrm>
            <a:off x="457200" y="1340768"/>
            <a:ext cx="4038600" cy="4785395"/>
          </a:xfrm>
        </p:spPr>
        <p:txBody>
          <a:bodyPr/>
          <a:lstStyle/>
          <a:p>
            <a:r>
              <a:rPr lang="en-GB" dirty="0" smtClean="0"/>
              <a:t>Welcoming People at Mass Ministry</a:t>
            </a:r>
          </a:p>
          <a:p>
            <a:r>
              <a:rPr lang="en-GB" dirty="0" smtClean="0"/>
              <a:t>Praying with people in their homes</a:t>
            </a:r>
          </a:p>
          <a:p>
            <a:r>
              <a:rPr lang="en-GB" dirty="0" smtClean="0"/>
              <a:t>Family Occasions</a:t>
            </a:r>
          </a:p>
          <a:p>
            <a:r>
              <a:rPr lang="en-GB" dirty="0" smtClean="0"/>
              <a:t>Coffee Mornings</a:t>
            </a:r>
            <a:endParaRPr lang="en-GB" dirty="0"/>
          </a:p>
        </p:txBody>
      </p:sp>
      <p:sp>
        <p:nvSpPr>
          <p:cNvPr id="4" name="Content Placeholder 3"/>
          <p:cNvSpPr>
            <a:spLocks noGrp="1"/>
          </p:cNvSpPr>
          <p:nvPr>
            <p:ph sz="half" idx="2"/>
          </p:nvPr>
        </p:nvSpPr>
        <p:spPr/>
        <p:txBody>
          <a:bodyPr/>
          <a:lstStyle/>
          <a:p>
            <a:endParaRPr lang="en-GB"/>
          </a:p>
        </p:txBody>
      </p:sp>
      <p:pic>
        <p:nvPicPr>
          <p:cNvPr id="6146" name="Picture 2" descr="C:\Users\Headteacher\Desktop\Image03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340768"/>
            <a:ext cx="3989785" cy="532078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eadteacher\Desktop\Image0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184315"/>
            <a:ext cx="2171304" cy="247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55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Evangelii</a:t>
            </a:r>
            <a:r>
              <a:rPr lang="en-GB" dirty="0" smtClean="0"/>
              <a:t> </a:t>
            </a:r>
            <a:r>
              <a:rPr lang="en-GB" dirty="0" err="1" smtClean="0"/>
              <a:t>Gaudium</a:t>
            </a:r>
            <a:endParaRPr lang="en-GB" dirty="0"/>
          </a:p>
        </p:txBody>
      </p:sp>
      <p:sp>
        <p:nvSpPr>
          <p:cNvPr id="4" name="Content Placeholder 3"/>
          <p:cNvSpPr>
            <a:spLocks noGrp="1"/>
          </p:cNvSpPr>
          <p:nvPr>
            <p:ph sz="half" idx="2"/>
          </p:nvPr>
        </p:nvSpPr>
        <p:spPr>
          <a:xfrm>
            <a:off x="4644008" y="1600200"/>
            <a:ext cx="4042792" cy="4853136"/>
          </a:xfrm>
        </p:spPr>
        <p:txBody>
          <a:bodyPr>
            <a:noAutofit/>
          </a:bodyPr>
          <a:lstStyle/>
          <a:p>
            <a:r>
              <a:rPr lang="en-GB" sz="1600" b="1" i="1" dirty="0" err="1"/>
              <a:t>Evangelii</a:t>
            </a:r>
            <a:r>
              <a:rPr lang="en-GB" sz="1600" b="1" i="1" dirty="0"/>
              <a:t> </a:t>
            </a:r>
            <a:r>
              <a:rPr lang="en-GB" sz="1600" b="1" i="1" dirty="0" err="1"/>
              <a:t>gaudium</a:t>
            </a:r>
            <a:r>
              <a:rPr lang="en-GB" sz="1600" dirty="0"/>
              <a:t> (English: </a:t>
            </a:r>
            <a:r>
              <a:rPr lang="en-GB" sz="1600" i="1" dirty="0"/>
              <a:t>The Joy of the Gospel</a:t>
            </a:r>
            <a:r>
              <a:rPr lang="en-GB" sz="1600" dirty="0"/>
              <a:t>) is a 2013 </a:t>
            </a:r>
            <a:r>
              <a:rPr lang="en-GB" sz="1600" dirty="0" smtClean="0">
                <a:hlinkClick r:id="rId2" tooltip="Apostolic exhortation"/>
              </a:rPr>
              <a:t>apostolic exhortation</a:t>
            </a:r>
            <a:r>
              <a:rPr lang="en-GB" sz="1600" dirty="0" smtClean="0"/>
              <a:t> by </a:t>
            </a:r>
            <a:r>
              <a:rPr lang="en-GB" sz="1600" dirty="0" smtClean="0">
                <a:hlinkClick r:id="rId3" tooltip="Pope Francis"/>
              </a:rPr>
              <a:t>Pope Francis</a:t>
            </a:r>
            <a:r>
              <a:rPr lang="en-GB" sz="1600" dirty="0"/>
              <a:t> on "the church's primary mission of evangelization in the modern world</a:t>
            </a:r>
            <a:r>
              <a:rPr lang="en-GB" sz="1600" dirty="0" smtClean="0"/>
              <a:t>."</a:t>
            </a:r>
            <a:r>
              <a:rPr lang="en-GB" sz="1600" baseline="30000" dirty="0">
                <a:hlinkClick r:id="rId4"/>
              </a:rPr>
              <a:t>[</a:t>
            </a:r>
            <a:r>
              <a:rPr lang="en-GB" sz="1600" baseline="30000" dirty="0" smtClean="0">
                <a:hlinkClick r:id="rId4"/>
              </a:rPr>
              <a:t>1]</a:t>
            </a:r>
            <a:r>
              <a:rPr lang="en-GB" sz="1600" dirty="0" smtClean="0"/>
              <a:t> In </a:t>
            </a:r>
            <a:r>
              <a:rPr lang="en-GB" sz="1600" dirty="0"/>
              <a:t>its opening paragraph, Pope Francis urged the entire Church "to embark on a new chapter of evangelism</a:t>
            </a:r>
            <a:r>
              <a:rPr lang="en-GB" sz="1600" dirty="0" smtClean="0"/>
              <a:t>".</a:t>
            </a:r>
            <a:r>
              <a:rPr lang="en-GB" sz="1600" dirty="0"/>
              <a:t> According to the exhortation, the Church must understand itself as a "community of missionary disciples</a:t>
            </a:r>
            <a:r>
              <a:rPr lang="en-GB" sz="1600" dirty="0" smtClean="0"/>
              <a:t>",</a:t>
            </a:r>
            <a:r>
              <a:rPr lang="en-GB" sz="1600" dirty="0"/>
              <a:t> who are "permanently in a state of mission</a:t>
            </a:r>
            <a:r>
              <a:rPr lang="en-GB" sz="1600" dirty="0" smtClean="0"/>
              <a:t>".</a:t>
            </a:r>
            <a:endParaRPr lang="en-GB" sz="1600" baseline="30000" dirty="0" smtClean="0"/>
          </a:p>
          <a:p>
            <a:endParaRPr lang="en-GB" sz="1600" dirty="0"/>
          </a:p>
          <a:p>
            <a:r>
              <a:rPr lang="en-GB" sz="1600" dirty="0"/>
              <a:t> It has been described as a "remarkable and radical document, one that ranges widely and challenges complacency at every </a:t>
            </a:r>
            <a:r>
              <a:rPr lang="en-GB" sz="1600" dirty="0" smtClean="0"/>
              <a:t>level”, as </a:t>
            </a:r>
            <a:r>
              <a:rPr lang="en-GB" sz="1600" dirty="0"/>
              <a:t>well as "the manifesto of Francis</a:t>
            </a:r>
            <a:r>
              <a:rPr lang="en-GB" sz="1600" dirty="0" smtClean="0"/>
              <a:t>"</a:t>
            </a:r>
            <a:r>
              <a:rPr lang="en-GB" sz="1600" dirty="0"/>
              <a:t> and a "Magna Carta for church reform</a:t>
            </a:r>
            <a:r>
              <a:rPr lang="en-GB" sz="1600" dirty="0" smtClean="0"/>
              <a:t>."</a:t>
            </a:r>
            <a:endParaRPr lang="en-GB" sz="1600" dirty="0"/>
          </a:p>
          <a:p>
            <a:endParaRPr lang="en-GB" sz="1600" dirty="0"/>
          </a:p>
        </p:txBody>
      </p:sp>
      <p:pic>
        <p:nvPicPr>
          <p:cNvPr id="1026" name="Picture 2"/>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1000125" y="1786731"/>
            <a:ext cx="29527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1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582341"/>
            <a:ext cx="7776864" cy="2585323"/>
          </a:xfrm>
          <a:prstGeom prst="rect">
            <a:avLst/>
          </a:prstGeom>
        </p:spPr>
        <p:txBody>
          <a:bodyPr wrap="square">
            <a:spAutoFit/>
          </a:bodyPr>
          <a:lstStyle/>
          <a:p>
            <a:r>
              <a:rPr lang="en-GB" dirty="0"/>
              <a:t>In </a:t>
            </a:r>
            <a:r>
              <a:rPr lang="en-GB" i="1" dirty="0" err="1"/>
              <a:t>Evangelii</a:t>
            </a:r>
            <a:r>
              <a:rPr lang="en-GB" i="1" dirty="0"/>
              <a:t> </a:t>
            </a:r>
            <a:r>
              <a:rPr lang="en-GB" i="1" dirty="0" err="1"/>
              <a:t>Gaudium</a:t>
            </a:r>
            <a:r>
              <a:rPr lang="en-GB" dirty="0"/>
              <a:t>, Pope Francis calls on all Catholics to be </a:t>
            </a:r>
            <a:r>
              <a:rPr lang="en-GB" b="1" dirty="0"/>
              <a:t>‘Missionary Disciples’ </a:t>
            </a:r>
            <a:r>
              <a:rPr lang="en-GB" dirty="0"/>
              <a:t>– to undertake the work of Evangelisation, that is bringing the Good News of the Gospel to others.  Jesus commanded the Apostles to “Go therefore and make disciples of all nations”, and we are called to carry on that same mission.</a:t>
            </a:r>
          </a:p>
          <a:p>
            <a:endParaRPr lang="en-GB" dirty="0" smtClean="0"/>
          </a:p>
          <a:p>
            <a:r>
              <a:rPr lang="en-GB" dirty="0" smtClean="0"/>
              <a:t>Westminster </a:t>
            </a:r>
            <a:r>
              <a:rPr lang="en-GB" dirty="0"/>
              <a:t>Diocese is responding to this call through </a:t>
            </a:r>
            <a:r>
              <a:rPr lang="en-GB" b="1" dirty="0"/>
              <a:t>Proclaim Westminster</a:t>
            </a:r>
            <a:r>
              <a:rPr lang="en-GB" dirty="0"/>
              <a:t>, which aims to establish Parish Evangelisation Teams, to enable and guide the development of </a:t>
            </a:r>
            <a:r>
              <a:rPr lang="en-GB" b="1" dirty="0"/>
              <a:t>Missionary Parishes</a:t>
            </a:r>
            <a:r>
              <a:rPr lang="en-GB" dirty="0"/>
              <a:t>.  </a:t>
            </a:r>
          </a:p>
        </p:txBody>
      </p:sp>
      <p:pic>
        <p:nvPicPr>
          <p:cNvPr id="2050" name="Picture 2" descr="C:\Users\Headteacher\AppData\Local\Microsoft\Windows\Temporary Internet Files\Content.IE5\3F484YK7\pope-franci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933056"/>
            <a:ext cx="32403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705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08720"/>
            <a:ext cx="8064896"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302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8847"/>
            <a:ext cx="8064896" cy="4739759"/>
          </a:xfrm>
          <a:prstGeom prst="rect">
            <a:avLst/>
          </a:prstGeom>
        </p:spPr>
        <p:txBody>
          <a:bodyPr wrap="square">
            <a:spAutoFit/>
          </a:bodyPr>
          <a:lstStyle/>
          <a:p>
            <a:r>
              <a:rPr lang="en-GB" sz="3200" b="1" dirty="0"/>
              <a:t>Proclaim </a:t>
            </a:r>
            <a:r>
              <a:rPr lang="en-GB" sz="3200" b="1" dirty="0" smtClean="0"/>
              <a:t>Westminster</a:t>
            </a:r>
          </a:p>
          <a:p>
            <a:endParaRPr lang="en-GB" b="1" dirty="0"/>
          </a:p>
          <a:p>
            <a:r>
              <a:rPr lang="en-GB" dirty="0"/>
              <a:t> </a:t>
            </a:r>
          </a:p>
          <a:p>
            <a:r>
              <a:rPr lang="en-GB" dirty="0"/>
              <a:t>The Diocese </a:t>
            </a:r>
            <a:r>
              <a:rPr lang="en-GB" dirty="0" smtClean="0"/>
              <a:t>has been </a:t>
            </a:r>
            <a:r>
              <a:rPr lang="en-GB" dirty="0"/>
              <a:t>on a journey to respond to the Pope's call of discernment to see how we can in our parishes reflect upon our gifts and discern more deeply how we might best share the good news that Jesus Christ has triumphed over sin and death, and walks with us to lead us to new life</a:t>
            </a:r>
            <a:r>
              <a:rPr lang="en-GB" dirty="0" smtClean="0"/>
              <a:t>.</a:t>
            </a:r>
          </a:p>
          <a:p>
            <a:endParaRPr lang="en-GB" dirty="0"/>
          </a:p>
          <a:p>
            <a:r>
              <a:rPr lang="en-GB" dirty="0" smtClean="0"/>
              <a:t>In </a:t>
            </a:r>
            <a:r>
              <a:rPr lang="en-GB" dirty="0"/>
              <a:t>a document entitled </a:t>
            </a:r>
            <a:r>
              <a:rPr lang="en-GB" i="1" dirty="0"/>
              <a:t>Towards a Vision for New Evangelisation in the Archdiocese of Westminster, </a:t>
            </a:r>
            <a:r>
              <a:rPr lang="en-GB" dirty="0"/>
              <a:t>Bishop Nicholas provides a reflection on the theme and outlines the many forms that this evangelisation might take. He also unveils a series of initiatives to help us discern how we might discover the charism in our parishes and how we can broaden our outreach </a:t>
            </a:r>
            <a:r>
              <a:rPr lang="en-GB" dirty="0" smtClean="0"/>
              <a:t>further. </a:t>
            </a:r>
          </a:p>
          <a:p>
            <a:endParaRPr lang="en-GB" dirty="0"/>
          </a:p>
          <a:p>
            <a:endParaRPr lang="en-GB" dirty="0" smtClean="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789040"/>
            <a:ext cx="201622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116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7346"/>
            <a:ext cx="8136904" cy="6063198"/>
          </a:xfrm>
          <a:prstGeom prst="rect">
            <a:avLst/>
          </a:prstGeom>
        </p:spPr>
        <p:txBody>
          <a:bodyPr wrap="square">
            <a:spAutoFit/>
          </a:bodyPr>
          <a:lstStyle/>
          <a:p>
            <a:r>
              <a:rPr lang="en-GB" sz="2800" b="1" dirty="0"/>
              <a:t>What </a:t>
            </a:r>
            <a:r>
              <a:rPr lang="en-GB" sz="2800" b="1" dirty="0" smtClean="0"/>
              <a:t>did we decide to do </a:t>
            </a:r>
            <a:r>
              <a:rPr lang="en-GB" sz="2800" b="1" dirty="0"/>
              <a:t>in our Parish? </a:t>
            </a:r>
            <a:endParaRPr lang="en-GB" sz="2800" dirty="0"/>
          </a:p>
          <a:p>
            <a:r>
              <a:rPr lang="en-GB" b="1" dirty="0"/>
              <a:t> </a:t>
            </a:r>
            <a:endParaRPr lang="en-GB" dirty="0"/>
          </a:p>
          <a:p>
            <a:r>
              <a:rPr lang="en-GB" dirty="0"/>
              <a:t>Each parish </a:t>
            </a:r>
            <a:r>
              <a:rPr lang="en-GB" dirty="0" smtClean="0"/>
              <a:t>was </a:t>
            </a:r>
            <a:r>
              <a:rPr lang="en-GB" dirty="0"/>
              <a:t>asked to choose three Evangelising Initiatives thinking about what we already do well in Evangelisation and what more might we do in the light of </a:t>
            </a:r>
            <a:r>
              <a:rPr lang="en-GB" dirty="0" err="1"/>
              <a:t>Evangelii</a:t>
            </a:r>
            <a:r>
              <a:rPr lang="en-GB" dirty="0"/>
              <a:t> </a:t>
            </a:r>
            <a:r>
              <a:rPr lang="en-GB" dirty="0" err="1"/>
              <a:t>Gaudium</a:t>
            </a:r>
            <a:r>
              <a:rPr lang="en-GB" dirty="0"/>
              <a:t>?</a:t>
            </a:r>
          </a:p>
          <a:p>
            <a:r>
              <a:rPr lang="en-GB" dirty="0"/>
              <a:t> </a:t>
            </a:r>
          </a:p>
          <a:p>
            <a:endParaRPr lang="en-GB" dirty="0" smtClean="0"/>
          </a:p>
          <a:p>
            <a:endParaRPr lang="en-GB" dirty="0"/>
          </a:p>
          <a:p>
            <a:endParaRPr lang="en-GB" dirty="0" smtClean="0"/>
          </a:p>
          <a:p>
            <a:endParaRPr lang="en-GB" dirty="0"/>
          </a:p>
          <a:p>
            <a:endParaRPr lang="en-GB" dirty="0" smtClean="0"/>
          </a:p>
          <a:p>
            <a:r>
              <a:rPr lang="en-GB" dirty="0" smtClean="0"/>
              <a:t>Some </a:t>
            </a:r>
            <a:r>
              <a:rPr lang="en-GB" dirty="0"/>
              <a:t>parishioners gathered together with Father John </a:t>
            </a:r>
            <a:r>
              <a:rPr lang="en-GB" dirty="0" smtClean="0"/>
              <a:t>and </a:t>
            </a:r>
            <a:r>
              <a:rPr lang="en-GB" dirty="0"/>
              <a:t>took the decision to focus on the following three areas:</a:t>
            </a:r>
          </a:p>
          <a:p>
            <a:r>
              <a:rPr lang="en-GB" dirty="0"/>
              <a:t> </a:t>
            </a:r>
          </a:p>
          <a:p>
            <a:pPr marL="285750" lvl="0" indent="-285750">
              <a:buFont typeface="Arial" panose="020B0604020202020204" pitchFamily="34" charset="0"/>
              <a:buChar char="•"/>
            </a:pPr>
            <a:r>
              <a:rPr lang="en-GB" dirty="0"/>
              <a:t>To deepen further our prayer life through looking at the variety of opportunities for prayer available and endeavouring to extend these.</a:t>
            </a:r>
          </a:p>
          <a:p>
            <a:pPr marL="285750" lvl="0" indent="-285750">
              <a:buFont typeface="Arial" panose="020B0604020202020204" pitchFamily="34" charset="0"/>
              <a:buChar char="•"/>
            </a:pPr>
            <a:r>
              <a:rPr lang="en-GB" dirty="0"/>
              <a:t>To extend and develop the social action work in our parish.</a:t>
            </a:r>
          </a:p>
          <a:p>
            <a:pPr marL="285750" lvl="0" indent="-285750">
              <a:buFont typeface="Arial" panose="020B0604020202020204" pitchFamily="34" charset="0"/>
              <a:buChar char="•"/>
            </a:pPr>
            <a:r>
              <a:rPr lang="en-GB" dirty="0"/>
              <a:t>To endeavour to deepen the sense of belonging of non-churchgoing Catholics in our parish</a:t>
            </a:r>
            <a:r>
              <a:rPr lang="en-GB" dirty="0" smtClean="0"/>
              <a:t>.</a:t>
            </a:r>
          </a:p>
          <a:p>
            <a:pPr marL="285750" lvl="0" indent="-285750">
              <a:buFont typeface="Arial" panose="020B0604020202020204" pitchFamily="34" charset="0"/>
              <a:buChar char="•"/>
            </a:pPr>
            <a:endParaRPr lang="en-GB" dirty="0"/>
          </a:p>
          <a:p>
            <a:pPr lvl="0"/>
            <a:r>
              <a:rPr lang="en-GB" i="1" dirty="0" smtClean="0"/>
              <a:t>We then engaged in planning a range of activities related to these key areas.</a:t>
            </a:r>
            <a:endParaRPr lang="en-GB"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516101"/>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249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Focus 1: Deepen further our Prayer </a:t>
            </a:r>
            <a:r>
              <a:rPr lang="en-GB" dirty="0"/>
              <a:t>L</a:t>
            </a:r>
            <a:r>
              <a:rPr lang="en-GB" dirty="0" smtClean="0"/>
              <a:t>ife</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1800" dirty="0" smtClean="0"/>
              <a:t>Church open each morning  (Mon – Sat) from 7am for private prayer / Adoration (extended times during Advent and Lent)</a:t>
            </a:r>
          </a:p>
          <a:p>
            <a:pPr>
              <a:buFont typeface="Wingdings" panose="05000000000000000000" pitchFamily="2" charset="2"/>
              <a:buChar char="§"/>
            </a:pPr>
            <a:r>
              <a:rPr lang="en-GB" sz="1800" dirty="0" smtClean="0"/>
              <a:t>Advent / Lent prayer groups led by priest</a:t>
            </a:r>
          </a:p>
          <a:p>
            <a:pPr>
              <a:buFont typeface="Wingdings" panose="05000000000000000000" pitchFamily="2" charset="2"/>
              <a:buChar char="§"/>
            </a:pPr>
            <a:r>
              <a:rPr lang="en-GB" sz="1800" dirty="0" smtClean="0"/>
              <a:t>Rosary group (Wednesday evening)</a:t>
            </a:r>
          </a:p>
          <a:p>
            <a:pPr>
              <a:buFont typeface="Wingdings" panose="05000000000000000000" pitchFamily="2" charset="2"/>
              <a:buChar char="§"/>
            </a:pPr>
            <a:r>
              <a:rPr lang="en-GB" sz="1800" dirty="0" smtClean="0"/>
              <a:t>Legion of Mary (Sunday afternoons)</a:t>
            </a:r>
          </a:p>
          <a:p>
            <a:pPr>
              <a:buFont typeface="Wingdings" panose="05000000000000000000" pitchFamily="2" charset="2"/>
              <a:buChar char="§"/>
            </a:pPr>
            <a:r>
              <a:rPr lang="en-GB" sz="1800" dirty="0" smtClean="0"/>
              <a:t>Advent / Lenten Services of Reconciliation (Examination of Conscience booklets produced) and Novenas e.g. Holy Spirit, Little Chaplet of the 5 Wounds etc.</a:t>
            </a:r>
          </a:p>
          <a:p>
            <a:pPr>
              <a:buFont typeface="Wingdings" panose="05000000000000000000" pitchFamily="2" charset="2"/>
              <a:buChar char="§"/>
            </a:pPr>
            <a:r>
              <a:rPr lang="en-GB" sz="1800" dirty="0" smtClean="0"/>
              <a:t>Masses and Devotions extended e.g. Fatima anniversaries including processions</a:t>
            </a:r>
          </a:p>
          <a:p>
            <a:pPr>
              <a:buFont typeface="Wingdings" panose="05000000000000000000" pitchFamily="2" charset="2"/>
              <a:buChar char="§"/>
            </a:pPr>
            <a:r>
              <a:rPr lang="en-GB" sz="1800" dirty="0" smtClean="0"/>
              <a:t>New statues purchased</a:t>
            </a:r>
          </a:p>
          <a:p>
            <a:pPr>
              <a:buFont typeface="Wingdings" panose="05000000000000000000" pitchFamily="2" charset="2"/>
              <a:buChar char="§"/>
            </a:pPr>
            <a:r>
              <a:rPr lang="en-GB" sz="1800" dirty="0" smtClean="0"/>
              <a:t>Bible Study (priest led)</a:t>
            </a:r>
          </a:p>
          <a:p>
            <a:pPr>
              <a:buFont typeface="Wingdings" panose="05000000000000000000" pitchFamily="2" charset="2"/>
              <a:buChar char="§"/>
            </a:pPr>
            <a:r>
              <a:rPr lang="en-GB" sz="1800" dirty="0" smtClean="0"/>
              <a:t>Holy Hours – e.g. Corporal Works of Mercy, Spiritual Works of Mercy</a:t>
            </a:r>
          </a:p>
          <a:p>
            <a:pPr>
              <a:buFont typeface="Wingdings" panose="05000000000000000000" pitchFamily="2" charset="2"/>
              <a:buChar char="§"/>
            </a:pPr>
            <a:r>
              <a:rPr lang="en-GB" sz="1800" dirty="0" smtClean="0"/>
              <a:t>Easter and Epiphany Acts of Consecration</a:t>
            </a:r>
          </a:p>
          <a:p>
            <a:pPr>
              <a:buFont typeface="Wingdings" panose="05000000000000000000" pitchFamily="2" charset="2"/>
              <a:buChar char="§"/>
            </a:pPr>
            <a:r>
              <a:rPr lang="en-GB" sz="1800" dirty="0" smtClean="0"/>
              <a:t>Morning and Evening prayer</a:t>
            </a:r>
            <a:endParaRPr lang="en-GB"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5157191"/>
            <a:ext cx="3269569" cy="162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04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Focus 2: Extend and Develop the Social Action Work in our Parish (Caritas)</a:t>
            </a:r>
            <a:endParaRPr lang="en-GB" dirty="0"/>
          </a:p>
        </p:txBody>
      </p:sp>
      <p:pic>
        <p:nvPicPr>
          <p:cNvPr id="2050" name="Picture 2" descr="C:\Users\Headteacher\AppData\Local\Microsoft\Windows\Temporary Internet Files\Content.IE5\4X4NO5IC\680938_ca0fa6d7[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83568" y="2636912"/>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r>
              <a:rPr lang="en-GB" sz="2000" dirty="0" smtClean="0"/>
              <a:t>Relaunched the SVP</a:t>
            </a:r>
          </a:p>
          <a:p>
            <a:r>
              <a:rPr lang="en-GB" sz="2000" dirty="0" smtClean="0"/>
              <a:t>Friday Lunch (parish kitchen improved, storage developed, food sourced, grant gained)</a:t>
            </a:r>
          </a:p>
          <a:p>
            <a:r>
              <a:rPr lang="en-GB" sz="2000" dirty="0" smtClean="0"/>
              <a:t>Food Bank</a:t>
            </a:r>
          </a:p>
          <a:p>
            <a:r>
              <a:rPr lang="en-GB" sz="2000" dirty="0" smtClean="0"/>
              <a:t>Legion of Mary Weekly Visiting (X 5 care homes, people in sheltered accommodation, people in their own homes)</a:t>
            </a:r>
          </a:p>
          <a:p>
            <a:r>
              <a:rPr lang="en-GB" sz="2000" dirty="0" smtClean="0"/>
              <a:t>Weekly Meetings of Legion </a:t>
            </a:r>
            <a:r>
              <a:rPr lang="en-GB" sz="2000" dirty="0" err="1" smtClean="0"/>
              <a:t>Praesidium</a:t>
            </a:r>
            <a:r>
              <a:rPr lang="en-GB" sz="2000" dirty="0" smtClean="0"/>
              <a:t> + strong links with other </a:t>
            </a:r>
            <a:r>
              <a:rPr lang="en-GB" sz="2000" dirty="0" err="1" smtClean="0"/>
              <a:t>praesidia</a:t>
            </a:r>
            <a:r>
              <a:rPr lang="en-GB" sz="2000" dirty="0" smtClean="0"/>
              <a:t>. </a:t>
            </a:r>
          </a:p>
          <a:p>
            <a:endParaRPr lang="en-GB" sz="2000" dirty="0" smtClean="0"/>
          </a:p>
          <a:p>
            <a:endParaRPr lang="en-GB" sz="1800" dirty="0" smtClean="0"/>
          </a:p>
          <a:p>
            <a:endParaRPr lang="en-GB" dirty="0"/>
          </a:p>
        </p:txBody>
      </p:sp>
    </p:spTree>
    <p:extLst>
      <p:ext uri="{BB962C8B-B14F-4D97-AF65-F5344CB8AC3E}">
        <p14:creationId xmlns:p14="http://schemas.microsoft.com/office/powerpoint/2010/main" val="3881057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adteacher\Desktop\Image02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94" y="300740"/>
            <a:ext cx="4419721" cy="31575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eadteacher\Desktop\Image0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452793"/>
            <a:ext cx="4459040" cy="33436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Headteacher\Desktop\Image03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284984"/>
            <a:ext cx="3960440" cy="341233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Headteacher\Desktop\Image02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188640"/>
            <a:ext cx="4459039" cy="345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023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299</Words>
  <Application>Microsoft Office PowerPoint</Application>
  <PresentationFormat>On-screen Show (4:3)</PresentationFormat>
  <Paragraphs>66</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PROCLAIM WESTMINSTER</vt:lpstr>
      <vt:lpstr>Evangelii Gaudium</vt:lpstr>
      <vt:lpstr>PowerPoint Presentation</vt:lpstr>
      <vt:lpstr>PowerPoint Presentation</vt:lpstr>
      <vt:lpstr>PowerPoint Presentation</vt:lpstr>
      <vt:lpstr>PowerPoint Presentation</vt:lpstr>
      <vt:lpstr>Focus 1: Deepen further our Prayer Life</vt:lpstr>
      <vt:lpstr>Focus 2: Extend and Develop the Social Action Work in our Parish (Caritas)</vt:lpstr>
      <vt:lpstr>PowerPoint Presentation</vt:lpstr>
      <vt:lpstr>Focus 3: Deepen the Sense of Belonging to our Parish</vt:lpstr>
      <vt:lpstr>What next?</vt:lpstr>
      <vt:lpstr>What next?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PROCLAIM WESTMINSTER</dc:title>
  <dc:creator>M Creed</dc:creator>
  <cp:lastModifiedBy>Rosheen Carberry</cp:lastModifiedBy>
  <cp:revision>25</cp:revision>
  <cp:lastPrinted>2019-05-11T16:45:08Z</cp:lastPrinted>
  <dcterms:created xsi:type="dcterms:W3CDTF">2019-05-08T14:45:25Z</dcterms:created>
  <dcterms:modified xsi:type="dcterms:W3CDTF">2019-05-21T07:12:59Z</dcterms:modified>
</cp:coreProperties>
</file>