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5D29-0698-440E-B413-CD6F336F0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AA5640-D26F-46A9-B8C8-FE4282359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42E8EB-E33A-4E37-9F91-F556191F096E}"/>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5" name="Footer Placeholder 4">
            <a:extLst>
              <a:ext uri="{FF2B5EF4-FFF2-40B4-BE49-F238E27FC236}">
                <a16:creationId xmlns:a16="http://schemas.microsoft.com/office/drawing/2014/main" id="{47AD33C2-A52C-4284-A3F4-7B821966C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B1620-A423-4D10-BC65-29C39AB3B2B7}"/>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118101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0C14-8C63-4958-9AEA-A989B183B8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107684-621E-4492-914F-5549945FB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54698-89BC-4EB6-96C7-CCCD2B6D1128}"/>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5" name="Footer Placeholder 4">
            <a:extLst>
              <a:ext uri="{FF2B5EF4-FFF2-40B4-BE49-F238E27FC236}">
                <a16:creationId xmlns:a16="http://schemas.microsoft.com/office/drawing/2014/main" id="{B2E3F4E3-C313-4081-AD06-4C64BEA11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C9A20-ADB7-4693-9B0D-A429B84C32EB}"/>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194963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E9493-D674-4A8C-B1A8-554624808B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562756-669A-47D9-B348-65ABC03696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972A6-BD20-459D-8ADE-5AE04C250E6D}"/>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5" name="Footer Placeholder 4">
            <a:extLst>
              <a:ext uri="{FF2B5EF4-FFF2-40B4-BE49-F238E27FC236}">
                <a16:creationId xmlns:a16="http://schemas.microsoft.com/office/drawing/2014/main" id="{A1B5301D-6D05-4CF0-94B6-9E0ACF7D0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547F7-F297-42D1-828A-F4AECBEC554A}"/>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362866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EFEA-7C43-405E-ACDB-10CF7BDAB4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A9DA81-35E7-4235-BA98-30AC5C813D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577C4-AD69-44B4-9D12-50891836601E}"/>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5" name="Footer Placeholder 4">
            <a:extLst>
              <a:ext uri="{FF2B5EF4-FFF2-40B4-BE49-F238E27FC236}">
                <a16:creationId xmlns:a16="http://schemas.microsoft.com/office/drawing/2014/main" id="{56E50684-DD96-46CF-97F4-EBBCDCE53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E6A4C-2270-4E50-BBE2-CD2A404F4581}"/>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31894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BA32-4A2A-48DC-A913-F94F71AB2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89FCB6-0002-4534-910E-445CB6881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657E4-9263-4545-85D0-D2F311BE885F}"/>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5" name="Footer Placeholder 4">
            <a:extLst>
              <a:ext uri="{FF2B5EF4-FFF2-40B4-BE49-F238E27FC236}">
                <a16:creationId xmlns:a16="http://schemas.microsoft.com/office/drawing/2014/main" id="{F889D416-CFC3-45CF-B194-613036FC4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D2309-7843-4E42-8940-AA8833299C90}"/>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237049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8E9A-DD02-4D2C-AECF-DD540B4616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A67773-E6A7-4D1E-85FB-B4A6F19CB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CF4E9B-4B84-4F4B-A513-9A85B57BEA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DCB826-69DD-4BD2-9AE3-391FA00006A5}"/>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6" name="Footer Placeholder 5">
            <a:extLst>
              <a:ext uri="{FF2B5EF4-FFF2-40B4-BE49-F238E27FC236}">
                <a16:creationId xmlns:a16="http://schemas.microsoft.com/office/drawing/2014/main" id="{08C27000-3850-4816-9772-6066F499B0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7DD8C-BFA8-4B9E-BA99-B13511360ED1}"/>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116431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6E6D-AA1D-42C3-B310-D476ECB21D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7A92A-72BC-4A5C-9C0A-72DB63376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A77BD-DB49-4B0D-B320-AA220F7BEE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A0249A-8CC5-4E2C-88FA-90148812B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9787A-E8BE-48F0-9CA8-355123E4D2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E032B5-0CB7-4E86-83C7-D29DF8DA8D84}"/>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8" name="Footer Placeholder 7">
            <a:extLst>
              <a:ext uri="{FF2B5EF4-FFF2-40B4-BE49-F238E27FC236}">
                <a16:creationId xmlns:a16="http://schemas.microsoft.com/office/drawing/2014/main" id="{6A9D7B2E-8533-4648-94F9-0B247AD62F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4C95A9-F9BF-4D9A-AAB3-56EF8F5B1B8E}"/>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139865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E6E3-7DA8-4C31-972A-630E93E599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356EB9-7461-4C0B-8FFD-B490426B5EB3}"/>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4" name="Footer Placeholder 3">
            <a:extLst>
              <a:ext uri="{FF2B5EF4-FFF2-40B4-BE49-F238E27FC236}">
                <a16:creationId xmlns:a16="http://schemas.microsoft.com/office/drawing/2014/main" id="{8CED827D-BE8C-49D5-AA3B-DC6E629746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23ADA9-01F2-4347-8AA0-C07F608C2E06}"/>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66950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B9C48-211A-4AFD-8DFB-2AD85DCCCAB0}"/>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3" name="Footer Placeholder 2">
            <a:extLst>
              <a:ext uri="{FF2B5EF4-FFF2-40B4-BE49-F238E27FC236}">
                <a16:creationId xmlns:a16="http://schemas.microsoft.com/office/drawing/2014/main" id="{22459B0B-1467-4458-A5AE-8EDAE9E468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1FAA3E-702F-4DD1-8E72-F8A35B646816}"/>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7159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73CB-D0BC-40C2-832F-3C24270FC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5A68CF-FA2B-4B40-9EF1-54C5C7337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2A4244-EFD3-4FD1-BBD6-6223019CB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01274-FE5F-4389-AC02-38F64A528FE6}"/>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6" name="Footer Placeholder 5">
            <a:extLst>
              <a:ext uri="{FF2B5EF4-FFF2-40B4-BE49-F238E27FC236}">
                <a16:creationId xmlns:a16="http://schemas.microsoft.com/office/drawing/2014/main" id="{DEF3C124-71F9-463F-B7E4-E04730FF79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2002D-F34F-46CE-B904-E9692737690B}"/>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23885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F821-03E8-439A-B438-26F5B74A4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8BDEF4-EAF2-4D9B-AFC7-B932F8E78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943300-6619-47C6-A055-6F07DA555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9744F-E530-4420-8DED-E50119F5A1B4}"/>
              </a:ext>
            </a:extLst>
          </p:cNvPr>
          <p:cNvSpPr>
            <a:spLocks noGrp="1"/>
          </p:cNvSpPr>
          <p:nvPr>
            <p:ph type="dt" sz="half" idx="10"/>
          </p:nvPr>
        </p:nvSpPr>
        <p:spPr/>
        <p:txBody>
          <a:bodyPr/>
          <a:lstStyle/>
          <a:p>
            <a:fld id="{9BE24508-3C41-43F8-B4FF-1FB32E55FC78}" type="datetimeFigureOut">
              <a:rPr lang="en-GB" smtClean="0"/>
              <a:t>28/06/2020</a:t>
            </a:fld>
            <a:endParaRPr lang="en-GB"/>
          </a:p>
        </p:txBody>
      </p:sp>
      <p:sp>
        <p:nvSpPr>
          <p:cNvPr id="6" name="Footer Placeholder 5">
            <a:extLst>
              <a:ext uri="{FF2B5EF4-FFF2-40B4-BE49-F238E27FC236}">
                <a16:creationId xmlns:a16="http://schemas.microsoft.com/office/drawing/2014/main" id="{63CDEF05-0E43-42B0-B576-399CA77FC1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025AE-E184-4604-83E1-67FC4A982200}"/>
              </a:ext>
            </a:extLst>
          </p:cNvPr>
          <p:cNvSpPr>
            <a:spLocks noGrp="1"/>
          </p:cNvSpPr>
          <p:nvPr>
            <p:ph type="sldNum" sz="quarter" idx="12"/>
          </p:nvPr>
        </p:nvSpPr>
        <p:spPr/>
        <p:txBody>
          <a:bodyPr/>
          <a:lstStyle/>
          <a:p>
            <a:fld id="{0B234913-37CB-49A2-A2D1-070C20377E2D}" type="slidenum">
              <a:rPr lang="en-GB" smtClean="0"/>
              <a:t>‹#›</a:t>
            </a:fld>
            <a:endParaRPr lang="en-GB"/>
          </a:p>
        </p:txBody>
      </p:sp>
    </p:spTree>
    <p:extLst>
      <p:ext uri="{BB962C8B-B14F-4D97-AF65-F5344CB8AC3E}">
        <p14:creationId xmlns:p14="http://schemas.microsoft.com/office/powerpoint/2010/main" val="268384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07AAD-0FD2-4D97-8826-C37A2EE6C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26401B-808C-4E60-A2BD-5DE36C8D4B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F6E96-5FF4-4964-9E29-6975DA851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24508-3C41-43F8-B4FF-1FB32E55FC78}" type="datetimeFigureOut">
              <a:rPr lang="en-GB" smtClean="0"/>
              <a:t>28/06/2020</a:t>
            </a:fld>
            <a:endParaRPr lang="en-GB"/>
          </a:p>
        </p:txBody>
      </p:sp>
      <p:sp>
        <p:nvSpPr>
          <p:cNvPr id="5" name="Footer Placeholder 4">
            <a:extLst>
              <a:ext uri="{FF2B5EF4-FFF2-40B4-BE49-F238E27FC236}">
                <a16:creationId xmlns:a16="http://schemas.microsoft.com/office/drawing/2014/main" id="{8651221A-B45C-4FD4-82E7-100FA7681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666F02-35CF-4E95-9196-E2BCC976F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34913-37CB-49A2-A2D1-070C20377E2D}" type="slidenum">
              <a:rPr lang="en-GB" smtClean="0"/>
              <a:t>‹#›</a:t>
            </a:fld>
            <a:endParaRPr lang="en-GB"/>
          </a:p>
        </p:txBody>
      </p:sp>
    </p:spTree>
    <p:extLst>
      <p:ext uri="{BB962C8B-B14F-4D97-AF65-F5344CB8AC3E}">
        <p14:creationId xmlns:p14="http://schemas.microsoft.com/office/powerpoint/2010/main" val="936832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5397-3B2D-40A4-BE59-9BDB1580AF8C}"/>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The parable of the lost Sheep</a:t>
            </a:r>
            <a:endParaRPr lang="en-GB" dirty="0"/>
          </a:p>
        </p:txBody>
      </p:sp>
      <p:sp>
        <p:nvSpPr>
          <p:cNvPr id="3" name="Content Placeholder 2">
            <a:extLst>
              <a:ext uri="{FF2B5EF4-FFF2-40B4-BE49-F238E27FC236}">
                <a16:creationId xmlns:a16="http://schemas.microsoft.com/office/drawing/2014/main" id="{C7175B50-B4FC-4C93-A9FD-A1EAB9DFB16F}"/>
              </a:ext>
            </a:extLst>
          </p:cNvPr>
          <p:cNvSpPr>
            <a:spLocks noGrp="1"/>
          </p:cNvSpPr>
          <p:nvPr>
            <p:ph idx="1"/>
          </p:nvPr>
        </p:nvSpPr>
        <p:spPr>
          <a:xfrm>
            <a:off x="967666" y="656948"/>
            <a:ext cx="10386134" cy="5520015"/>
          </a:xfrm>
        </p:spPr>
        <p:txBody>
          <a:bodyPr/>
          <a:lstStyle/>
          <a:p>
            <a:pPr marL="0" indent="0">
              <a:buNone/>
            </a:pPr>
            <a:r>
              <a:rPr lang="en-US" dirty="0"/>
              <a:t>Week beginning : 6</a:t>
            </a:r>
            <a:r>
              <a:rPr lang="en-US" baseline="30000" dirty="0"/>
              <a:t>th</a:t>
            </a:r>
            <a:r>
              <a:rPr lang="en-US" dirty="0"/>
              <a:t> July 2020</a:t>
            </a:r>
          </a:p>
          <a:p>
            <a:pPr marL="0" indent="0">
              <a:buNone/>
            </a:pPr>
            <a:endParaRPr lang="en-US" dirty="0"/>
          </a:p>
          <a:p>
            <a:pPr marL="0" indent="0">
              <a:buNone/>
            </a:pPr>
            <a:endParaRPr lang="en-US" dirty="0"/>
          </a:p>
          <a:p>
            <a:pPr marL="0" indent="0">
              <a:buNone/>
            </a:pPr>
            <a:endParaRPr lang="en-US" dirty="0"/>
          </a:p>
          <a:p>
            <a:pPr marL="0" indent="0">
              <a:buNone/>
            </a:pPr>
            <a:r>
              <a:rPr lang="en-US"/>
              <a:t>RE </a:t>
            </a:r>
            <a:r>
              <a:rPr lang="en-US" dirty="0"/>
              <a:t>Lesson 2</a:t>
            </a:r>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75081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8855-6283-49DD-8D95-F2FB810B40D3}"/>
              </a:ext>
            </a:extLst>
          </p:cNvPr>
          <p:cNvSpPr>
            <a:spLocks noGrp="1"/>
          </p:cNvSpPr>
          <p:nvPr>
            <p:ph type="ctrTitle"/>
          </p:nvPr>
        </p:nvSpPr>
        <p:spPr>
          <a:xfrm>
            <a:off x="6818049" y="1122362"/>
            <a:ext cx="4697675" cy="4897438"/>
          </a:xfrm>
        </p:spPr>
        <p:txBody>
          <a:bodyPr>
            <a:normAutofit fontScale="90000"/>
          </a:bodyPr>
          <a:lstStyle/>
          <a:p>
            <a:pPr algn="l"/>
            <a:br>
              <a:rPr lang="en-US" sz="1800" dirty="0">
                <a:latin typeface="Comic Sans MS" panose="030F0702030302020204" pitchFamily="66" charset="0"/>
              </a:rPr>
            </a:br>
            <a:br>
              <a:rPr lang="en-US" sz="1800" dirty="0">
                <a:latin typeface="Comic Sans MS" panose="030F0702030302020204" pitchFamily="66" charset="0"/>
              </a:rPr>
            </a:br>
            <a:br>
              <a:rPr lang="en-US" sz="1800" dirty="0">
                <a:latin typeface="Comic Sans MS" panose="030F0702030302020204" pitchFamily="66" charset="0"/>
              </a:rPr>
            </a:b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Some of Jesus’ followers thought that God loved some people more than others. They thought that some people were important and some people were not important. They asked Jesus a question, “Teacher, who is the greatest in the kingdom of heaven?”</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Jesus asked a little child to come stand by him. He told his followers that even a little child is important to God. Everyone is important to God.</a:t>
            </a:r>
            <a:br>
              <a:rPr lang="en-US" sz="1800" dirty="0">
                <a:latin typeface="Comic Sans MS" panose="030F0702030302020204" pitchFamily="66" charset="0"/>
              </a:rPr>
            </a:br>
            <a:br>
              <a:rPr lang="en-US" sz="1800" dirty="0">
                <a:latin typeface="Comic Sans MS" panose="030F0702030302020204" pitchFamily="66" charset="0"/>
              </a:rPr>
            </a:br>
            <a:r>
              <a:rPr lang="en-US" sz="1800" dirty="0">
                <a:latin typeface="Comic Sans MS" panose="030F0702030302020204" pitchFamily="66" charset="0"/>
              </a:rPr>
              <a:t>Jesus wanted his followers to understand this better so he decided to tell them a story to help them understand. This kind of story is called a parable. This is the parable of the Lost Sheep.</a:t>
            </a:r>
            <a:br>
              <a:rPr lang="en-US" dirty="0"/>
            </a:br>
            <a:endParaRPr lang="en-GB" dirty="0"/>
          </a:p>
        </p:txBody>
      </p:sp>
      <p:pic>
        <p:nvPicPr>
          <p:cNvPr id="4" name="Picture 3">
            <a:extLst>
              <a:ext uri="{FF2B5EF4-FFF2-40B4-BE49-F238E27FC236}">
                <a16:creationId xmlns:a16="http://schemas.microsoft.com/office/drawing/2014/main" id="{4737D536-5CA0-4677-B380-957AF851869E}"/>
              </a:ext>
            </a:extLst>
          </p:cNvPr>
          <p:cNvPicPr>
            <a:picLocks noChangeAspect="1"/>
          </p:cNvPicPr>
          <p:nvPr/>
        </p:nvPicPr>
        <p:blipFill>
          <a:blip r:embed="rId2"/>
          <a:stretch>
            <a:fillRect/>
          </a:stretch>
        </p:blipFill>
        <p:spPr>
          <a:xfrm>
            <a:off x="1391205" y="1567686"/>
            <a:ext cx="4572000" cy="3429000"/>
          </a:xfrm>
          <a:prstGeom prst="rect">
            <a:avLst/>
          </a:prstGeom>
        </p:spPr>
      </p:pic>
    </p:spTree>
    <p:extLst>
      <p:ext uri="{BB962C8B-B14F-4D97-AF65-F5344CB8AC3E}">
        <p14:creationId xmlns:p14="http://schemas.microsoft.com/office/powerpoint/2010/main" val="23644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21D87-8AB7-4FA4-A5AE-CAB195565BC9}"/>
              </a:ext>
            </a:extLst>
          </p:cNvPr>
          <p:cNvPicPr>
            <a:picLocks noChangeAspect="1"/>
          </p:cNvPicPr>
          <p:nvPr/>
        </p:nvPicPr>
        <p:blipFill>
          <a:blip r:embed="rId2"/>
          <a:stretch>
            <a:fillRect/>
          </a:stretch>
        </p:blipFill>
        <p:spPr>
          <a:xfrm>
            <a:off x="1201999" y="417620"/>
            <a:ext cx="3649493" cy="2737120"/>
          </a:xfrm>
          <a:prstGeom prst="rect">
            <a:avLst/>
          </a:prstGeom>
        </p:spPr>
      </p:pic>
      <p:sp>
        <p:nvSpPr>
          <p:cNvPr id="5" name="Rectangle 4">
            <a:extLst>
              <a:ext uri="{FF2B5EF4-FFF2-40B4-BE49-F238E27FC236}">
                <a16:creationId xmlns:a16="http://schemas.microsoft.com/office/drawing/2014/main" id="{BBA91019-4050-4346-9885-526C1EFA9D98}"/>
              </a:ext>
            </a:extLst>
          </p:cNvPr>
          <p:cNvSpPr/>
          <p:nvPr/>
        </p:nvSpPr>
        <p:spPr>
          <a:xfrm>
            <a:off x="5637320" y="1859340"/>
            <a:ext cx="5869620" cy="3693319"/>
          </a:xfrm>
          <a:prstGeom prst="rect">
            <a:avLst/>
          </a:prstGeom>
        </p:spPr>
        <p:txBody>
          <a:bodyPr wrap="square">
            <a:spAutoFit/>
          </a:bodyPr>
          <a:lstStyle/>
          <a:p>
            <a:r>
              <a:rPr lang="en-US" b="0" i="0" dirty="0">
                <a:solidFill>
                  <a:srgbClr val="404040"/>
                </a:solidFill>
                <a:effectLst/>
                <a:latin typeface="Comic Sans MS" panose="030F0702030302020204" pitchFamily="66" charset="0"/>
              </a:rPr>
              <a:t>Once a shepherd had a flock of 100 sheep. The shepherd loved every one of his sheep. He even had names for his sheep. Every night he would count his sheep to make sure that all 100 were there.</a:t>
            </a:r>
          </a:p>
          <a:p>
            <a:endParaRPr lang="en-US" b="0" i="0" dirty="0">
              <a:solidFill>
                <a:srgbClr val="404040"/>
              </a:solidFill>
              <a:effectLst/>
              <a:latin typeface="Comic Sans MS" panose="030F0702030302020204" pitchFamily="66" charset="0"/>
            </a:endParaRPr>
          </a:p>
          <a:p>
            <a:r>
              <a:rPr lang="en-US" b="0" i="0" dirty="0">
                <a:solidFill>
                  <a:srgbClr val="404040"/>
                </a:solidFill>
                <a:effectLst/>
                <a:latin typeface="Comic Sans MS" panose="030F0702030302020204" pitchFamily="66" charset="0"/>
              </a:rPr>
              <a:t>He helped the sheep find the best green grass. He looked for nice clean water so his sheep could have a nice drink when they were thirsty.</a:t>
            </a:r>
          </a:p>
          <a:p>
            <a:endParaRPr lang="en-US" b="0" i="0" dirty="0">
              <a:solidFill>
                <a:srgbClr val="404040"/>
              </a:solidFill>
              <a:effectLst/>
              <a:latin typeface="Comic Sans MS" panose="030F0702030302020204" pitchFamily="66" charset="0"/>
            </a:endParaRPr>
          </a:p>
          <a:p>
            <a:r>
              <a:rPr lang="en-US" b="0" i="0" dirty="0">
                <a:solidFill>
                  <a:srgbClr val="404040"/>
                </a:solidFill>
                <a:effectLst/>
                <a:latin typeface="Comic Sans MS" panose="030F0702030302020204" pitchFamily="66" charset="0"/>
              </a:rPr>
              <a:t>Sometimes dangerous animals like bears and lions would come and try to hurt his sheep. The shepherd protected the sheep and chased all of the dangerous animals away from them.</a:t>
            </a:r>
          </a:p>
        </p:txBody>
      </p:sp>
      <p:pic>
        <p:nvPicPr>
          <p:cNvPr id="6" name="Picture 5">
            <a:extLst>
              <a:ext uri="{FF2B5EF4-FFF2-40B4-BE49-F238E27FC236}">
                <a16:creationId xmlns:a16="http://schemas.microsoft.com/office/drawing/2014/main" id="{1D071D89-BDBF-4C26-B7D8-7291D74F9B5E}"/>
              </a:ext>
            </a:extLst>
          </p:cNvPr>
          <p:cNvPicPr>
            <a:picLocks noChangeAspect="1"/>
          </p:cNvPicPr>
          <p:nvPr/>
        </p:nvPicPr>
        <p:blipFill>
          <a:blip r:embed="rId3"/>
          <a:stretch>
            <a:fillRect/>
          </a:stretch>
        </p:blipFill>
        <p:spPr>
          <a:xfrm>
            <a:off x="1201998" y="3703261"/>
            <a:ext cx="3649493" cy="2558635"/>
          </a:xfrm>
          <a:prstGeom prst="rect">
            <a:avLst/>
          </a:prstGeom>
        </p:spPr>
      </p:pic>
    </p:spTree>
    <p:extLst>
      <p:ext uri="{BB962C8B-B14F-4D97-AF65-F5344CB8AC3E}">
        <p14:creationId xmlns:p14="http://schemas.microsoft.com/office/powerpoint/2010/main" val="155219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834977-1BBD-42C2-BB6C-B0521F3B6741}"/>
              </a:ext>
            </a:extLst>
          </p:cNvPr>
          <p:cNvPicPr>
            <a:picLocks noGrp="1" noChangeAspect="1"/>
          </p:cNvPicPr>
          <p:nvPr>
            <p:ph idx="1"/>
          </p:nvPr>
        </p:nvPicPr>
        <p:blipFill>
          <a:blip r:embed="rId2"/>
          <a:stretch>
            <a:fillRect/>
          </a:stretch>
        </p:blipFill>
        <p:spPr>
          <a:xfrm>
            <a:off x="1076325" y="1629569"/>
            <a:ext cx="4572000" cy="3429000"/>
          </a:xfrm>
          <a:prstGeom prst="rect">
            <a:avLst/>
          </a:prstGeom>
        </p:spPr>
      </p:pic>
      <p:sp>
        <p:nvSpPr>
          <p:cNvPr id="5" name="Rectangle 4">
            <a:extLst>
              <a:ext uri="{FF2B5EF4-FFF2-40B4-BE49-F238E27FC236}">
                <a16:creationId xmlns:a16="http://schemas.microsoft.com/office/drawing/2014/main" id="{6D1B56A3-5816-4E13-8864-1DA23C04D6B8}"/>
              </a:ext>
            </a:extLst>
          </p:cNvPr>
          <p:cNvSpPr/>
          <p:nvPr/>
        </p:nvSpPr>
        <p:spPr>
          <a:xfrm>
            <a:off x="6219824" y="1443841"/>
            <a:ext cx="5972176" cy="4247317"/>
          </a:xfrm>
          <a:prstGeom prst="rect">
            <a:avLst/>
          </a:prstGeom>
        </p:spPr>
        <p:txBody>
          <a:bodyPr wrap="square">
            <a:spAutoFit/>
          </a:bodyPr>
          <a:lstStyle/>
          <a:p>
            <a:r>
              <a:rPr lang="en-US" dirty="0">
                <a:latin typeface="Comic Sans MS" panose="030F0702030302020204" pitchFamily="66" charset="0"/>
              </a:rPr>
              <a:t>Sometimes the sheep would wander away from the rest of the sheep and the shepherd had to call out the sheep’s name. When the sheep heard the shepherd’s voice he would run back to the shepherd.</a:t>
            </a:r>
          </a:p>
          <a:p>
            <a:endParaRPr lang="en-US" dirty="0">
              <a:latin typeface="Comic Sans MS" panose="030F0702030302020204" pitchFamily="66" charset="0"/>
            </a:endParaRPr>
          </a:p>
          <a:p>
            <a:r>
              <a:rPr lang="en-US" dirty="0">
                <a:latin typeface="Comic Sans MS" panose="030F0702030302020204" pitchFamily="66" charset="0"/>
              </a:rPr>
              <a:t>What would it mean if the shepherd counted his sheep and he counted only 99? That would mean that one sheep was missing. How do you think the shepherd felt? What do you think the shepherd would do? Do you think the shepherd would just say, “Oh, well, who cares? I’m just happy that the 99 sheep are okay. I won’t worry about just one little sheep. One little sheep is not very important anyway.”</a:t>
            </a:r>
          </a:p>
          <a:p>
            <a:endParaRPr lang="en-US" dirty="0">
              <a:latin typeface="Comic Sans MS" panose="030F0702030302020204" pitchFamily="66" charset="0"/>
            </a:endParaRPr>
          </a:p>
          <a:p>
            <a:r>
              <a:rPr lang="en-US" dirty="0">
                <a:latin typeface="Comic Sans MS" panose="030F0702030302020204" pitchFamily="66" charset="0"/>
              </a:rPr>
              <a:t>What would you do if you were the shepherd?</a:t>
            </a:r>
            <a:endParaRPr lang="en-GB" dirty="0">
              <a:latin typeface="Comic Sans MS" panose="030F0702030302020204" pitchFamily="66" charset="0"/>
            </a:endParaRPr>
          </a:p>
        </p:txBody>
      </p:sp>
    </p:spTree>
    <p:extLst>
      <p:ext uri="{BB962C8B-B14F-4D97-AF65-F5344CB8AC3E}">
        <p14:creationId xmlns:p14="http://schemas.microsoft.com/office/powerpoint/2010/main" val="354482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BA4D62-A804-479B-BFFB-3454B1659DE7}"/>
              </a:ext>
            </a:extLst>
          </p:cNvPr>
          <p:cNvPicPr>
            <a:picLocks noGrp="1" noChangeAspect="1"/>
          </p:cNvPicPr>
          <p:nvPr>
            <p:ph idx="1"/>
          </p:nvPr>
        </p:nvPicPr>
        <p:blipFill>
          <a:blip r:embed="rId2"/>
          <a:stretch>
            <a:fillRect/>
          </a:stretch>
        </p:blipFill>
        <p:spPr>
          <a:xfrm>
            <a:off x="1019175" y="1467644"/>
            <a:ext cx="4572000" cy="3429000"/>
          </a:xfrm>
          <a:prstGeom prst="rect">
            <a:avLst/>
          </a:prstGeom>
        </p:spPr>
      </p:pic>
      <p:sp>
        <p:nvSpPr>
          <p:cNvPr id="5" name="Rectangle 4">
            <a:extLst>
              <a:ext uri="{FF2B5EF4-FFF2-40B4-BE49-F238E27FC236}">
                <a16:creationId xmlns:a16="http://schemas.microsoft.com/office/drawing/2014/main" id="{E018428F-9E96-4484-806D-AF5B522FBB62}"/>
              </a:ext>
            </a:extLst>
          </p:cNvPr>
          <p:cNvSpPr/>
          <p:nvPr/>
        </p:nvSpPr>
        <p:spPr>
          <a:xfrm>
            <a:off x="6448424" y="2828836"/>
            <a:ext cx="5010151" cy="1477328"/>
          </a:xfrm>
          <a:prstGeom prst="rect">
            <a:avLst/>
          </a:prstGeom>
        </p:spPr>
        <p:txBody>
          <a:bodyPr wrap="square">
            <a:spAutoFit/>
          </a:bodyPr>
          <a:lstStyle/>
          <a:p>
            <a:r>
              <a:rPr lang="en-US" dirty="0">
                <a:solidFill>
                  <a:srgbClr val="404040"/>
                </a:solidFill>
                <a:latin typeface="Comic Sans MS" panose="030F0702030302020204" pitchFamily="66" charset="0"/>
              </a:rPr>
              <a:t>The shepherd would leave the 99 sheep in a safe place and then he would go and look for the lost sheep. He would look behind bushes and in the deep valleys. He would keep looking everywhere until he found the sheep.</a:t>
            </a:r>
            <a:endParaRPr lang="en-GB" dirty="0">
              <a:latin typeface="Comic Sans MS" panose="030F0702030302020204" pitchFamily="66" charset="0"/>
            </a:endParaRPr>
          </a:p>
        </p:txBody>
      </p:sp>
    </p:spTree>
    <p:extLst>
      <p:ext uri="{BB962C8B-B14F-4D97-AF65-F5344CB8AC3E}">
        <p14:creationId xmlns:p14="http://schemas.microsoft.com/office/powerpoint/2010/main" val="38168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A95E35-606C-445F-95A2-B88697BE93E7}"/>
              </a:ext>
            </a:extLst>
          </p:cNvPr>
          <p:cNvPicPr>
            <a:picLocks noGrp="1" noChangeAspect="1"/>
          </p:cNvPicPr>
          <p:nvPr>
            <p:ph idx="1"/>
          </p:nvPr>
        </p:nvPicPr>
        <p:blipFill>
          <a:blip r:embed="rId2"/>
          <a:stretch>
            <a:fillRect/>
          </a:stretch>
        </p:blipFill>
        <p:spPr>
          <a:xfrm>
            <a:off x="685800" y="210344"/>
            <a:ext cx="3581400" cy="2686050"/>
          </a:xfrm>
          <a:prstGeom prst="rect">
            <a:avLst/>
          </a:prstGeom>
        </p:spPr>
      </p:pic>
      <p:pic>
        <p:nvPicPr>
          <p:cNvPr id="5" name="Picture 4">
            <a:extLst>
              <a:ext uri="{FF2B5EF4-FFF2-40B4-BE49-F238E27FC236}">
                <a16:creationId xmlns:a16="http://schemas.microsoft.com/office/drawing/2014/main" id="{30D16B25-4822-4D2C-AB3B-7DF8CF7B2967}"/>
              </a:ext>
            </a:extLst>
          </p:cNvPr>
          <p:cNvPicPr>
            <a:picLocks noChangeAspect="1"/>
          </p:cNvPicPr>
          <p:nvPr/>
        </p:nvPicPr>
        <p:blipFill>
          <a:blip r:embed="rId3"/>
          <a:stretch>
            <a:fillRect/>
          </a:stretch>
        </p:blipFill>
        <p:spPr>
          <a:xfrm>
            <a:off x="685801" y="3862217"/>
            <a:ext cx="3581400" cy="2688437"/>
          </a:xfrm>
          <a:prstGeom prst="rect">
            <a:avLst/>
          </a:prstGeom>
        </p:spPr>
      </p:pic>
      <p:sp>
        <p:nvSpPr>
          <p:cNvPr id="6" name="Rectangle 5">
            <a:extLst>
              <a:ext uri="{FF2B5EF4-FFF2-40B4-BE49-F238E27FC236}">
                <a16:creationId xmlns:a16="http://schemas.microsoft.com/office/drawing/2014/main" id="{5F051CBF-4343-4276-A575-68F4B994718F}"/>
              </a:ext>
            </a:extLst>
          </p:cNvPr>
          <p:cNvSpPr/>
          <p:nvPr/>
        </p:nvSpPr>
        <p:spPr>
          <a:xfrm>
            <a:off x="5562598" y="1582341"/>
            <a:ext cx="6286502" cy="4524315"/>
          </a:xfrm>
          <a:prstGeom prst="rect">
            <a:avLst/>
          </a:prstGeom>
        </p:spPr>
        <p:txBody>
          <a:bodyPr wrap="square">
            <a:spAutoFit/>
          </a:bodyPr>
          <a:lstStyle/>
          <a:p>
            <a:r>
              <a:rPr lang="en-US" dirty="0">
                <a:latin typeface="Comic Sans MS" panose="030F0702030302020204" pitchFamily="66" charset="0"/>
              </a:rPr>
              <a:t>When he finally found the sheep he would be so happy! He would lift the sheep up onto his shoulders and carry him back to the other ninety-nine sheep. At last, the shepherd could be happy because all of the sheep were safe and well.</a:t>
            </a:r>
          </a:p>
          <a:p>
            <a:endParaRPr lang="en-US" dirty="0">
              <a:latin typeface="Comic Sans MS" panose="030F0702030302020204" pitchFamily="66" charset="0"/>
            </a:endParaRPr>
          </a:p>
          <a:p>
            <a:r>
              <a:rPr lang="en-US" dirty="0">
                <a:latin typeface="Comic Sans MS" panose="030F0702030302020204" pitchFamily="66" charset="0"/>
              </a:rPr>
              <a:t>After Jesus told this parable he explained what it meant. God does not look at one person and say, “This person is important. She’s the greatest in the kingdom of heaven.” And he doesn’t look at another person and say, “This person is not important. He is the least in the kingdom of heaven.”</a:t>
            </a:r>
          </a:p>
          <a:p>
            <a:endParaRPr lang="en-US" dirty="0">
              <a:latin typeface="Comic Sans MS" panose="030F0702030302020204" pitchFamily="66" charset="0"/>
            </a:endParaRPr>
          </a:p>
          <a:p>
            <a:r>
              <a:rPr lang="en-US" dirty="0">
                <a:latin typeface="Comic Sans MS" panose="030F0702030302020204" pitchFamily="66" charset="0"/>
              </a:rPr>
              <a:t>Every single person – even the littlest child – is important to God. He does not want even one single person to be lost.</a:t>
            </a:r>
            <a:endParaRPr lang="en-GB" dirty="0">
              <a:latin typeface="Comic Sans MS" panose="030F0702030302020204" pitchFamily="66" charset="0"/>
            </a:endParaRPr>
          </a:p>
        </p:txBody>
      </p:sp>
    </p:spTree>
    <p:extLst>
      <p:ext uri="{BB962C8B-B14F-4D97-AF65-F5344CB8AC3E}">
        <p14:creationId xmlns:p14="http://schemas.microsoft.com/office/powerpoint/2010/main" val="282571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351783-59AE-4BBB-8A61-F36F652E4E94}"/>
              </a:ext>
            </a:extLst>
          </p:cNvPr>
          <p:cNvPicPr>
            <a:picLocks noChangeAspect="1"/>
          </p:cNvPicPr>
          <p:nvPr/>
        </p:nvPicPr>
        <p:blipFill rotWithShape="1">
          <a:blip r:embed="rId2"/>
          <a:srcRect t="21892" b="3108"/>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88594E8-2276-4361-BC29-7D21DE776B22}"/>
              </a:ext>
            </a:extLst>
          </p:cNvPr>
          <p:cNvSpPr/>
          <p:nvPr/>
        </p:nvSpPr>
        <p:spPr>
          <a:xfrm>
            <a:off x="520242" y="1774372"/>
            <a:ext cx="4062642" cy="275408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100"/>
              <a:t>Review Questions:</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In the Parable of the Lost Sheep, how many sheep did the shepherd first have in his flock?</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In the Parable of the Lost Sheep, what did the shepherd do when one of his sheep got lost? </a:t>
            </a:r>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100"/>
              <a:t>If everyone in the world was obeying God and only one person did not believe in him, would God care about that one person? </a:t>
            </a:r>
          </a:p>
          <a:p>
            <a:pPr indent="-228600">
              <a:lnSpc>
                <a:spcPct val="90000"/>
              </a:lnSpc>
              <a:spcAft>
                <a:spcPts val="600"/>
              </a:spcAft>
              <a:buFont typeface="Arial" panose="020B0604020202020204" pitchFamily="34" charset="0"/>
              <a:buChar char="•"/>
            </a:pPr>
            <a:endParaRPr lang="en-US" sz="1100"/>
          </a:p>
        </p:txBody>
      </p:sp>
    </p:spTree>
    <p:extLst>
      <p:ext uri="{BB962C8B-B14F-4D97-AF65-F5344CB8AC3E}">
        <p14:creationId xmlns:p14="http://schemas.microsoft.com/office/powerpoint/2010/main" val="64326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2CA0DF-73D6-4AD0-B01D-C551C2855F2E}"/>
              </a:ext>
            </a:extLst>
          </p:cNvPr>
          <p:cNvPicPr>
            <a:picLocks noChangeAspect="1"/>
          </p:cNvPicPr>
          <p:nvPr/>
        </p:nvPicPr>
        <p:blipFill>
          <a:blip r:embed="rId2"/>
          <a:stretch>
            <a:fillRect/>
          </a:stretch>
        </p:blipFill>
        <p:spPr>
          <a:xfrm>
            <a:off x="381000" y="304715"/>
            <a:ext cx="2800350" cy="447805"/>
          </a:xfrm>
          <a:prstGeom prst="rect">
            <a:avLst/>
          </a:prstGeom>
        </p:spPr>
      </p:pic>
      <p:pic>
        <p:nvPicPr>
          <p:cNvPr id="5" name="Picture 4">
            <a:extLst>
              <a:ext uri="{FF2B5EF4-FFF2-40B4-BE49-F238E27FC236}">
                <a16:creationId xmlns:a16="http://schemas.microsoft.com/office/drawing/2014/main" id="{D10DACBF-5DC9-4B2A-A538-392318A18788}"/>
              </a:ext>
            </a:extLst>
          </p:cNvPr>
          <p:cNvPicPr>
            <a:picLocks noChangeAspect="1"/>
          </p:cNvPicPr>
          <p:nvPr/>
        </p:nvPicPr>
        <p:blipFill>
          <a:blip r:embed="rId3"/>
          <a:stretch>
            <a:fillRect/>
          </a:stretch>
        </p:blipFill>
        <p:spPr>
          <a:xfrm>
            <a:off x="202617" y="-171450"/>
            <a:ext cx="3442865" cy="4876800"/>
          </a:xfrm>
          <a:prstGeom prst="rect">
            <a:avLst/>
          </a:prstGeom>
        </p:spPr>
      </p:pic>
      <p:pic>
        <p:nvPicPr>
          <p:cNvPr id="6" name="Picture 5">
            <a:extLst>
              <a:ext uri="{FF2B5EF4-FFF2-40B4-BE49-F238E27FC236}">
                <a16:creationId xmlns:a16="http://schemas.microsoft.com/office/drawing/2014/main" id="{D8F577B7-D5DB-44AE-A5DC-49CBE31A3558}"/>
              </a:ext>
            </a:extLst>
          </p:cNvPr>
          <p:cNvPicPr>
            <a:picLocks noChangeAspect="1"/>
          </p:cNvPicPr>
          <p:nvPr/>
        </p:nvPicPr>
        <p:blipFill>
          <a:blip r:embed="rId4"/>
          <a:stretch>
            <a:fillRect/>
          </a:stretch>
        </p:blipFill>
        <p:spPr>
          <a:xfrm>
            <a:off x="3743326" y="0"/>
            <a:ext cx="2591563" cy="3671925"/>
          </a:xfrm>
          <a:prstGeom prst="rect">
            <a:avLst/>
          </a:prstGeom>
        </p:spPr>
      </p:pic>
      <p:pic>
        <p:nvPicPr>
          <p:cNvPr id="7" name="Picture 6">
            <a:extLst>
              <a:ext uri="{FF2B5EF4-FFF2-40B4-BE49-F238E27FC236}">
                <a16:creationId xmlns:a16="http://schemas.microsoft.com/office/drawing/2014/main" id="{5CFCB19B-4A09-42DC-B287-9AB7FF26C486}"/>
              </a:ext>
            </a:extLst>
          </p:cNvPr>
          <p:cNvPicPr>
            <a:picLocks noChangeAspect="1"/>
          </p:cNvPicPr>
          <p:nvPr/>
        </p:nvPicPr>
        <p:blipFill>
          <a:blip r:embed="rId5"/>
          <a:stretch>
            <a:fillRect/>
          </a:stretch>
        </p:blipFill>
        <p:spPr>
          <a:xfrm>
            <a:off x="6501890" y="70880"/>
            <a:ext cx="2591564" cy="3671925"/>
          </a:xfrm>
          <a:prstGeom prst="rect">
            <a:avLst/>
          </a:prstGeom>
        </p:spPr>
      </p:pic>
      <p:pic>
        <p:nvPicPr>
          <p:cNvPr id="8" name="Picture 7">
            <a:extLst>
              <a:ext uri="{FF2B5EF4-FFF2-40B4-BE49-F238E27FC236}">
                <a16:creationId xmlns:a16="http://schemas.microsoft.com/office/drawing/2014/main" id="{444E671C-A36F-4779-955A-69AFE33018BB}"/>
              </a:ext>
            </a:extLst>
          </p:cNvPr>
          <p:cNvPicPr>
            <a:picLocks noChangeAspect="1"/>
          </p:cNvPicPr>
          <p:nvPr/>
        </p:nvPicPr>
        <p:blipFill>
          <a:blip r:embed="rId6"/>
          <a:stretch>
            <a:fillRect/>
          </a:stretch>
        </p:blipFill>
        <p:spPr>
          <a:xfrm>
            <a:off x="9358298" y="70880"/>
            <a:ext cx="2591564" cy="3671925"/>
          </a:xfrm>
          <a:prstGeom prst="rect">
            <a:avLst/>
          </a:prstGeom>
        </p:spPr>
      </p:pic>
      <p:pic>
        <p:nvPicPr>
          <p:cNvPr id="9" name="Picture 8">
            <a:extLst>
              <a:ext uri="{FF2B5EF4-FFF2-40B4-BE49-F238E27FC236}">
                <a16:creationId xmlns:a16="http://schemas.microsoft.com/office/drawing/2014/main" id="{D392832F-2EAC-480B-A16C-711725D9080F}"/>
              </a:ext>
            </a:extLst>
          </p:cNvPr>
          <p:cNvPicPr>
            <a:picLocks noChangeAspect="1"/>
          </p:cNvPicPr>
          <p:nvPr/>
        </p:nvPicPr>
        <p:blipFill>
          <a:blip r:embed="rId7"/>
          <a:stretch>
            <a:fillRect/>
          </a:stretch>
        </p:blipFill>
        <p:spPr>
          <a:xfrm>
            <a:off x="202617" y="3367092"/>
            <a:ext cx="2322633" cy="3290883"/>
          </a:xfrm>
          <a:prstGeom prst="rect">
            <a:avLst/>
          </a:prstGeom>
        </p:spPr>
      </p:pic>
      <p:pic>
        <p:nvPicPr>
          <p:cNvPr id="10" name="Picture 9">
            <a:extLst>
              <a:ext uri="{FF2B5EF4-FFF2-40B4-BE49-F238E27FC236}">
                <a16:creationId xmlns:a16="http://schemas.microsoft.com/office/drawing/2014/main" id="{346D8E0D-EBE8-44B3-9C18-008B997BF8E3}"/>
              </a:ext>
            </a:extLst>
          </p:cNvPr>
          <p:cNvPicPr>
            <a:picLocks noChangeAspect="1"/>
          </p:cNvPicPr>
          <p:nvPr/>
        </p:nvPicPr>
        <p:blipFill>
          <a:blip r:embed="rId8"/>
          <a:stretch>
            <a:fillRect/>
          </a:stretch>
        </p:blipFill>
        <p:spPr>
          <a:xfrm>
            <a:off x="2482122" y="3345553"/>
            <a:ext cx="2451828" cy="3473936"/>
          </a:xfrm>
          <a:prstGeom prst="rect">
            <a:avLst/>
          </a:prstGeom>
        </p:spPr>
      </p:pic>
      <p:pic>
        <p:nvPicPr>
          <p:cNvPr id="11" name="Picture 10">
            <a:extLst>
              <a:ext uri="{FF2B5EF4-FFF2-40B4-BE49-F238E27FC236}">
                <a16:creationId xmlns:a16="http://schemas.microsoft.com/office/drawing/2014/main" id="{F110F8E2-033A-4DCA-86EC-1039090AA0A0}"/>
              </a:ext>
            </a:extLst>
          </p:cNvPr>
          <p:cNvPicPr>
            <a:picLocks noChangeAspect="1"/>
          </p:cNvPicPr>
          <p:nvPr/>
        </p:nvPicPr>
        <p:blipFill>
          <a:blip r:embed="rId9"/>
          <a:stretch>
            <a:fillRect/>
          </a:stretch>
        </p:blipFill>
        <p:spPr>
          <a:xfrm>
            <a:off x="4877825" y="3345553"/>
            <a:ext cx="2428981" cy="3441567"/>
          </a:xfrm>
          <a:prstGeom prst="rect">
            <a:avLst/>
          </a:prstGeom>
        </p:spPr>
      </p:pic>
      <p:pic>
        <p:nvPicPr>
          <p:cNvPr id="12" name="Picture 11">
            <a:extLst>
              <a:ext uri="{FF2B5EF4-FFF2-40B4-BE49-F238E27FC236}">
                <a16:creationId xmlns:a16="http://schemas.microsoft.com/office/drawing/2014/main" id="{28ACE884-41BF-4DF8-94A6-59050C114C27}"/>
              </a:ext>
            </a:extLst>
          </p:cNvPr>
          <p:cNvPicPr>
            <a:picLocks noChangeAspect="1"/>
          </p:cNvPicPr>
          <p:nvPr/>
        </p:nvPicPr>
        <p:blipFill>
          <a:blip r:embed="rId10"/>
          <a:stretch>
            <a:fillRect/>
          </a:stretch>
        </p:blipFill>
        <p:spPr>
          <a:xfrm>
            <a:off x="7313143" y="3403461"/>
            <a:ext cx="2370086" cy="3358120"/>
          </a:xfrm>
          <a:prstGeom prst="rect">
            <a:avLst/>
          </a:prstGeom>
        </p:spPr>
      </p:pic>
      <p:pic>
        <p:nvPicPr>
          <p:cNvPr id="13" name="Picture 12">
            <a:extLst>
              <a:ext uri="{FF2B5EF4-FFF2-40B4-BE49-F238E27FC236}">
                <a16:creationId xmlns:a16="http://schemas.microsoft.com/office/drawing/2014/main" id="{1E12FB43-35C5-4F00-962C-2DFC6F8129B4}"/>
              </a:ext>
            </a:extLst>
          </p:cNvPr>
          <p:cNvPicPr>
            <a:picLocks noChangeAspect="1"/>
          </p:cNvPicPr>
          <p:nvPr/>
        </p:nvPicPr>
        <p:blipFill>
          <a:blip r:embed="rId11"/>
          <a:stretch>
            <a:fillRect/>
          </a:stretch>
        </p:blipFill>
        <p:spPr>
          <a:xfrm>
            <a:off x="9677817" y="3444919"/>
            <a:ext cx="2311566" cy="3275204"/>
          </a:xfrm>
          <a:prstGeom prst="rect">
            <a:avLst/>
          </a:prstGeom>
        </p:spPr>
      </p:pic>
    </p:spTree>
    <p:extLst>
      <p:ext uri="{BB962C8B-B14F-4D97-AF65-F5344CB8AC3E}">
        <p14:creationId xmlns:p14="http://schemas.microsoft.com/office/powerpoint/2010/main" val="647123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648</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             The parable of the lost Sheep</vt:lpstr>
      <vt:lpstr>     Some of Jesus’ followers thought that God loved some people more than others. They thought that some people were important and some people were not important. They asked Jesus a question, “Teacher, who is the greatest in the kingdom of heaven?”  Jesus asked a little child to come stand by him. He told his followers that even a little child is important to God. Everyone is important to God.  Jesus wanted his followers to understand this better so he decided to tell them a story to help them understand. This kind of story is called a parable. This is the parable of the Lost Sheep.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Some of Jesus’ followers thought that God loved some people more than others. They thought that some people were important and some people were not important. They asked Jesus a question, “Teacher, who is the greatest in the kingdom of heaven?”  Jesus asked a little child to come stand by him. He told his followers that even a little child is important to God. Everyone is important to God.  Jesus wanted his followers to understand this better so he decided to tell them a story to help them understand. This kind of story is called a parable. This is the parable of the Lost Sheep. </dc:title>
  <dc:creator>sinead Healy</dc:creator>
  <cp:lastModifiedBy>sinead Healy</cp:lastModifiedBy>
  <cp:revision>5</cp:revision>
  <dcterms:created xsi:type="dcterms:W3CDTF">2020-06-28T10:13:29Z</dcterms:created>
  <dcterms:modified xsi:type="dcterms:W3CDTF">2020-06-28T11:26:18Z</dcterms:modified>
</cp:coreProperties>
</file>