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95536BC-2480-4F7C-820D-7833F3F5C5D5}"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1CD47D-0826-48DB-A6A8-77AAB7C0536A}" type="slidenum">
              <a:rPr lang="en-GB" smtClean="0"/>
              <a:t>‹#›</a:t>
            </a:fld>
            <a:endParaRPr lang="en-GB"/>
          </a:p>
        </p:txBody>
      </p:sp>
    </p:spTree>
    <p:extLst>
      <p:ext uri="{BB962C8B-B14F-4D97-AF65-F5344CB8AC3E}">
        <p14:creationId xmlns:p14="http://schemas.microsoft.com/office/powerpoint/2010/main" val="1229162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95536BC-2480-4F7C-820D-7833F3F5C5D5}"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1CD47D-0826-48DB-A6A8-77AAB7C0536A}" type="slidenum">
              <a:rPr lang="en-GB" smtClean="0"/>
              <a:t>‹#›</a:t>
            </a:fld>
            <a:endParaRPr lang="en-GB"/>
          </a:p>
        </p:txBody>
      </p:sp>
    </p:spTree>
    <p:extLst>
      <p:ext uri="{BB962C8B-B14F-4D97-AF65-F5344CB8AC3E}">
        <p14:creationId xmlns:p14="http://schemas.microsoft.com/office/powerpoint/2010/main" val="52910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95536BC-2480-4F7C-820D-7833F3F5C5D5}"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1CD47D-0826-48DB-A6A8-77AAB7C0536A}" type="slidenum">
              <a:rPr lang="en-GB" smtClean="0"/>
              <a:t>‹#›</a:t>
            </a:fld>
            <a:endParaRPr lang="en-GB"/>
          </a:p>
        </p:txBody>
      </p:sp>
    </p:spTree>
    <p:extLst>
      <p:ext uri="{BB962C8B-B14F-4D97-AF65-F5344CB8AC3E}">
        <p14:creationId xmlns:p14="http://schemas.microsoft.com/office/powerpoint/2010/main" val="5215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95536BC-2480-4F7C-820D-7833F3F5C5D5}"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1CD47D-0826-48DB-A6A8-77AAB7C0536A}" type="slidenum">
              <a:rPr lang="en-GB" smtClean="0"/>
              <a:t>‹#›</a:t>
            </a:fld>
            <a:endParaRPr lang="en-GB"/>
          </a:p>
        </p:txBody>
      </p:sp>
    </p:spTree>
    <p:extLst>
      <p:ext uri="{BB962C8B-B14F-4D97-AF65-F5344CB8AC3E}">
        <p14:creationId xmlns:p14="http://schemas.microsoft.com/office/powerpoint/2010/main" val="1175446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5536BC-2480-4F7C-820D-7833F3F5C5D5}"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1CD47D-0826-48DB-A6A8-77AAB7C0536A}" type="slidenum">
              <a:rPr lang="en-GB" smtClean="0"/>
              <a:t>‹#›</a:t>
            </a:fld>
            <a:endParaRPr lang="en-GB"/>
          </a:p>
        </p:txBody>
      </p:sp>
    </p:spTree>
    <p:extLst>
      <p:ext uri="{BB962C8B-B14F-4D97-AF65-F5344CB8AC3E}">
        <p14:creationId xmlns:p14="http://schemas.microsoft.com/office/powerpoint/2010/main" val="4283022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95536BC-2480-4F7C-820D-7833F3F5C5D5}"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1CD47D-0826-48DB-A6A8-77AAB7C0536A}" type="slidenum">
              <a:rPr lang="en-GB" smtClean="0"/>
              <a:t>‹#›</a:t>
            </a:fld>
            <a:endParaRPr lang="en-GB"/>
          </a:p>
        </p:txBody>
      </p:sp>
    </p:spTree>
    <p:extLst>
      <p:ext uri="{BB962C8B-B14F-4D97-AF65-F5344CB8AC3E}">
        <p14:creationId xmlns:p14="http://schemas.microsoft.com/office/powerpoint/2010/main" val="110668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95536BC-2480-4F7C-820D-7833F3F5C5D5}" type="datetimeFigureOut">
              <a:rPr lang="en-GB" smtClean="0"/>
              <a:t>03/06/2020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1CD47D-0826-48DB-A6A8-77AAB7C0536A}" type="slidenum">
              <a:rPr lang="en-GB" smtClean="0"/>
              <a:t>‹#›</a:t>
            </a:fld>
            <a:endParaRPr lang="en-GB"/>
          </a:p>
        </p:txBody>
      </p:sp>
    </p:spTree>
    <p:extLst>
      <p:ext uri="{BB962C8B-B14F-4D97-AF65-F5344CB8AC3E}">
        <p14:creationId xmlns:p14="http://schemas.microsoft.com/office/powerpoint/2010/main" val="3586667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95536BC-2480-4F7C-820D-7833F3F5C5D5}" type="datetimeFigureOut">
              <a:rPr lang="en-GB" smtClean="0"/>
              <a:t>03/06/2020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1CD47D-0826-48DB-A6A8-77AAB7C0536A}" type="slidenum">
              <a:rPr lang="en-GB" smtClean="0"/>
              <a:t>‹#›</a:t>
            </a:fld>
            <a:endParaRPr lang="en-GB"/>
          </a:p>
        </p:txBody>
      </p:sp>
    </p:spTree>
    <p:extLst>
      <p:ext uri="{BB962C8B-B14F-4D97-AF65-F5344CB8AC3E}">
        <p14:creationId xmlns:p14="http://schemas.microsoft.com/office/powerpoint/2010/main" val="2449919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536BC-2480-4F7C-820D-7833F3F5C5D5}" type="datetimeFigureOut">
              <a:rPr lang="en-GB" smtClean="0"/>
              <a:t>03/06/2020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1CD47D-0826-48DB-A6A8-77AAB7C0536A}" type="slidenum">
              <a:rPr lang="en-GB" smtClean="0"/>
              <a:t>‹#›</a:t>
            </a:fld>
            <a:endParaRPr lang="en-GB"/>
          </a:p>
        </p:txBody>
      </p:sp>
    </p:spTree>
    <p:extLst>
      <p:ext uri="{BB962C8B-B14F-4D97-AF65-F5344CB8AC3E}">
        <p14:creationId xmlns:p14="http://schemas.microsoft.com/office/powerpoint/2010/main" val="2572671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5536BC-2480-4F7C-820D-7833F3F5C5D5}"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1CD47D-0826-48DB-A6A8-77AAB7C0536A}" type="slidenum">
              <a:rPr lang="en-GB" smtClean="0"/>
              <a:t>‹#›</a:t>
            </a:fld>
            <a:endParaRPr lang="en-GB"/>
          </a:p>
        </p:txBody>
      </p:sp>
    </p:spTree>
    <p:extLst>
      <p:ext uri="{BB962C8B-B14F-4D97-AF65-F5344CB8AC3E}">
        <p14:creationId xmlns:p14="http://schemas.microsoft.com/office/powerpoint/2010/main" val="247410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5536BC-2480-4F7C-820D-7833F3F5C5D5}"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1CD47D-0826-48DB-A6A8-77AAB7C0536A}" type="slidenum">
              <a:rPr lang="en-GB" smtClean="0"/>
              <a:t>‹#›</a:t>
            </a:fld>
            <a:endParaRPr lang="en-GB"/>
          </a:p>
        </p:txBody>
      </p:sp>
    </p:spTree>
    <p:extLst>
      <p:ext uri="{BB962C8B-B14F-4D97-AF65-F5344CB8AC3E}">
        <p14:creationId xmlns:p14="http://schemas.microsoft.com/office/powerpoint/2010/main" val="168691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536BC-2480-4F7C-820D-7833F3F5C5D5}" type="datetimeFigureOut">
              <a:rPr lang="en-GB" smtClean="0"/>
              <a:t>03/06/2020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CD47D-0826-48DB-A6A8-77AAB7C0536A}" type="slidenum">
              <a:rPr lang="en-GB" smtClean="0"/>
              <a:t>‹#›</a:t>
            </a:fld>
            <a:endParaRPr lang="en-GB"/>
          </a:p>
        </p:txBody>
      </p:sp>
    </p:spTree>
    <p:extLst>
      <p:ext uri="{BB962C8B-B14F-4D97-AF65-F5344CB8AC3E}">
        <p14:creationId xmlns:p14="http://schemas.microsoft.com/office/powerpoint/2010/main" val="1698053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6"/>
            <a:ext cx="7772400" cy="1470025"/>
          </a:xfrm>
        </p:spPr>
        <p:txBody>
          <a:bodyPr/>
          <a:lstStyle/>
          <a:p>
            <a:r>
              <a:rPr lang="en-GB" u="sng" dirty="0"/>
              <a:t>LO: I know the life cycle of a plant. </a:t>
            </a:r>
          </a:p>
        </p:txBody>
      </p:sp>
      <p:pic>
        <p:nvPicPr>
          <p:cNvPr id="1028" name="Picture 4" descr="C:\Users\elise_000\AppData\Local\Microsoft\Windows\INetCache\IE\Y34X4C5B\large-flower-in-pot-166.6-15715[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327385"/>
            <a:ext cx="2981740"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426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images.clipart.com/thw/thw11/CL/5433_2005010014/000803_1061_25/20637064.thb.jpg?000803_1061_2526_v__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4073" y="2095075"/>
            <a:ext cx="996182" cy="1143000"/>
          </a:xfrm>
          <a:prstGeom prst="rect">
            <a:avLst/>
          </a:prstGeom>
          <a:noFill/>
          <a:extLst>
            <a:ext uri="{909E8E84-426E-40DD-AFC4-6F175D3DCCD1}">
              <a14:hiddenFill xmlns:a14="http://schemas.microsoft.com/office/drawing/2010/main">
                <a:solidFill>
                  <a:srgbClr val="FFFFFF"/>
                </a:solidFill>
              </a14:hiddenFill>
            </a:ext>
          </a:extLst>
        </p:spPr>
      </p:pic>
      <p:sp>
        <p:nvSpPr>
          <p:cNvPr id="24" name="Title 1"/>
          <p:cNvSpPr txBox="1">
            <a:spLocks/>
          </p:cNvSpPr>
          <p:nvPr/>
        </p:nvSpPr>
        <p:spPr>
          <a:xfrm>
            <a:off x="7279891" y="3310042"/>
            <a:ext cx="1377182" cy="6138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a:latin typeface="Comic Sans MS" pitchFamily="-65" charset="0"/>
              </a:rPr>
              <a:t>The plant grows flowers</a:t>
            </a:r>
          </a:p>
        </p:txBody>
      </p:sp>
      <p:pic>
        <p:nvPicPr>
          <p:cNvPr id="25" name="Picture 6" descr="http://images.clipart.com/thb/thb6/CL/artineed/nature_science/insects_arachnids_bees_003/15949358.thb.jpg?0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964" y="2094709"/>
            <a:ext cx="1195093" cy="863969"/>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p:cNvSpPr txBox="1">
            <a:spLocks/>
          </p:cNvSpPr>
          <p:nvPr/>
        </p:nvSpPr>
        <p:spPr>
          <a:xfrm>
            <a:off x="304800" y="3085309"/>
            <a:ext cx="1670818" cy="6138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a:latin typeface="Comic Sans MS" pitchFamily="-65" charset="0"/>
              </a:rPr>
              <a:t>An insect picks up pollen</a:t>
            </a:r>
          </a:p>
        </p:txBody>
      </p:sp>
      <p:pic>
        <p:nvPicPr>
          <p:cNvPr id="27" name="Picture 8" descr="http://images.clipart.com/thw/thw11/CL/5344_2005010018/000803_1080_20/20245636.thb.jpg?000803_1080_2099_v__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6291" y="2175142"/>
            <a:ext cx="1137418" cy="952075"/>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p:cNvSpPr txBox="1">
            <a:spLocks/>
          </p:cNvSpPr>
          <p:nvPr/>
        </p:nvSpPr>
        <p:spPr>
          <a:xfrm>
            <a:off x="5029201" y="3127217"/>
            <a:ext cx="1570472" cy="6138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a:latin typeface="Comic Sans MS" pitchFamily="-65" charset="0"/>
              </a:rPr>
              <a:t>The insect flies away</a:t>
            </a:r>
          </a:p>
        </p:txBody>
      </p:sp>
      <p:pic>
        <p:nvPicPr>
          <p:cNvPr id="29" name="Picture 6" descr="http://images.clipart.com/thb/thb6/CL/artineed/nature_science/insects_arachnids_bees_003/15949358.thb.jpg?0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7964" y="4473308"/>
            <a:ext cx="1195093" cy="863969"/>
          </a:xfrm>
          <a:prstGeom prst="rect">
            <a:avLst/>
          </a:prstGeom>
          <a:noFill/>
          <a:extLst>
            <a:ext uri="{909E8E84-426E-40DD-AFC4-6F175D3DCCD1}">
              <a14:hiddenFill xmlns:a14="http://schemas.microsoft.com/office/drawing/2010/main">
                <a:solidFill>
                  <a:srgbClr val="FFFFFF"/>
                </a:solidFill>
              </a14:hiddenFill>
            </a:ext>
          </a:extLst>
        </p:spPr>
      </p:pic>
      <p:sp>
        <p:nvSpPr>
          <p:cNvPr id="30" name="Title 1"/>
          <p:cNvSpPr txBox="1">
            <a:spLocks/>
          </p:cNvSpPr>
          <p:nvPr/>
        </p:nvSpPr>
        <p:spPr>
          <a:xfrm>
            <a:off x="6294873" y="5463908"/>
            <a:ext cx="1934727" cy="7662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a:latin typeface="Comic Sans MS" pitchFamily="-65" charset="0"/>
              </a:rPr>
              <a:t>The insect leaves pollen on a different flower</a:t>
            </a:r>
          </a:p>
        </p:txBody>
      </p:sp>
      <p:pic>
        <p:nvPicPr>
          <p:cNvPr id="31" name="Picture 10" descr="http://images.clipart.com/thb/thb5/CL/STGR034/broder7a/vegfru3/2145474.thb.jpg?fodvf1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3527" y="2093383"/>
            <a:ext cx="363538" cy="731044"/>
          </a:xfrm>
          <a:prstGeom prst="rect">
            <a:avLst/>
          </a:prstGeom>
          <a:noFill/>
          <a:extLst>
            <a:ext uri="{909E8E84-426E-40DD-AFC4-6F175D3DCCD1}">
              <a14:hiddenFill xmlns:a14="http://schemas.microsoft.com/office/drawing/2010/main">
                <a:solidFill>
                  <a:srgbClr val="FFFFFF"/>
                </a:solidFill>
              </a14:hiddenFill>
            </a:ext>
          </a:extLst>
        </p:spPr>
      </p:pic>
      <p:sp>
        <p:nvSpPr>
          <p:cNvPr id="32" name="Title 1"/>
          <p:cNvSpPr txBox="1">
            <a:spLocks/>
          </p:cNvSpPr>
          <p:nvPr/>
        </p:nvSpPr>
        <p:spPr>
          <a:xfrm>
            <a:off x="2438400" y="3119967"/>
            <a:ext cx="1934727" cy="7662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a:latin typeface="Comic Sans MS" pitchFamily="-65" charset="0"/>
              </a:rPr>
              <a:t>The plant produces seeds, sometimes in fruit or nuts</a:t>
            </a:r>
          </a:p>
        </p:txBody>
      </p:sp>
      <p:pic>
        <p:nvPicPr>
          <p:cNvPr id="33" name="Picture 12" descr="http://images.clipart.com/thb/thb6/CL/artineed/spot_illustration/fruits_water_melon_001/15680112.thb.jpg?00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9908" y="2018509"/>
            <a:ext cx="1107691" cy="49597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4" descr="http://images.clipart.com/thw/thw11/CL/5344_2005010018/000803_1053_20/21645569.thb.jpg?000803_1053_2078_v__v"/>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08110" y="2580000"/>
            <a:ext cx="803017" cy="468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6" descr="http://images.clipart.com/thb/thb6/CL/artineed/spot_illustration/rodents_squirrel_001/15718471.thb.jpg?00q"/>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77708" y="4509796"/>
            <a:ext cx="986890" cy="848600"/>
          </a:xfrm>
          <a:prstGeom prst="rect">
            <a:avLst/>
          </a:prstGeom>
          <a:noFill/>
          <a:extLst>
            <a:ext uri="{909E8E84-426E-40DD-AFC4-6F175D3DCCD1}">
              <a14:hiddenFill xmlns:a14="http://schemas.microsoft.com/office/drawing/2010/main">
                <a:solidFill>
                  <a:srgbClr val="FFFFFF"/>
                </a:solidFill>
              </a14:hiddenFill>
            </a:ext>
          </a:extLst>
        </p:spPr>
      </p:pic>
      <p:sp>
        <p:nvSpPr>
          <p:cNvPr id="36" name="Title 1"/>
          <p:cNvSpPr txBox="1">
            <a:spLocks/>
          </p:cNvSpPr>
          <p:nvPr/>
        </p:nvSpPr>
        <p:spPr>
          <a:xfrm>
            <a:off x="3640598" y="5461871"/>
            <a:ext cx="1934727" cy="7662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a:latin typeface="Comic Sans MS" pitchFamily="-65" charset="0"/>
              </a:rPr>
              <a:t>The seeds are dispersed (moved) by animals</a:t>
            </a:r>
          </a:p>
        </p:txBody>
      </p:sp>
      <p:pic>
        <p:nvPicPr>
          <p:cNvPr id="37" name="Picture 18" descr="http://images.clipart.com/thw/thw11/CL/5344_2005010018/000803_1065_46/22171801.thb.jpg?000803_1065_4600_v__v"/>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9893" y="4443943"/>
            <a:ext cx="884237" cy="1173820"/>
          </a:xfrm>
          <a:prstGeom prst="rect">
            <a:avLst/>
          </a:prstGeom>
          <a:noFill/>
          <a:extLst>
            <a:ext uri="{909E8E84-426E-40DD-AFC4-6F175D3DCCD1}">
              <a14:hiddenFill xmlns:a14="http://schemas.microsoft.com/office/drawing/2010/main">
                <a:solidFill>
                  <a:srgbClr val="FFFFFF"/>
                </a:solidFill>
              </a14:hiddenFill>
            </a:ext>
          </a:extLst>
        </p:spPr>
      </p:pic>
      <p:sp>
        <p:nvSpPr>
          <p:cNvPr id="38" name="Title 1"/>
          <p:cNvSpPr txBox="1">
            <a:spLocks/>
          </p:cNvSpPr>
          <p:nvPr/>
        </p:nvSpPr>
        <p:spPr>
          <a:xfrm>
            <a:off x="966493" y="5634567"/>
            <a:ext cx="1934727" cy="7662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a:latin typeface="Comic Sans MS" pitchFamily="-65" charset="0"/>
              </a:rPr>
              <a:t>The seeds grow into new plants</a:t>
            </a:r>
          </a:p>
        </p:txBody>
      </p:sp>
      <p:sp>
        <p:nvSpPr>
          <p:cNvPr id="39" name="Rectangle 38"/>
          <p:cNvSpPr/>
          <p:nvPr/>
        </p:nvSpPr>
        <p:spPr>
          <a:xfrm>
            <a:off x="3124577" y="6581001"/>
            <a:ext cx="2675732" cy="276999"/>
          </a:xfrm>
          <a:prstGeom prst="rect">
            <a:avLst/>
          </a:prstGeom>
        </p:spPr>
        <p:txBody>
          <a:bodyPr wrap="none">
            <a:spAutoFit/>
          </a:bodyPr>
          <a:lstStyle/>
          <a:p>
            <a:r>
              <a:rPr lang="en-US" sz="1200" dirty="0">
                <a:latin typeface="Comic Sans MS" pitchFamily="66" charset="0"/>
              </a:rPr>
              <a:t>© SaveTeachersSundays.com 2013</a:t>
            </a:r>
            <a:endParaRPr lang="en-GB" sz="1200" dirty="0">
              <a:latin typeface="Comic Sans MS" pitchFamily="66" charset="0"/>
            </a:endParaRPr>
          </a:p>
        </p:txBody>
      </p:sp>
      <p:sp>
        <p:nvSpPr>
          <p:cNvPr id="40" name="Rectangle 39"/>
          <p:cNvSpPr/>
          <p:nvPr/>
        </p:nvSpPr>
        <p:spPr>
          <a:xfrm>
            <a:off x="6927043" y="6581001"/>
            <a:ext cx="2109872" cy="276999"/>
          </a:xfrm>
          <a:prstGeom prst="rect">
            <a:avLst/>
          </a:prstGeom>
        </p:spPr>
        <p:txBody>
          <a:bodyPr wrap="none">
            <a:spAutoFit/>
          </a:bodyPr>
          <a:lstStyle/>
          <a:p>
            <a:pPr algn="ctr"/>
            <a:r>
              <a:rPr lang="en-US" sz="1200" dirty="0">
                <a:latin typeface="Comic Sans MS" pitchFamily="66" charset="0"/>
              </a:rPr>
              <a:t>Images © clipart.com 2013</a:t>
            </a:r>
            <a:endParaRPr lang="en-GB" sz="1200" dirty="0">
              <a:latin typeface="Comic Sans MS" pitchFamily="66" charset="0"/>
            </a:endParaRPr>
          </a:p>
        </p:txBody>
      </p:sp>
      <p:sp>
        <p:nvSpPr>
          <p:cNvPr id="5" name="Rectangle 4"/>
          <p:cNvSpPr/>
          <p:nvPr/>
        </p:nvSpPr>
        <p:spPr>
          <a:xfrm>
            <a:off x="2438400" y="1870342"/>
            <a:ext cx="1934727" cy="2015858"/>
          </a:xfrm>
          <a:prstGeom prst="rect">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6294873" y="4244708"/>
            <a:ext cx="1934727" cy="2015858"/>
          </a:xfrm>
          <a:prstGeom prst="rect">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7056873" y="1946542"/>
            <a:ext cx="1934727" cy="2015858"/>
          </a:xfrm>
          <a:prstGeom prst="rect">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966493" y="4301492"/>
            <a:ext cx="1934727" cy="2015858"/>
          </a:xfrm>
          <a:prstGeom prst="rect">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3640598" y="4281196"/>
            <a:ext cx="1934727" cy="2015858"/>
          </a:xfrm>
          <a:prstGeom prst="rect">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152400" y="1835684"/>
            <a:ext cx="1934727" cy="2015858"/>
          </a:xfrm>
          <a:prstGeom prst="rect">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4770873" y="1911884"/>
            <a:ext cx="1934727" cy="2015858"/>
          </a:xfrm>
          <a:prstGeom prst="rect">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itle 1"/>
          <p:cNvSpPr>
            <a:spLocks noGrp="1"/>
          </p:cNvSpPr>
          <p:nvPr>
            <p:ph type="ctrTitle"/>
          </p:nvPr>
        </p:nvSpPr>
        <p:spPr>
          <a:xfrm>
            <a:off x="228600" y="149225"/>
            <a:ext cx="8686800" cy="460375"/>
          </a:xfrm>
        </p:spPr>
        <p:txBody>
          <a:bodyPr>
            <a:normAutofit/>
          </a:bodyPr>
          <a:lstStyle/>
          <a:p>
            <a:r>
              <a:rPr lang="en-US" sz="2000" b="1" dirty="0">
                <a:latin typeface="Comic Sans MS" pitchFamily="-65" charset="0"/>
              </a:rPr>
              <a:t>Understand the Life Cycle of Flowering plants</a:t>
            </a:r>
          </a:p>
        </p:txBody>
      </p:sp>
      <p:sp>
        <p:nvSpPr>
          <p:cNvPr id="50" name="Title 1"/>
          <p:cNvSpPr txBox="1">
            <a:spLocks/>
          </p:cNvSpPr>
          <p:nvPr/>
        </p:nvSpPr>
        <p:spPr>
          <a:xfrm>
            <a:off x="228600" y="835025"/>
            <a:ext cx="8686800" cy="4603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a:latin typeface="Comic Sans MS" pitchFamily="-65" charset="0"/>
              </a:rPr>
              <a:t>Cut out the parts of the pollination cycle and stick them in your book in the correct order</a:t>
            </a:r>
          </a:p>
        </p:txBody>
      </p:sp>
    </p:spTree>
    <p:extLst>
      <p:ext uri="{BB962C8B-B14F-4D97-AF65-F5344CB8AC3E}">
        <p14:creationId xmlns:p14="http://schemas.microsoft.com/office/powerpoint/2010/main" val="4034507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228600" y="186535"/>
            <a:ext cx="8686800" cy="460375"/>
          </a:xfrm>
        </p:spPr>
        <p:txBody>
          <a:bodyPr>
            <a:normAutofit/>
          </a:bodyPr>
          <a:lstStyle/>
          <a:p>
            <a:r>
              <a:rPr lang="en-US" sz="2000" b="1" dirty="0">
                <a:latin typeface="Comic Sans MS" pitchFamily="-65" charset="0"/>
              </a:rPr>
              <a:t>How It Should Look (but also with arrows going clockwise)</a:t>
            </a:r>
          </a:p>
        </p:txBody>
      </p:sp>
      <p:pic>
        <p:nvPicPr>
          <p:cNvPr id="23" name="Picture 2" descr="http://images.clipart.com/thw/thw11/CL/5433_2005010014/000803_1061_25/20637064.thb.jpg?000803_1061_2526_v__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409275"/>
            <a:ext cx="996182" cy="1143000"/>
          </a:xfrm>
          <a:prstGeom prst="rect">
            <a:avLst/>
          </a:prstGeom>
          <a:noFill/>
          <a:extLst>
            <a:ext uri="{909E8E84-426E-40DD-AFC4-6F175D3DCCD1}">
              <a14:hiddenFill xmlns:a14="http://schemas.microsoft.com/office/drawing/2010/main">
                <a:solidFill>
                  <a:srgbClr val="FFFFFF"/>
                </a:solidFill>
              </a14:hiddenFill>
            </a:ext>
          </a:extLst>
        </p:spPr>
      </p:pic>
      <p:sp>
        <p:nvSpPr>
          <p:cNvPr id="24" name="Title 1"/>
          <p:cNvSpPr txBox="1">
            <a:spLocks/>
          </p:cNvSpPr>
          <p:nvPr/>
        </p:nvSpPr>
        <p:spPr>
          <a:xfrm>
            <a:off x="604018" y="2624242"/>
            <a:ext cx="1377182" cy="6138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a:latin typeface="Comic Sans MS" pitchFamily="-65" charset="0"/>
              </a:rPr>
              <a:t>The plant grows flowers</a:t>
            </a:r>
          </a:p>
        </p:txBody>
      </p:sp>
      <p:pic>
        <p:nvPicPr>
          <p:cNvPr id="25" name="Picture 6" descr="http://images.clipart.com/thb/thb6/CL/artineed/nature_science/insects_arachnids_bees_003/15949358.thb.jpg?0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7964" y="1028275"/>
            <a:ext cx="1195093" cy="863969"/>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p:cNvSpPr txBox="1">
            <a:spLocks/>
          </p:cNvSpPr>
          <p:nvPr/>
        </p:nvSpPr>
        <p:spPr>
          <a:xfrm>
            <a:off x="2590800" y="1942675"/>
            <a:ext cx="1670818" cy="6138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a:latin typeface="Comic Sans MS" pitchFamily="-65" charset="0"/>
              </a:rPr>
              <a:t>An insect picks up pollen</a:t>
            </a:r>
          </a:p>
        </p:txBody>
      </p:sp>
      <p:pic>
        <p:nvPicPr>
          <p:cNvPr id="27" name="Picture 8" descr="http://images.clipart.com/thw/thw11/CL/5344_2005010018/000803_1080_20/20245636.thb.jpg?000803_1080_2099_v__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990600"/>
            <a:ext cx="1137418" cy="952075"/>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p:cNvSpPr txBox="1">
            <a:spLocks/>
          </p:cNvSpPr>
          <p:nvPr/>
        </p:nvSpPr>
        <p:spPr>
          <a:xfrm>
            <a:off x="4958582" y="1942675"/>
            <a:ext cx="1899418" cy="6138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a:latin typeface="Comic Sans MS" pitchFamily="-65" charset="0"/>
              </a:rPr>
              <a:t>The insect flies away</a:t>
            </a:r>
          </a:p>
        </p:txBody>
      </p:sp>
      <p:pic>
        <p:nvPicPr>
          <p:cNvPr id="29" name="Picture 6" descr="http://images.clipart.com/thb/thb6/CL/artineed/nature_science/insects_arachnids_bees_003/15949358.thb.jpg?0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5164" y="2552275"/>
            <a:ext cx="1195093" cy="863969"/>
          </a:xfrm>
          <a:prstGeom prst="rect">
            <a:avLst/>
          </a:prstGeom>
          <a:noFill/>
          <a:extLst>
            <a:ext uri="{909E8E84-426E-40DD-AFC4-6F175D3DCCD1}">
              <a14:hiddenFill xmlns:a14="http://schemas.microsoft.com/office/drawing/2010/main">
                <a:solidFill>
                  <a:srgbClr val="FFFFFF"/>
                </a:solidFill>
              </a14:hiddenFill>
            </a:ext>
          </a:extLst>
        </p:spPr>
      </p:pic>
      <p:sp>
        <p:nvSpPr>
          <p:cNvPr id="30" name="Title 1"/>
          <p:cNvSpPr txBox="1">
            <a:spLocks/>
          </p:cNvSpPr>
          <p:nvPr/>
        </p:nvSpPr>
        <p:spPr>
          <a:xfrm>
            <a:off x="6752073" y="3542875"/>
            <a:ext cx="1934727" cy="7662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a:latin typeface="Comic Sans MS" pitchFamily="-65" charset="0"/>
              </a:rPr>
              <a:t>The insect leaves pollen on a different flower</a:t>
            </a:r>
          </a:p>
        </p:txBody>
      </p:sp>
      <p:pic>
        <p:nvPicPr>
          <p:cNvPr id="31" name="Picture 10" descr="http://images.clipart.com/thb/thb5/CL/STGR034/broder7a/vegfru3/2145474.thb.jpg?fodvf1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4490" y="4532149"/>
            <a:ext cx="363538" cy="731044"/>
          </a:xfrm>
          <a:prstGeom prst="rect">
            <a:avLst/>
          </a:prstGeom>
          <a:noFill/>
          <a:extLst>
            <a:ext uri="{909E8E84-426E-40DD-AFC4-6F175D3DCCD1}">
              <a14:hiddenFill xmlns:a14="http://schemas.microsoft.com/office/drawing/2010/main">
                <a:solidFill>
                  <a:srgbClr val="FFFFFF"/>
                </a:solidFill>
              </a14:hiddenFill>
            </a:ext>
          </a:extLst>
        </p:spPr>
      </p:pic>
      <p:sp>
        <p:nvSpPr>
          <p:cNvPr id="32" name="Title 1"/>
          <p:cNvSpPr txBox="1">
            <a:spLocks/>
          </p:cNvSpPr>
          <p:nvPr/>
        </p:nvSpPr>
        <p:spPr>
          <a:xfrm>
            <a:off x="4847073" y="5558733"/>
            <a:ext cx="1934727" cy="7662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a:latin typeface="Comic Sans MS" pitchFamily="-65" charset="0"/>
              </a:rPr>
              <a:t>The plant produces seeds, sometimes in fruit or nuts</a:t>
            </a:r>
          </a:p>
        </p:txBody>
      </p:sp>
      <p:pic>
        <p:nvPicPr>
          <p:cNvPr id="33" name="Picture 12" descr="http://images.clipart.com/thb/thb6/CL/artineed/spot_illustration/fruits_water_melon_001/15680112.thb.jpg?00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0273" y="4457275"/>
            <a:ext cx="1296000" cy="49597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4" descr="http://images.clipart.com/thw/thw11/CL/5344_2005010018/000803_1053_20/21645569.thb.jpg?000803_1053_2078_v__v"/>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34656" y="5018766"/>
            <a:ext cx="803017" cy="468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6" descr="http://images.clipart.com/thb/thb6/CL/artineed/spot_illustration/rodents_squirrel_001/15718471.thb.jpg?00q"/>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52338" y="4466294"/>
            <a:ext cx="986890" cy="848600"/>
          </a:xfrm>
          <a:prstGeom prst="rect">
            <a:avLst/>
          </a:prstGeom>
          <a:noFill/>
          <a:extLst>
            <a:ext uri="{909E8E84-426E-40DD-AFC4-6F175D3DCCD1}">
              <a14:hiddenFill xmlns:a14="http://schemas.microsoft.com/office/drawing/2010/main">
                <a:solidFill>
                  <a:srgbClr val="FFFFFF"/>
                </a:solidFill>
              </a14:hiddenFill>
            </a:ext>
          </a:extLst>
        </p:spPr>
      </p:pic>
      <p:sp>
        <p:nvSpPr>
          <p:cNvPr id="36" name="Title 1"/>
          <p:cNvSpPr txBox="1">
            <a:spLocks/>
          </p:cNvSpPr>
          <p:nvPr/>
        </p:nvSpPr>
        <p:spPr>
          <a:xfrm>
            <a:off x="2484873" y="5524075"/>
            <a:ext cx="1934727" cy="7662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a:latin typeface="Comic Sans MS" pitchFamily="-65" charset="0"/>
              </a:rPr>
              <a:t>The seeds are dispersed (moved) by animals</a:t>
            </a:r>
          </a:p>
        </p:txBody>
      </p:sp>
      <p:pic>
        <p:nvPicPr>
          <p:cNvPr id="37" name="Picture 18" descr="http://images.clipart.com/thw/thw11/CL/5344_2005010018/000803_1065_46/22171801.thb.jpg?000803_1065_4600_v__v"/>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3571451"/>
            <a:ext cx="884237" cy="1173820"/>
          </a:xfrm>
          <a:prstGeom prst="rect">
            <a:avLst/>
          </a:prstGeom>
          <a:noFill/>
          <a:extLst>
            <a:ext uri="{909E8E84-426E-40DD-AFC4-6F175D3DCCD1}">
              <a14:hiddenFill xmlns:a14="http://schemas.microsoft.com/office/drawing/2010/main">
                <a:solidFill>
                  <a:srgbClr val="FFFFFF"/>
                </a:solidFill>
              </a14:hiddenFill>
            </a:ext>
          </a:extLst>
        </p:spPr>
      </p:pic>
      <p:sp>
        <p:nvSpPr>
          <p:cNvPr id="38" name="Title 1"/>
          <p:cNvSpPr txBox="1">
            <a:spLocks/>
          </p:cNvSpPr>
          <p:nvPr/>
        </p:nvSpPr>
        <p:spPr>
          <a:xfrm>
            <a:off x="381000" y="4762075"/>
            <a:ext cx="1934727" cy="7662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a:latin typeface="Comic Sans MS" pitchFamily="-65" charset="0"/>
              </a:rPr>
              <a:t>The seeds grow into new plants</a:t>
            </a:r>
          </a:p>
        </p:txBody>
      </p:sp>
      <p:sp>
        <p:nvSpPr>
          <p:cNvPr id="21" name="Rectangle 20"/>
          <p:cNvSpPr/>
          <p:nvPr/>
        </p:nvSpPr>
        <p:spPr>
          <a:xfrm>
            <a:off x="3124577" y="6581001"/>
            <a:ext cx="2675732" cy="276999"/>
          </a:xfrm>
          <a:prstGeom prst="rect">
            <a:avLst/>
          </a:prstGeom>
        </p:spPr>
        <p:txBody>
          <a:bodyPr wrap="none">
            <a:spAutoFit/>
          </a:bodyPr>
          <a:lstStyle/>
          <a:p>
            <a:r>
              <a:rPr lang="en-US" sz="1200" dirty="0">
                <a:latin typeface="Comic Sans MS" pitchFamily="66" charset="0"/>
              </a:rPr>
              <a:t>© SaveTeachersSundays.com 2013</a:t>
            </a:r>
            <a:endParaRPr lang="en-GB" sz="1200" dirty="0">
              <a:latin typeface="Comic Sans MS" pitchFamily="66" charset="0"/>
            </a:endParaRPr>
          </a:p>
        </p:txBody>
      </p:sp>
      <p:sp>
        <p:nvSpPr>
          <p:cNvPr id="22" name="Rectangle 21"/>
          <p:cNvSpPr/>
          <p:nvPr/>
        </p:nvSpPr>
        <p:spPr>
          <a:xfrm>
            <a:off x="6927043" y="6581001"/>
            <a:ext cx="2109872" cy="276999"/>
          </a:xfrm>
          <a:prstGeom prst="rect">
            <a:avLst/>
          </a:prstGeom>
        </p:spPr>
        <p:txBody>
          <a:bodyPr wrap="none">
            <a:spAutoFit/>
          </a:bodyPr>
          <a:lstStyle/>
          <a:p>
            <a:pPr algn="ctr"/>
            <a:r>
              <a:rPr lang="en-US" sz="1200" dirty="0">
                <a:latin typeface="Comic Sans MS" pitchFamily="66" charset="0"/>
              </a:rPr>
              <a:t>Images © clipart.com 2013</a:t>
            </a:r>
            <a:endParaRPr lang="en-GB" sz="1200" dirty="0">
              <a:latin typeface="Comic Sans MS" pitchFamily="66" charset="0"/>
            </a:endParaRPr>
          </a:p>
        </p:txBody>
      </p:sp>
    </p:spTree>
    <p:extLst>
      <p:ext uri="{BB962C8B-B14F-4D97-AF65-F5344CB8AC3E}">
        <p14:creationId xmlns:p14="http://schemas.microsoft.com/office/powerpoint/2010/main" val="3568460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810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 The seed.</a:t>
            </a:r>
          </a:p>
        </p:txBody>
      </p:sp>
      <p:sp>
        <p:nvSpPr>
          <p:cNvPr id="3" name="Content Placeholder 2"/>
          <p:cNvSpPr>
            <a:spLocks noGrp="1"/>
          </p:cNvSpPr>
          <p:nvPr>
            <p:ph idx="1"/>
          </p:nvPr>
        </p:nvSpPr>
        <p:spPr/>
        <p:txBody>
          <a:bodyPr/>
          <a:lstStyle/>
          <a:p>
            <a:pPr marL="0" indent="0">
              <a:buNone/>
            </a:pPr>
            <a:r>
              <a:rPr lang="en-GB" dirty="0"/>
              <a:t>The life cycle begins when the seed is planted in the ground. </a:t>
            </a:r>
          </a:p>
        </p:txBody>
      </p:sp>
      <p:pic>
        <p:nvPicPr>
          <p:cNvPr id="4" name="Picture 3" descr="http://gardenersblog.jerseyplantsdirect.com/wp-content/uploads/2012/08/flower-seeds-setup-a-flower-garden.jpg"/>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996952"/>
            <a:ext cx="2083415" cy="2448272"/>
          </a:xfrm>
          <a:prstGeom prst="rect">
            <a:avLst/>
          </a:prstGeom>
          <a:noFill/>
          <a:ln>
            <a:noFill/>
          </a:ln>
        </p:spPr>
      </p:pic>
    </p:spTree>
    <p:extLst>
      <p:ext uri="{BB962C8B-B14F-4D97-AF65-F5344CB8AC3E}">
        <p14:creationId xmlns:p14="http://schemas.microsoft.com/office/powerpoint/2010/main" val="1732704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Growth</a:t>
            </a:r>
          </a:p>
        </p:txBody>
      </p:sp>
      <p:sp>
        <p:nvSpPr>
          <p:cNvPr id="3" name="Content Placeholder 2"/>
          <p:cNvSpPr>
            <a:spLocks noGrp="1"/>
          </p:cNvSpPr>
          <p:nvPr>
            <p:ph idx="1"/>
          </p:nvPr>
        </p:nvSpPr>
        <p:spPr/>
        <p:txBody>
          <a:bodyPr/>
          <a:lstStyle/>
          <a:p>
            <a:pPr marL="0" indent="0">
              <a:buNone/>
            </a:pPr>
            <a:r>
              <a:rPr lang="en-GB" dirty="0"/>
              <a:t>The seed needs certain things to be able to start growing – sunshine, water, air and nutrients.</a:t>
            </a:r>
          </a:p>
        </p:txBody>
      </p:sp>
      <p:pic>
        <p:nvPicPr>
          <p:cNvPr id="2050" name="Picture 2" descr="C:\Users\elise_000\AppData\Local\Microsoft\Windows\INetCache\IE\GZETUW2I\5612802943_c9039f6dd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817942"/>
            <a:ext cx="2047626" cy="197920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elise_000\AppData\Local\Microsoft\Windows\INetCache\IE\0ZCWX6N9\raincloud-47579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4437112"/>
            <a:ext cx="1962614" cy="19442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elise_000\AppData\Local\Microsoft\Windows\INetCache\IE\1Z7U3RN0\wind-149701_64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2817942"/>
            <a:ext cx="30480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elise_000\AppData\Local\Microsoft\Windows\INetCache\IE\Y34X4C5B\tree-306056_64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2511" y="4437112"/>
            <a:ext cx="2228640" cy="2016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627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Germination</a:t>
            </a:r>
          </a:p>
        </p:txBody>
      </p:sp>
      <p:sp>
        <p:nvSpPr>
          <p:cNvPr id="3" name="Content Placeholder 2"/>
          <p:cNvSpPr>
            <a:spLocks noGrp="1"/>
          </p:cNvSpPr>
          <p:nvPr>
            <p:ph idx="1"/>
          </p:nvPr>
        </p:nvSpPr>
        <p:spPr/>
        <p:txBody>
          <a:bodyPr/>
          <a:lstStyle/>
          <a:p>
            <a:pPr marL="0" indent="0">
              <a:buNone/>
            </a:pPr>
            <a:r>
              <a:rPr lang="en-GB" dirty="0"/>
              <a:t>When the seed has had enough of these things, it sprouts and starts to grow. We call this GERMINATION.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8509" y="3068960"/>
            <a:ext cx="4670331" cy="3425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395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 Reproduction</a:t>
            </a:r>
          </a:p>
        </p:txBody>
      </p:sp>
      <p:sp>
        <p:nvSpPr>
          <p:cNvPr id="3" name="Content Placeholder 2"/>
          <p:cNvSpPr>
            <a:spLocks noGrp="1"/>
          </p:cNvSpPr>
          <p:nvPr>
            <p:ph idx="1"/>
          </p:nvPr>
        </p:nvSpPr>
        <p:spPr/>
        <p:txBody>
          <a:bodyPr/>
          <a:lstStyle/>
          <a:p>
            <a:pPr marL="0" indent="0">
              <a:buNone/>
            </a:pPr>
            <a:r>
              <a:rPr lang="en-GB" dirty="0"/>
              <a:t>When the plant has grown, it becomes time to REPRODUCE so that new plants can grow. </a:t>
            </a:r>
          </a:p>
        </p:txBody>
      </p:sp>
      <p:pic>
        <p:nvPicPr>
          <p:cNvPr id="4099" name="Picture 3" descr="C:\Users\elise_000\AppData\Local\Microsoft\Windows\INetCache\IE\GZETUW2I\large-Flower-166.6-8725[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4420" y="2708920"/>
            <a:ext cx="2390179" cy="364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941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 Pollination</a:t>
            </a:r>
          </a:p>
        </p:txBody>
      </p:sp>
      <p:sp>
        <p:nvSpPr>
          <p:cNvPr id="3" name="Content Placeholder 2"/>
          <p:cNvSpPr>
            <a:spLocks noGrp="1"/>
          </p:cNvSpPr>
          <p:nvPr>
            <p:ph idx="1"/>
          </p:nvPr>
        </p:nvSpPr>
        <p:spPr/>
        <p:txBody>
          <a:bodyPr/>
          <a:lstStyle/>
          <a:p>
            <a:pPr marL="0" indent="0">
              <a:buNone/>
            </a:pPr>
            <a:r>
              <a:rPr lang="en-GB" dirty="0"/>
              <a:t>In order to reproduce, a plant must combine its new baby seeds with the pollen of another plant. Insects, such as bees, pick pollen up on their legs and bodies whilst collecting nectar from a flower. They then leave this pollen behind on new plants.</a:t>
            </a:r>
          </a:p>
        </p:txBody>
      </p:sp>
      <p:pic>
        <p:nvPicPr>
          <p:cNvPr id="5122" name="Picture 2" descr="C:\Users\elise_000\AppData\Local\Microsoft\Windows\INetCache\IE\Y34X4C5B\bee-705412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0007" y="4653136"/>
            <a:ext cx="1607840" cy="97475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elise_000\AppData\Local\Microsoft\Windows\INetCache\IE\1Z7U3RN0\large-flower-66.6-16487[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7046" y="4246517"/>
            <a:ext cx="1123066" cy="2364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972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6. Fertilisation</a:t>
            </a:r>
          </a:p>
        </p:txBody>
      </p:sp>
      <p:sp>
        <p:nvSpPr>
          <p:cNvPr id="3" name="Content Placeholder 2"/>
          <p:cNvSpPr>
            <a:spLocks noGrp="1"/>
          </p:cNvSpPr>
          <p:nvPr>
            <p:ph idx="1"/>
          </p:nvPr>
        </p:nvSpPr>
        <p:spPr/>
        <p:txBody>
          <a:bodyPr/>
          <a:lstStyle/>
          <a:p>
            <a:pPr marL="0" indent="0">
              <a:buNone/>
            </a:pPr>
            <a:r>
              <a:rPr lang="en-GB" dirty="0"/>
              <a:t>When the bee has left some pollen behind, the pollen joins up with the baby seeds in the plant. When they join together, this is called FERTILISATION. The seed is now ready to become it’s own plant. </a:t>
            </a:r>
          </a:p>
        </p:txBody>
      </p:sp>
      <p:pic>
        <p:nvPicPr>
          <p:cNvPr id="6146" name="Picture 2" descr="C:\Users\elise_000\AppData\Local\Microsoft\Windows\INetCache\IE\GZETUW2I\see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293096"/>
            <a:ext cx="1512168" cy="1680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319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7. Seed Dispersal</a:t>
            </a:r>
          </a:p>
        </p:txBody>
      </p:sp>
      <p:sp>
        <p:nvSpPr>
          <p:cNvPr id="3" name="Content Placeholder 2"/>
          <p:cNvSpPr>
            <a:spLocks noGrp="1"/>
          </p:cNvSpPr>
          <p:nvPr>
            <p:ph idx="1"/>
          </p:nvPr>
        </p:nvSpPr>
        <p:spPr/>
        <p:txBody>
          <a:bodyPr/>
          <a:lstStyle/>
          <a:p>
            <a:pPr marL="0" indent="0">
              <a:buNone/>
            </a:pPr>
            <a:r>
              <a:rPr lang="en-GB" dirty="0"/>
              <a:t>Before it can grow on its own, the new seed needs to move away from the mother plant. This can happen in lots of ways – wind, by water or via birds and other animals.</a:t>
            </a:r>
          </a:p>
        </p:txBody>
      </p:sp>
      <p:pic>
        <p:nvPicPr>
          <p:cNvPr id="7170" name="Picture 2" descr="C:\Users\elise_000\AppData\Local\Microsoft\Windows\INetCache\IE\1Z7U3RN0\wind-149701_6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939449"/>
            <a:ext cx="2818719" cy="177050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elise_000\AppData\Local\Microsoft\Windows\INetCache\IE\GZETUW2I\173366450[1].jpg"/>
          <p:cNvPicPr>
            <a:picLocks noChangeAspect="1" noChangeArrowheads="1"/>
          </p:cNvPicPr>
          <p:nvPr/>
        </p:nvPicPr>
        <p:blipFill rotWithShape="1">
          <a:blip r:embed="rId3">
            <a:extLst>
              <a:ext uri="{28A0092B-C50C-407E-A947-70E740481C1C}">
                <a14:useLocalDpi xmlns:a14="http://schemas.microsoft.com/office/drawing/2010/main" val="0"/>
              </a:ext>
            </a:extLst>
          </a:blip>
          <a:srcRect r="12859"/>
          <a:stretch/>
        </p:blipFill>
        <p:spPr bwMode="auto">
          <a:xfrm>
            <a:off x="3554442" y="3772134"/>
            <a:ext cx="1654868" cy="193782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elise_000\AppData\Local\Microsoft\Windows\INetCache\IE\Y34X4C5B\4233240404_782806a42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3501008"/>
            <a:ext cx="1522442" cy="1522442"/>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elise_000\AppData\Local\Microsoft\Windows\INetCache\IE\1Z7U3RN0\dog-153063_64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8139" y="3819787"/>
            <a:ext cx="1783725" cy="200983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elise_000\AppData\Local\Microsoft\Windows\INetCache\IE\Y34X4C5B\ground-45737__18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3677" y="5517232"/>
            <a:ext cx="1414463"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470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Then back to the beginning!</a:t>
            </a:r>
          </a:p>
        </p:txBody>
      </p:sp>
      <p:sp>
        <p:nvSpPr>
          <p:cNvPr id="3" name="Content Placeholder 2"/>
          <p:cNvSpPr>
            <a:spLocks noGrp="1"/>
          </p:cNvSpPr>
          <p:nvPr>
            <p:ph idx="1"/>
          </p:nvPr>
        </p:nvSpPr>
        <p:spPr/>
        <p:txBody>
          <a:bodyPr/>
          <a:lstStyle/>
          <a:p>
            <a:pPr marL="0" indent="0">
              <a:buNone/>
            </a:pPr>
            <a:r>
              <a:rPr lang="en-GB" dirty="0"/>
              <a:t>Once the seed has been ‘dispersed’ (taken away) then the cycle can start all over again!</a:t>
            </a:r>
          </a:p>
        </p:txBody>
      </p:sp>
      <p:pic>
        <p:nvPicPr>
          <p:cNvPr id="2050" name="Picture 2" descr="C:\Users\elise_000\AppData\Local\Microsoft\Windows\INetCache\IE\0ZCWX6N9\arrow-303116_6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1131" y="3044910"/>
            <a:ext cx="3403278" cy="3408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720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418</Words>
  <Application>Microsoft Office PowerPoint</Application>
  <PresentationFormat>On-screen Show (4:3)</PresentationFormat>
  <Paragraphs>38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Comic Sans MS</vt:lpstr>
      <vt:lpstr>Office Theme</vt:lpstr>
      <vt:lpstr>LO: I know the life cycle of a plant. </vt:lpstr>
      <vt:lpstr>1. The seed.</vt:lpstr>
      <vt:lpstr>2. Growth</vt:lpstr>
      <vt:lpstr>3. Germination</vt:lpstr>
      <vt:lpstr>4. Reproduction</vt:lpstr>
      <vt:lpstr>5. Pollination</vt:lpstr>
      <vt:lpstr>6. Fertilisation</vt:lpstr>
      <vt:lpstr>7. Seed Dispersal</vt:lpstr>
      <vt:lpstr>Then back to the beginning!</vt:lpstr>
      <vt:lpstr>Understand the Life Cycle of Flowering plants</vt:lpstr>
      <vt:lpstr>How It Should Look (but also with arrows going clockwise)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 I know the life cycle of a plant.</dc:title>
  <dc:creator>Elise Wilkinson</dc:creator>
  <cp:lastModifiedBy>Lynda Keevil</cp:lastModifiedBy>
  <cp:revision>8</cp:revision>
  <dcterms:created xsi:type="dcterms:W3CDTF">2015-11-08T15:28:55Z</dcterms:created>
  <dcterms:modified xsi:type="dcterms:W3CDTF">2020-06-03T13:50:11Z</dcterms:modified>
</cp:coreProperties>
</file>