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2" r:id="rId4"/>
    <p:sldId id="266" r:id="rId5"/>
    <p:sldId id="267" r:id="rId6"/>
    <p:sldId id="257" r:id="rId7"/>
    <p:sldId id="260" r:id="rId8"/>
    <p:sldId id="261" r:id="rId9"/>
    <p:sldId id="263" r:id="rId10"/>
    <p:sldId id="264" r:id="rId11"/>
    <p:sldId id="265" r:id="rId12"/>
    <p:sldId id="270" r:id="rId13"/>
    <p:sldId id="271" r:id="rId14"/>
    <p:sldId id="258" r:id="rId15"/>
    <p:sldId id="272" r:id="rId16"/>
    <p:sldId id="273" r:id="rId17"/>
    <p:sldId id="274" r:id="rId18"/>
    <p:sldId id="275" r:id="rId19"/>
    <p:sldId id="282" r:id="rId20"/>
    <p:sldId id="276" r:id="rId21"/>
    <p:sldId id="277" r:id="rId22"/>
    <p:sldId id="278" r:id="rId23"/>
    <p:sldId id="259" r:id="rId24"/>
    <p:sldId id="279" r:id="rId25"/>
    <p:sldId id="280" r:id="rId26"/>
    <p:sldId id="281" r:id="rId27"/>
    <p:sldId id="289"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4660"/>
  </p:normalViewPr>
  <p:slideViewPr>
    <p:cSldViewPr>
      <p:cViewPr>
        <p:scale>
          <a:sx n="88" d="100"/>
          <a:sy n="88" d="100"/>
        </p:scale>
        <p:origin x="747"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479D68-0CC3-4251-B514-17C9D208A66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19636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79D68-0CC3-4251-B514-17C9D208A66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93358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79D68-0CC3-4251-B514-17C9D208A66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92821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479D68-0CC3-4251-B514-17C9D208A66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234750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79D68-0CC3-4251-B514-17C9D208A66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265575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479D68-0CC3-4251-B514-17C9D208A66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24873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479D68-0CC3-4251-B514-17C9D208A667}"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241087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479D68-0CC3-4251-B514-17C9D208A667}"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284625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79D68-0CC3-4251-B514-17C9D208A667}"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165780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79D68-0CC3-4251-B514-17C9D208A66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295253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79D68-0CC3-4251-B514-17C9D208A66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064B4-FA56-46B9-9086-895A2E7B4583}" type="slidenum">
              <a:rPr lang="en-GB" smtClean="0"/>
              <a:t>‹#›</a:t>
            </a:fld>
            <a:endParaRPr lang="en-GB"/>
          </a:p>
        </p:txBody>
      </p:sp>
    </p:spTree>
    <p:extLst>
      <p:ext uri="{BB962C8B-B14F-4D97-AF65-F5344CB8AC3E}">
        <p14:creationId xmlns:p14="http://schemas.microsoft.com/office/powerpoint/2010/main" val="227532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79D68-0CC3-4251-B514-17C9D208A667}" type="datetimeFigureOut">
              <a:rPr lang="en-GB" smtClean="0"/>
              <a:t>02/04/2020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064B4-FA56-46B9-9086-895A2E7B4583}" type="slidenum">
              <a:rPr lang="en-GB" smtClean="0"/>
              <a:t>‹#›</a:t>
            </a:fld>
            <a:endParaRPr lang="en-GB"/>
          </a:p>
        </p:txBody>
      </p:sp>
    </p:spTree>
    <p:extLst>
      <p:ext uri="{BB962C8B-B14F-4D97-AF65-F5344CB8AC3E}">
        <p14:creationId xmlns:p14="http://schemas.microsoft.com/office/powerpoint/2010/main" val="359880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kidsgen.com/events/easter/easter_symbols.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sa=i&amp;rct=j&amp;q=jesus+is+risen&amp;source=images&amp;cd=&amp;cad=rja&amp;uact=8&amp;docid=lukvVqDLhy-fWM&amp;tbnid=ifYOO0Ts0PcS1M:&amp;ved=0CAUQjRw&amp;url=http://123parades.com/jesus-is-risen-alleluia-fr-prof-j-mariakumar-svd-amp-ms-m-2014/&amp;ei=kV5VU7XmB-2b0wWxhICYCw&amp;bvm=bv.65058239,d.d2k&amp;psig=AFQjCNGxU_pM7z-V44qGcc8eTqed_zqfZg&amp;ust=1398190088100634"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86F9-F775-4390-9BB9-017EC355A848}"/>
              </a:ext>
            </a:extLst>
          </p:cNvPr>
          <p:cNvSpPr>
            <a:spLocks noGrp="1"/>
          </p:cNvSpPr>
          <p:nvPr>
            <p:ph type="ctrTitle"/>
          </p:nvPr>
        </p:nvSpPr>
        <p:spPr/>
        <p:txBody>
          <a:bodyPr>
            <a:normAutofit/>
          </a:bodyPr>
          <a:lstStyle/>
          <a:p>
            <a:r>
              <a:rPr lang="en-GB" sz="8000" b="1" u="sng" dirty="0"/>
              <a:t>Lesson 1</a:t>
            </a:r>
          </a:p>
        </p:txBody>
      </p:sp>
      <p:sp>
        <p:nvSpPr>
          <p:cNvPr id="4" name="Subtitle 3">
            <a:extLst>
              <a:ext uri="{FF2B5EF4-FFF2-40B4-BE49-F238E27FC236}">
                <a16:creationId xmlns:a16="http://schemas.microsoft.com/office/drawing/2014/main" id="{6F61274F-1BA1-4A5C-9F64-0217E6682E5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7558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136904" cy="6186309"/>
          </a:xfrm>
          <a:prstGeom prst="rect">
            <a:avLst/>
          </a:prstGeom>
        </p:spPr>
        <p:txBody>
          <a:bodyPr wrap="square">
            <a:spAutoFit/>
          </a:bodyPr>
          <a:lstStyle/>
          <a:p>
            <a:r>
              <a:rPr lang="en-GB" sz="3600" b="1" i="1" u="sng" dirty="0">
                <a:solidFill>
                  <a:schemeClr val="accent1"/>
                </a:solidFill>
              </a:rPr>
              <a:t>The other Mary </a:t>
            </a:r>
            <a:r>
              <a:rPr lang="en-GB" sz="3600" dirty="0"/>
              <a:t>– we don’t know who this Mary is but she and Mary Magdalene are at the death of Jesus, his burial and now his resurrection. </a:t>
            </a:r>
          </a:p>
          <a:p>
            <a:r>
              <a:rPr lang="en-GB" sz="3600" b="1" i="1" u="sng" dirty="0">
                <a:solidFill>
                  <a:schemeClr val="accent1"/>
                </a:solidFill>
              </a:rPr>
              <a:t>An angel of the Lord </a:t>
            </a:r>
            <a:r>
              <a:rPr lang="en-GB" sz="3600" dirty="0"/>
              <a:t>– a messenger of God </a:t>
            </a:r>
          </a:p>
          <a:p>
            <a:r>
              <a:rPr lang="en-GB" sz="3600" b="1" u="sng" dirty="0">
                <a:solidFill>
                  <a:schemeClr val="accent1"/>
                </a:solidFill>
              </a:rPr>
              <a:t>Guards </a:t>
            </a:r>
            <a:r>
              <a:rPr lang="en-GB" sz="3600" dirty="0"/>
              <a:t>– In Matthew’s Gospel we are told that two guards have been put by the tomb to stop anyone stealing the body. This detail is not in other accounts. </a:t>
            </a:r>
          </a:p>
          <a:p>
            <a:r>
              <a:rPr lang="en-GB" sz="3600" b="1" u="sng" dirty="0">
                <a:solidFill>
                  <a:schemeClr val="accent1"/>
                </a:solidFill>
              </a:rPr>
              <a:t>Jesus</a:t>
            </a:r>
          </a:p>
        </p:txBody>
      </p:sp>
    </p:spTree>
    <p:extLst>
      <p:ext uri="{BB962C8B-B14F-4D97-AF65-F5344CB8AC3E}">
        <p14:creationId xmlns:p14="http://schemas.microsoft.com/office/powerpoint/2010/main" val="345598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952" y="476672"/>
            <a:ext cx="7848872" cy="5078313"/>
          </a:xfrm>
          <a:prstGeom prst="rect">
            <a:avLst/>
          </a:prstGeom>
          <a:noFill/>
        </p:spPr>
        <p:txBody>
          <a:bodyPr wrap="square" rtlCol="0">
            <a:spAutoFit/>
          </a:bodyPr>
          <a:lstStyle/>
          <a:p>
            <a:pPr algn="ctr"/>
            <a:r>
              <a:rPr lang="en-GB" sz="3200" b="1" dirty="0">
                <a:solidFill>
                  <a:srgbClr val="000000"/>
                </a:solidFill>
                <a:latin typeface="Comic Sans MS" pitchFamily="66"/>
              </a:rPr>
              <a:t>Today I am recognising the characters in the story of the resurrection of Jesus based on Matthew 28:1-10</a:t>
            </a:r>
            <a:endParaRPr lang="en-GB" sz="3200" b="1" u="sng" dirty="0">
              <a:solidFill>
                <a:schemeClr val="accent1"/>
              </a:solidFill>
            </a:endParaRPr>
          </a:p>
          <a:p>
            <a:endParaRPr lang="en-GB" b="1" u="sng" dirty="0">
              <a:solidFill>
                <a:schemeClr val="accent1"/>
              </a:solidFill>
            </a:endParaRPr>
          </a:p>
          <a:p>
            <a:r>
              <a:rPr lang="en-GB" sz="3200" b="1" u="sng" dirty="0">
                <a:solidFill>
                  <a:schemeClr val="accent1"/>
                </a:solidFill>
              </a:rPr>
              <a:t>Task 2:</a:t>
            </a:r>
          </a:p>
          <a:p>
            <a:endParaRPr lang="en-GB" sz="3200" b="1" u="sng" dirty="0">
              <a:solidFill>
                <a:schemeClr val="accent1"/>
              </a:solidFill>
            </a:endParaRPr>
          </a:p>
          <a:p>
            <a:pPr marL="457200" indent="-457200">
              <a:buFont typeface="Arial" panose="020B0604020202020204" pitchFamily="34" charset="0"/>
              <a:buChar char="•"/>
            </a:pPr>
            <a:r>
              <a:rPr lang="en-GB" sz="3200" dirty="0">
                <a:solidFill>
                  <a:schemeClr val="accent1"/>
                </a:solidFill>
              </a:rPr>
              <a:t>Write down the characters from the story and a short description about each character.</a:t>
            </a:r>
          </a:p>
          <a:p>
            <a:endParaRPr lang="en-GB" dirty="0"/>
          </a:p>
        </p:txBody>
      </p:sp>
    </p:spTree>
    <p:extLst>
      <p:ext uri="{BB962C8B-B14F-4D97-AF65-F5344CB8AC3E}">
        <p14:creationId xmlns:p14="http://schemas.microsoft.com/office/powerpoint/2010/main" val="360884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86F9-F775-4390-9BB9-017EC355A848}"/>
              </a:ext>
            </a:extLst>
          </p:cNvPr>
          <p:cNvSpPr>
            <a:spLocks noGrp="1"/>
          </p:cNvSpPr>
          <p:nvPr>
            <p:ph type="ctrTitle"/>
          </p:nvPr>
        </p:nvSpPr>
        <p:spPr/>
        <p:txBody>
          <a:bodyPr>
            <a:normAutofit/>
          </a:bodyPr>
          <a:lstStyle/>
          <a:p>
            <a:r>
              <a:rPr lang="en-GB" sz="8000" b="1" u="sng" dirty="0"/>
              <a:t>Lesson 2</a:t>
            </a:r>
          </a:p>
        </p:txBody>
      </p:sp>
      <p:sp>
        <p:nvSpPr>
          <p:cNvPr id="4" name="Subtitle 3">
            <a:extLst>
              <a:ext uri="{FF2B5EF4-FFF2-40B4-BE49-F238E27FC236}">
                <a16:creationId xmlns:a16="http://schemas.microsoft.com/office/drawing/2014/main" id="{6F61274F-1BA1-4A5C-9F64-0217E6682E5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2303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33271-CFDE-4F12-A8A2-3B8C5F9004C7}"/>
              </a:ext>
            </a:extLst>
          </p:cNvPr>
          <p:cNvSpPr>
            <a:spLocks noGrp="1"/>
          </p:cNvSpPr>
          <p:nvPr>
            <p:ph idx="1"/>
          </p:nvPr>
        </p:nvSpPr>
        <p:spPr>
          <a:xfrm>
            <a:off x="539552" y="692696"/>
            <a:ext cx="8229600" cy="4525963"/>
          </a:xfrm>
        </p:spPr>
        <p:txBody>
          <a:bodyPr>
            <a:normAutofit/>
          </a:bodyPr>
          <a:lstStyle/>
          <a:p>
            <a:pPr marL="0" indent="0" algn="ctr">
              <a:buNone/>
            </a:pPr>
            <a:r>
              <a:rPr lang="en-GB" sz="6600" b="1" dirty="0"/>
              <a:t>Today we are retelling the resurrection of Jesus according to Matthew. </a:t>
            </a:r>
            <a:endParaRPr lang="en-GB" sz="6600" dirty="0"/>
          </a:p>
        </p:txBody>
      </p:sp>
    </p:spTree>
    <p:extLst>
      <p:ext uri="{BB962C8B-B14F-4D97-AF65-F5344CB8AC3E}">
        <p14:creationId xmlns:p14="http://schemas.microsoft.com/office/powerpoint/2010/main" val="239923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114300" indent="0">
              <a:buNone/>
            </a:pPr>
            <a:r>
              <a:rPr lang="en-AU" sz="4400" dirty="0"/>
              <a:t>W</a:t>
            </a:r>
            <a:r>
              <a:rPr lang="en-AU" sz="4400" dirty="0">
                <a:effectLst/>
              </a:rPr>
              <a:t>e looked at Matthew 28 (1-10) in the last lesson. </a:t>
            </a:r>
            <a:r>
              <a:rPr lang="en-AU" sz="4400" dirty="0">
                <a:effectLst/>
                <a:highlight>
                  <a:srgbClr val="FFFF00"/>
                </a:highlight>
              </a:rPr>
              <a:t> White Hat</a:t>
            </a:r>
            <a:endParaRPr lang="en-GB" sz="4400" dirty="0">
              <a:effectLst/>
            </a:endParaRPr>
          </a:p>
          <a:p>
            <a:pPr marL="114300" indent="0">
              <a:buNone/>
            </a:pPr>
            <a:r>
              <a:rPr lang="en-AU" sz="4400" dirty="0">
                <a:effectLst/>
              </a:rPr>
              <a:t>Today we are going to look at Matthew 28 (5-7) </a:t>
            </a:r>
          </a:p>
          <a:p>
            <a:pPr marL="114300" indent="0">
              <a:buNone/>
            </a:pPr>
            <a:r>
              <a:rPr lang="en-AU" sz="4400" dirty="0"/>
              <a:t>We are going to</a:t>
            </a:r>
            <a:r>
              <a:rPr lang="en-AU" sz="4400" dirty="0">
                <a:effectLst/>
              </a:rPr>
              <a:t> </a:t>
            </a:r>
            <a:r>
              <a:rPr lang="en-AU" sz="4400" dirty="0"/>
              <a:t>f</a:t>
            </a:r>
            <a:r>
              <a:rPr lang="en-AU" sz="4400" dirty="0">
                <a:effectLst/>
              </a:rPr>
              <a:t>ocus on the words of the angel.</a:t>
            </a:r>
            <a:endParaRPr lang="en-GB" sz="4400" dirty="0">
              <a:effectLst/>
            </a:endParaRPr>
          </a:p>
        </p:txBody>
      </p:sp>
    </p:spTree>
    <p:extLst>
      <p:ext uri="{BB962C8B-B14F-4D97-AF65-F5344CB8AC3E}">
        <p14:creationId xmlns:p14="http://schemas.microsoft.com/office/powerpoint/2010/main" val="2569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2" y="476667"/>
            <a:ext cx="8280916" cy="526297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latin typeface="Comic Sans MS" pitchFamily="66"/>
                <a:ea typeface=""/>
                <a:cs typeface=""/>
              </a:rPr>
              <a:t>Matthew 28:5-7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aseline="30000" dirty="0">
              <a:solidFill>
                <a:srgbClr val="000000"/>
              </a:solidFill>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omic Sans MS" pitchFamily="66"/>
                <a:ea typeface=""/>
                <a:cs typeface=""/>
              </a:rPr>
              <a:t>The angel said to the women, “Do not be afraid, for I know that you are looking for Jesus, who was crucified. </a:t>
            </a:r>
            <a:endParaRPr lang="en-GB" sz="28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omic Sans MS" pitchFamily="66"/>
                <a:ea typeface=""/>
                <a:cs typeface=""/>
              </a:rPr>
              <a:t>He is not here; he has risen, just as he said. Come and see the place where he lay. </a:t>
            </a:r>
            <a:endParaRPr lang="en-GB" sz="28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omic Sans MS" pitchFamily="66"/>
                <a:ea typeface=""/>
                <a:cs typeface=""/>
              </a:rPr>
              <a:t>Then go quickly and tell his disciples: ‘He has risen from the dead and is going ahead of you into Galilee. There you will see him.’ Now I have told you.”</a:t>
            </a:r>
          </a:p>
        </p:txBody>
      </p:sp>
    </p:spTree>
    <p:extLst>
      <p:ext uri="{BB962C8B-B14F-4D97-AF65-F5344CB8AC3E}">
        <p14:creationId xmlns:p14="http://schemas.microsoft.com/office/powerpoint/2010/main" val="49915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404664"/>
            <a:ext cx="8208912" cy="4524315"/>
          </a:xfrm>
          <a:prstGeom prst="rect">
            <a:avLst/>
          </a:prstGeom>
        </p:spPr>
        <p:txBody>
          <a:bodyPr wrap="square">
            <a:spAutoFit/>
          </a:bodyPr>
          <a:lstStyle/>
          <a:p>
            <a:pPr marL="571500" lvl="0" indent="-571500" fontAlgn="base">
              <a:spcBef>
                <a:spcPct val="0"/>
              </a:spcBef>
              <a:spcAft>
                <a:spcPct val="0"/>
              </a:spcAft>
              <a:buFont typeface="Arial" panose="020B0604020202020204" pitchFamily="34" charset="0"/>
              <a:buChar char="•"/>
            </a:pPr>
            <a:r>
              <a:rPr kumimoji="0" lang="en-GB" altLang="en-US" sz="3600" b="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Who are the women that the angel spoke to?</a:t>
            </a:r>
            <a:r>
              <a:rPr kumimoji="0" lang="en-AU" altLang="en-US" sz="3600" b="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 </a:t>
            </a:r>
            <a:r>
              <a:rPr kumimoji="0" lang="en-AU" altLang="en-US" sz="3600" b="1" i="0" u="none" strike="noStrike" cap="none" normalizeH="0" baseline="0" dirty="0">
                <a:ln>
                  <a:noFill/>
                </a:ln>
                <a:solidFill>
                  <a:schemeClr val="bg1">
                    <a:lumMod val="85000"/>
                  </a:schemeClr>
                </a:solidFill>
                <a:effectLst/>
                <a:latin typeface="Comic Sans MS" pitchFamily="66" charset="0"/>
                <a:ea typeface="Times New Roman" pitchFamily="18" charset="0"/>
                <a:cs typeface="Arial" pitchFamily="34" charset="0"/>
              </a:rPr>
              <a:t>White Hat</a:t>
            </a:r>
          </a:p>
          <a:p>
            <a:pPr lvl="0" fontAlgn="base">
              <a:spcBef>
                <a:spcPct val="0"/>
              </a:spcBef>
              <a:spcAft>
                <a:spcPct val="0"/>
              </a:spcAft>
            </a:pPr>
            <a:endParaRPr kumimoji="0" lang="en-GB" altLang="en-US" sz="3600" b="1" i="0" u="none" strike="noStrike" cap="none" normalizeH="0" baseline="0" dirty="0">
              <a:ln>
                <a:noFill/>
              </a:ln>
              <a:solidFill>
                <a:schemeClr val="bg1">
                  <a:lumMod val="85000"/>
                </a:schemeClr>
              </a:solidFill>
              <a:effectLst/>
              <a:latin typeface="Arial" pitchFamily="34" charset="0"/>
              <a:cs typeface="Arial" pitchFamily="34" charset="0"/>
            </a:endParaRPr>
          </a:p>
          <a:p>
            <a:pPr marL="571500" lvl="0" indent="-571500" eaLnBrk="0" fontAlgn="base" hangingPunct="0">
              <a:spcBef>
                <a:spcPct val="0"/>
              </a:spcBef>
              <a:spcAft>
                <a:spcPct val="0"/>
              </a:spcAft>
              <a:buFont typeface="Arial" panose="020B0604020202020204" pitchFamily="34" charset="0"/>
              <a:buChar char="•"/>
            </a:pPr>
            <a:r>
              <a:rPr kumimoji="0" lang="en-GB" altLang="en-US" sz="3600" b="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How were they feeling before the angel spoke to them? </a:t>
            </a:r>
            <a:r>
              <a:rPr kumimoji="0" lang="en-AU" altLang="en-US" sz="3600" b="0" i="0" u="none" strike="noStrike" cap="none" normalizeH="0" baseline="0" dirty="0">
                <a:ln>
                  <a:noFill/>
                </a:ln>
                <a:solidFill>
                  <a:srgbClr val="FF0000"/>
                </a:solidFill>
                <a:effectLst/>
                <a:latin typeface="Comic Sans MS" pitchFamily="66" charset="0"/>
                <a:ea typeface="Times New Roman" pitchFamily="18" charset="0"/>
                <a:cs typeface="Arial" pitchFamily="34" charset="0"/>
              </a:rPr>
              <a:t>Red Hat</a:t>
            </a:r>
          </a:p>
          <a:p>
            <a:pPr lvl="0" eaLnBrk="0" fontAlgn="base" hangingPunct="0">
              <a:spcBef>
                <a:spcPct val="0"/>
              </a:spcBef>
              <a:spcAft>
                <a:spcPct val="0"/>
              </a:spcAft>
            </a:pPr>
            <a:endParaRPr kumimoji="0" lang="en-GB" altLang="en-US" sz="3600" b="0" i="0" u="none" strike="noStrike" cap="none" normalizeH="0" baseline="0" dirty="0">
              <a:ln>
                <a:noFill/>
              </a:ln>
              <a:solidFill>
                <a:srgbClr val="FF0000"/>
              </a:solidFill>
              <a:effectLst/>
              <a:latin typeface="Arial" pitchFamily="34" charset="0"/>
              <a:cs typeface="Arial" pitchFamily="34" charset="0"/>
            </a:endParaRPr>
          </a:p>
          <a:p>
            <a:pPr marL="571500" lvl="0" indent="-571500" eaLnBrk="0" fontAlgn="base" hangingPunct="0">
              <a:spcBef>
                <a:spcPct val="0"/>
              </a:spcBef>
              <a:spcAft>
                <a:spcPct val="0"/>
              </a:spcAft>
              <a:buFont typeface="Arial" panose="020B0604020202020204" pitchFamily="34" charset="0"/>
              <a:buChar char="•"/>
            </a:pPr>
            <a:r>
              <a:rPr kumimoji="0" lang="en-GB" altLang="en-US" sz="3600" b="0" i="0" u="none" strike="noStrike" cap="none" normalizeH="0" baseline="0" dirty="0">
                <a:ln>
                  <a:noFill/>
                </a:ln>
                <a:solidFill>
                  <a:schemeClr val="tx1"/>
                </a:solidFill>
                <a:effectLst/>
                <a:latin typeface="Comic Sans MS" pitchFamily="66" charset="0"/>
                <a:ea typeface="Times New Roman" pitchFamily="18" charset="0"/>
                <a:cs typeface="Arial" pitchFamily="34" charset="0"/>
              </a:rPr>
              <a:t>What does he say to them to make them feel better? </a:t>
            </a:r>
            <a:r>
              <a:rPr kumimoji="0" lang="en-AU" altLang="en-US" sz="3600" b="1" i="0" u="none" strike="noStrike" cap="none" normalizeH="0" baseline="0" dirty="0">
                <a:ln>
                  <a:noFill/>
                </a:ln>
                <a:solidFill>
                  <a:srgbClr val="FFFF00"/>
                </a:solidFill>
                <a:effectLst/>
                <a:latin typeface="Comic Sans MS" pitchFamily="66" charset="0"/>
                <a:ea typeface="Times New Roman" pitchFamily="18" charset="0"/>
                <a:cs typeface="Arial" pitchFamily="34" charset="0"/>
              </a:rPr>
              <a:t>Yellow Hat</a:t>
            </a:r>
            <a:endParaRPr kumimoji="0" lang="en-AU" altLang="en-US" sz="3600" b="1" i="0" u="none" strike="noStrike" cap="none" normalizeH="0" baseline="0" dirty="0">
              <a:ln>
                <a:noFill/>
              </a:ln>
              <a:solidFill>
                <a:srgbClr val="FFFF00"/>
              </a:solidFill>
              <a:effectLst/>
              <a:latin typeface="Arial" pitchFamily="34" charset="0"/>
              <a:cs typeface="Arial" pitchFamily="34" charset="0"/>
            </a:endParaRPr>
          </a:p>
        </p:txBody>
      </p:sp>
    </p:spTree>
    <p:extLst>
      <p:ext uri="{BB962C8B-B14F-4D97-AF65-F5344CB8AC3E}">
        <p14:creationId xmlns:p14="http://schemas.microsoft.com/office/powerpoint/2010/main" val="217606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4824536"/>
          </a:xfrm>
        </p:spPr>
        <p:txBody>
          <a:bodyPr>
            <a:normAutofit fontScale="92500"/>
          </a:bodyPr>
          <a:lstStyle/>
          <a:p>
            <a:pPr lvl="0"/>
            <a:r>
              <a:rPr lang="en-GB" sz="3600" dirty="0">
                <a:latin typeface="Comic Sans MS" panose="030F0702030302020204" pitchFamily="66" charset="0"/>
              </a:rPr>
              <a:t>What message did the angel give to the women? </a:t>
            </a:r>
            <a:r>
              <a:rPr kumimoji="0" lang="en-AU" altLang="en-US" sz="3600" b="1" i="0" u="none" strike="noStrike" cap="none" normalizeH="0" baseline="0" dirty="0">
                <a:ln>
                  <a:noFill/>
                </a:ln>
                <a:solidFill>
                  <a:schemeClr val="bg1">
                    <a:lumMod val="85000"/>
                  </a:schemeClr>
                </a:solidFill>
                <a:effectLst/>
                <a:latin typeface="Comic Sans MS" pitchFamily="66" charset="0"/>
                <a:ea typeface="Times New Roman" pitchFamily="18" charset="0"/>
                <a:cs typeface="Arial" pitchFamily="34" charset="0"/>
              </a:rPr>
              <a:t>White Hat</a:t>
            </a:r>
            <a:endParaRPr kumimoji="0" lang="en-GB" altLang="en-US" sz="3600" b="1" i="0" u="none" strike="noStrike" cap="none" normalizeH="0" baseline="0" dirty="0">
              <a:ln>
                <a:noFill/>
              </a:ln>
              <a:solidFill>
                <a:schemeClr val="bg1">
                  <a:lumMod val="85000"/>
                </a:schemeClr>
              </a:solidFill>
              <a:effectLst/>
              <a:latin typeface="Comic Sans MS" panose="030F0702030302020204" pitchFamily="66" charset="0"/>
              <a:cs typeface="Arial" pitchFamily="34" charset="0"/>
            </a:endParaRPr>
          </a:p>
          <a:p>
            <a:endParaRPr lang="en-GB" sz="3600" dirty="0">
              <a:latin typeface="Comic Sans MS" panose="030F0702030302020204" pitchFamily="66" charset="0"/>
            </a:endParaRPr>
          </a:p>
          <a:p>
            <a:r>
              <a:rPr lang="en-GB" sz="3600" dirty="0">
                <a:latin typeface="Comic Sans MS" panose="030F0702030302020204" pitchFamily="66" charset="0"/>
              </a:rPr>
              <a:t>How do you think the women felt now?</a:t>
            </a:r>
            <a:r>
              <a:rPr lang="en-AU" sz="3600" dirty="0">
                <a:latin typeface="Comic Sans MS" panose="030F0702030302020204" pitchFamily="66" charset="0"/>
              </a:rPr>
              <a:t> </a:t>
            </a:r>
          </a:p>
          <a:p>
            <a:pPr marL="0" indent="0">
              <a:buNone/>
            </a:pPr>
            <a:r>
              <a:rPr lang="en-AU" sz="3600" dirty="0">
                <a:solidFill>
                  <a:srgbClr val="FF0000"/>
                </a:solidFill>
                <a:latin typeface="Comic Sans MS" panose="030F0702030302020204" pitchFamily="66" charset="0"/>
              </a:rPr>
              <a:t>   Red Hat</a:t>
            </a:r>
          </a:p>
          <a:p>
            <a:pPr marL="0" indent="0">
              <a:buNone/>
            </a:pPr>
            <a:endParaRPr lang="en-GB" sz="3600" dirty="0">
              <a:solidFill>
                <a:srgbClr val="FF0000"/>
              </a:solidFill>
              <a:latin typeface="Comic Sans MS" panose="030F0702030302020204" pitchFamily="66" charset="0"/>
            </a:endParaRPr>
          </a:p>
          <a:p>
            <a:pPr lvl="0"/>
            <a:r>
              <a:rPr lang="en-GB" sz="3600" dirty="0">
                <a:latin typeface="Comic Sans MS" panose="030F0702030302020204" pitchFamily="66" charset="0"/>
              </a:rPr>
              <a:t>What was the last instruction the angel gave to the women? </a:t>
            </a:r>
            <a:r>
              <a:rPr kumimoji="0" lang="en-AU" altLang="en-US" sz="3600" b="1" i="0" u="none" strike="noStrike" cap="none" normalizeH="0" baseline="0" dirty="0">
                <a:ln>
                  <a:noFill/>
                </a:ln>
                <a:solidFill>
                  <a:schemeClr val="bg1">
                    <a:lumMod val="85000"/>
                  </a:schemeClr>
                </a:solidFill>
                <a:effectLst/>
                <a:latin typeface="Comic Sans MS" pitchFamily="66" charset="0"/>
                <a:ea typeface="Times New Roman" pitchFamily="18" charset="0"/>
                <a:cs typeface="Arial" pitchFamily="34" charset="0"/>
              </a:rPr>
              <a:t>White Hat</a:t>
            </a:r>
            <a:endParaRPr kumimoji="0" lang="en-GB" altLang="en-US" sz="3600" b="1" i="0" u="none" strike="noStrike" cap="none" normalizeH="0" baseline="0" dirty="0">
              <a:ln>
                <a:noFill/>
              </a:ln>
              <a:solidFill>
                <a:schemeClr val="bg1">
                  <a:lumMod val="85000"/>
                </a:schemeClr>
              </a:solidFill>
              <a:effectLst/>
              <a:latin typeface="Comic Sans MS" panose="030F0702030302020204" pitchFamily="66" charset="0"/>
              <a:cs typeface="Arial" pitchFamily="34" charset="0"/>
            </a:endParaRPr>
          </a:p>
          <a:p>
            <a:endParaRPr lang="en-GB" dirty="0"/>
          </a:p>
        </p:txBody>
      </p:sp>
    </p:spTree>
    <p:extLst>
      <p:ext uri="{BB962C8B-B14F-4D97-AF65-F5344CB8AC3E}">
        <p14:creationId xmlns:p14="http://schemas.microsoft.com/office/powerpoint/2010/main" val="185114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br>
              <a:rPr lang="en-GB"/>
            </a:br>
            <a:endParaRPr lang="en-GB" dirty="0"/>
          </a:p>
        </p:txBody>
      </p:sp>
      <p:sp>
        <p:nvSpPr>
          <p:cNvPr id="4" name="TextBox 3"/>
          <p:cNvSpPr txBox="1"/>
          <p:nvPr/>
        </p:nvSpPr>
        <p:spPr>
          <a:xfrm>
            <a:off x="518864" y="260649"/>
            <a:ext cx="4341168" cy="3785652"/>
          </a:xfrm>
          <a:prstGeom prst="rect">
            <a:avLst/>
          </a:prstGeom>
          <a:noFill/>
        </p:spPr>
        <p:txBody>
          <a:bodyPr wrap="square" rtlCol="0">
            <a:spAutoFit/>
          </a:bodyPr>
          <a:lstStyle/>
          <a:p>
            <a:r>
              <a:rPr lang="en-GB" sz="2400" dirty="0"/>
              <a:t>Tasks:</a:t>
            </a:r>
          </a:p>
          <a:p>
            <a:r>
              <a:rPr lang="en-GB" sz="2400" dirty="0"/>
              <a:t>You can role play the story and write a short description about what you did.</a:t>
            </a:r>
          </a:p>
          <a:p>
            <a:endParaRPr lang="en-GB" sz="2400" dirty="0"/>
          </a:p>
          <a:p>
            <a:r>
              <a:rPr lang="en-GB" sz="2400" dirty="0"/>
              <a:t>Or</a:t>
            </a:r>
          </a:p>
          <a:p>
            <a:endParaRPr lang="en-GB" sz="2400" dirty="0"/>
          </a:p>
          <a:p>
            <a:r>
              <a:rPr lang="en-GB" sz="2400" dirty="0"/>
              <a:t>You could create a story scene/box to help you to retell the story.</a:t>
            </a:r>
          </a:p>
        </p:txBody>
      </p:sp>
      <p:pic>
        <p:nvPicPr>
          <p:cNvPr id="3" name="Picture 2">
            <a:extLst>
              <a:ext uri="{FF2B5EF4-FFF2-40B4-BE49-F238E27FC236}">
                <a16:creationId xmlns:a16="http://schemas.microsoft.com/office/drawing/2014/main" id="{BF526D06-617A-45B5-817E-845D35940BF4}"/>
              </a:ext>
            </a:extLst>
          </p:cNvPr>
          <p:cNvPicPr>
            <a:picLocks noChangeAspect="1"/>
          </p:cNvPicPr>
          <p:nvPr/>
        </p:nvPicPr>
        <p:blipFill>
          <a:blip r:embed="rId2"/>
          <a:stretch>
            <a:fillRect/>
          </a:stretch>
        </p:blipFill>
        <p:spPr>
          <a:xfrm>
            <a:off x="4952054" y="476672"/>
            <a:ext cx="3810568" cy="2135321"/>
          </a:xfrm>
          <a:prstGeom prst="rect">
            <a:avLst/>
          </a:prstGeom>
        </p:spPr>
      </p:pic>
      <p:pic>
        <p:nvPicPr>
          <p:cNvPr id="5" name="Picture 4">
            <a:extLst>
              <a:ext uri="{FF2B5EF4-FFF2-40B4-BE49-F238E27FC236}">
                <a16:creationId xmlns:a16="http://schemas.microsoft.com/office/drawing/2014/main" id="{3688A22B-D9B9-4C07-9DB7-51C924EF789F}"/>
              </a:ext>
            </a:extLst>
          </p:cNvPr>
          <p:cNvPicPr>
            <a:picLocks noChangeAspect="1"/>
          </p:cNvPicPr>
          <p:nvPr/>
        </p:nvPicPr>
        <p:blipFill>
          <a:blip r:embed="rId3"/>
          <a:stretch>
            <a:fillRect/>
          </a:stretch>
        </p:blipFill>
        <p:spPr>
          <a:xfrm>
            <a:off x="4932040" y="3244275"/>
            <a:ext cx="3810568" cy="3268028"/>
          </a:xfrm>
          <a:prstGeom prst="rect">
            <a:avLst/>
          </a:prstGeom>
        </p:spPr>
      </p:pic>
      <p:pic>
        <p:nvPicPr>
          <p:cNvPr id="6" name="Picture 5">
            <a:extLst>
              <a:ext uri="{FF2B5EF4-FFF2-40B4-BE49-F238E27FC236}">
                <a16:creationId xmlns:a16="http://schemas.microsoft.com/office/drawing/2014/main" id="{9D516F7C-4FBC-4F18-88ED-CC800B8D9C00}"/>
              </a:ext>
            </a:extLst>
          </p:cNvPr>
          <p:cNvPicPr>
            <a:picLocks noChangeAspect="1"/>
          </p:cNvPicPr>
          <p:nvPr/>
        </p:nvPicPr>
        <p:blipFill>
          <a:blip r:embed="rId4"/>
          <a:stretch>
            <a:fillRect/>
          </a:stretch>
        </p:blipFill>
        <p:spPr>
          <a:xfrm>
            <a:off x="2123728" y="4077072"/>
            <a:ext cx="2239251" cy="2445272"/>
          </a:xfrm>
          <a:prstGeom prst="rect">
            <a:avLst/>
          </a:prstGeom>
        </p:spPr>
      </p:pic>
    </p:spTree>
    <p:extLst>
      <p:ext uri="{BB962C8B-B14F-4D97-AF65-F5344CB8AC3E}">
        <p14:creationId xmlns:p14="http://schemas.microsoft.com/office/powerpoint/2010/main" val="87416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86F9-F775-4390-9BB9-017EC355A848}"/>
              </a:ext>
            </a:extLst>
          </p:cNvPr>
          <p:cNvSpPr>
            <a:spLocks noGrp="1"/>
          </p:cNvSpPr>
          <p:nvPr>
            <p:ph type="ctrTitle"/>
          </p:nvPr>
        </p:nvSpPr>
        <p:spPr/>
        <p:txBody>
          <a:bodyPr>
            <a:normAutofit/>
          </a:bodyPr>
          <a:lstStyle/>
          <a:p>
            <a:r>
              <a:rPr lang="en-GB" sz="8000" b="1" u="sng" dirty="0"/>
              <a:t>Lesson 3</a:t>
            </a:r>
          </a:p>
        </p:txBody>
      </p:sp>
      <p:sp>
        <p:nvSpPr>
          <p:cNvPr id="4" name="Subtitle 3">
            <a:extLst>
              <a:ext uri="{FF2B5EF4-FFF2-40B4-BE49-F238E27FC236}">
                <a16:creationId xmlns:a16="http://schemas.microsoft.com/office/drawing/2014/main" id="{6F61274F-1BA1-4A5C-9F64-0217E6682E5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2137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2475706"/>
          </a:xfrm>
        </p:spPr>
        <p:txBody>
          <a:bodyPr>
            <a:normAutofit fontScale="90000"/>
          </a:bodyPr>
          <a:lstStyle/>
          <a:p>
            <a:pPr lvl="0"/>
            <a:r>
              <a:rPr lang="en-GB" b="1" dirty="0">
                <a:solidFill>
                  <a:srgbClr val="000000"/>
                </a:solidFill>
                <a:latin typeface="Comic Sans MS" pitchFamily="66"/>
              </a:rPr>
              <a:t>Today I am recognising the characters in the story of  the resurrection of Jesus based on Matthew 28:1-10</a:t>
            </a:r>
            <a:br>
              <a:rPr lang="en-GB" b="1" dirty="0">
                <a:solidFill>
                  <a:srgbClr val="000000"/>
                </a:solidFill>
                <a:latin typeface="Comic Sans MS" pitchFamily="66"/>
              </a:rPr>
            </a:br>
            <a:endParaRPr lang="en-GB" b="1" dirty="0"/>
          </a:p>
        </p:txBody>
      </p:sp>
    </p:spTree>
    <p:extLst>
      <p:ext uri="{BB962C8B-B14F-4D97-AF65-F5344CB8AC3E}">
        <p14:creationId xmlns:p14="http://schemas.microsoft.com/office/powerpoint/2010/main" val="4028021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GB" b="1" dirty="0">
                <a:solidFill>
                  <a:srgbClr val="000000"/>
                </a:solidFill>
                <a:latin typeface="Comic Sans MS" pitchFamily="66"/>
              </a:rPr>
              <a:t>Today I am retelling the story of  the resurrection of Jesus based on Matthew 28:1-10</a:t>
            </a:r>
            <a:br>
              <a:rPr lang="en-GB" b="1" dirty="0">
                <a:solidFill>
                  <a:srgbClr val="000000"/>
                </a:solidFill>
                <a:latin typeface="Comic Sans MS" pitchFamily="66"/>
              </a:rPr>
            </a:br>
            <a:endParaRPr lang="en-GB" dirty="0"/>
          </a:p>
        </p:txBody>
      </p:sp>
    </p:spTree>
    <p:extLst>
      <p:ext uri="{BB962C8B-B14F-4D97-AF65-F5344CB8AC3E}">
        <p14:creationId xmlns:p14="http://schemas.microsoft.com/office/powerpoint/2010/main" val="838024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95532" y="24972"/>
            <a:ext cx="8604449" cy="6463308"/>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omic Sans MS" pitchFamily="66"/>
                <a:ea typeface=""/>
                <a:cs typeface=""/>
              </a:rPr>
              <a:t>Today I am retelling the story of  the resurrection of Jesus based on Matthew 28:1-10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omic Sans MS" pitchFamily="66"/>
                <a:ea typeface=""/>
                <a:cs typeface=""/>
              </a:rPr>
              <a:t>Jesus Has Risen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ea typeface=""/>
                <a:cs typeface=""/>
              </a:rPr>
              <a:t>After the Sabbath, at dawn on the first day of the week, Mary Magdalene and the other Mary went to look at the tomb.</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ea typeface=""/>
                <a:cs typeface=""/>
              </a:rPr>
              <a:t>There was a violent earthquake, for an angel of the Lord came down from heaven and, going to the tomb, rolled back the stone and sat on it. His appearance was like lightning, and his clothes were white as snow. The guards were so afraid of him that they shook and became like dead men.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ea typeface=""/>
                <a:cs typeface=""/>
              </a:rPr>
              <a:t>The angel said to the women, “Do not be afraid, for I know that you are looking for Jesus, who was crucified. He is not here; he has risen, just as he said. Come and see the place where he lay. Then go quickly and tell his disciples: ‘He has risen from the dead and is going ahead of you into Galilee. There you will see him.’ Now I have told you.”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ea typeface=""/>
                <a:cs typeface=""/>
              </a:rPr>
              <a:t>So the women hurried away from the tomb, afraid yet filled with joy, and ran to tell his disciples. Suddenly Jesus met them. “Greetings,” he said. They came to him, clasped his feet and worshiped him. Then Jesus said to them, “Do not be afraid. Go and tell my brothers to go to Galilee; there they will see me.”</a:t>
            </a:r>
          </a:p>
        </p:txBody>
      </p:sp>
    </p:spTree>
    <p:extLst>
      <p:ext uri="{BB962C8B-B14F-4D97-AF65-F5344CB8AC3E}">
        <p14:creationId xmlns:p14="http://schemas.microsoft.com/office/powerpoint/2010/main" val="81950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4525963"/>
          </a:xfrm>
        </p:spPr>
        <p:txBody>
          <a:bodyPr>
            <a:normAutofit/>
          </a:bodyPr>
          <a:lstStyle/>
          <a:p>
            <a:pPr marL="0" lvl="0" indent="0" fontAlgn="base">
              <a:spcBef>
                <a:spcPct val="0"/>
              </a:spcBef>
              <a:spcAft>
                <a:spcPct val="0"/>
              </a:spcAft>
              <a:buNone/>
            </a:pPr>
            <a:r>
              <a:rPr kumimoji="0" lang="en-AU" altLang="en-US" b="0" i="0" u="none" strike="noStrike" cap="none" normalizeH="0" baseline="0" dirty="0">
                <a:ln>
                  <a:noFill/>
                </a:ln>
                <a:solidFill>
                  <a:schemeClr val="tx1"/>
                </a:solidFill>
                <a:effectLst/>
                <a:ea typeface="Times New Roman" pitchFamily="18" charset="0"/>
                <a:cs typeface="Arial" pitchFamily="34" charset="0"/>
              </a:rPr>
              <a:t>All the Gospels have a story about the Resurrection.  </a:t>
            </a:r>
            <a:r>
              <a:rPr kumimoji="0" lang="en-AU" altLang="en-US" b="0" i="0" u="none" strike="noStrike" cap="none" normalizeH="0" baseline="0" dirty="0">
                <a:ln>
                  <a:noFill/>
                </a:ln>
                <a:solidFill>
                  <a:schemeClr val="bg1">
                    <a:lumMod val="85000"/>
                  </a:schemeClr>
                </a:solidFill>
                <a:effectLst/>
                <a:ea typeface="Times New Roman" pitchFamily="18" charset="0"/>
                <a:cs typeface="Arial" pitchFamily="34" charset="0"/>
              </a:rPr>
              <a:t>White Hat</a:t>
            </a:r>
            <a:endParaRPr kumimoji="0" lang="en-GB" altLang="en-US" b="0" i="0" u="none" strike="noStrike" cap="none" normalizeH="0" baseline="0" dirty="0">
              <a:ln>
                <a:noFill/>
              </a:ln>
              <a:solidFill>
                <a:schemeClr val="bg1">
                  <a:lumMod val="85000"/>
                </a:schemeClr>
              </a:solidFill>
              <a:effectLst/>
              <a:cs typeface="Arial" pitchFamily="34" charset="0"/>
            </a:endParaRPr>
          </a:p>
          <a:p>
            <a:pPr marL="0" lvl="0" indent="0" eaLnBrk="0" fontAlgn="base" hangingPunct="0">
              <a:spcBef>
                <a:spcPct val="0"/>
              </a:spcBef>
              <a:spcAft>
                <a:spcPct val="0"/>
              </a:spcAft>
              <a:buFontTx/>
              <a:buChar char="•"/>
            </a:pPr>
            <a:r>
              <a:rPr kumimoji="0" lang="en-GB" altLang="en-US" b="0" i="0" u="none" strike="noStrike" cap="none" normalizeH="0" baseline="0" dirty="0">
                <a:ln>
                  <a:noFill/>
                </a:ln>
                <a:solidFill>
                  <a:schemeClr val="tx1"/>
                </a:solidFill>
                <a:effectLst/>
                <a:ea typeface="Times New Roman" pitchFamily="18" charset="0"/>
                <a:cs typeface="Arial" pitchFamily="34" charset="0"/>
              </a:rPr>
              <a:t>that Jesus is incarnate </a:t>
            </a:r>
            <a:endParaRPr kumimoji="0" lang="en-GB" altLang="en-US" b="0" i="0" u="none" strike="noStrike" cap="none" normalizeH="0" baseline="0" dirty="0">
              <a:ln>
                <a:noFill/>
              </a:ln>
              <a:solidFill>
                <a:schemeClr val="tx1"/>
              </a:solidFill>
              <a:effectLst/>
              <a:cs typeface="Arial" pitchFamily="34" charset="0"/>
            </a:endParaRPr>
          </a:p>
          <a:p>
            <a:pPr marL="0" lvl="0" indent="0" eaLnBrk="0" fontAlgn="base" hangingPunct="0">
              <a:spcBef>
                <a:spcPct val="0"/>
              </a:spcBef>
              <a:spcAft>
                <a:spcPct val="0"/>
              </a:spcAft>
              <a:buFontTx/>
              <a:buChar char="•"/>
            </a:pPr>
            <a:r>
              <a:rPr kumimoji="0" lang="en-GB" altLang="en-US" b="0" i="0" u="none" strike="noStrike" cap="none" normalizeH="0" baseline="0" dirty="0">
                <a:ln>
                  <a:noFill/>
                </a:ln>
                <a:solidFill>
                  <a:schemeClr val="tx1"/>
                </a:solidFill>
                <a:effectLst/>
                <a:ea typeface="Times New Roman" pitchFamily="18" charset="0"/>
                <a:cs typeface="Arial" pitchFamily="34" charset="0"/>
              </a:rPr>
              <a:t>that Jesus resurrection offers us a chance of new life now</a:t>
            </a:r>
            <a:endParaRPr kumimoji="0" lang="en-GB" altLang="en-US" b="0" i="0" u="none" strike="noStrike" cap="none" normalizeH="0" baseline="0" dirty="0">
              <a:ln>
                <a:noFill/>
              </a:ln>
              <a:solidFill>
                <a:schemeClr val="tx1"/>
              </a:solidFill>
              <a:effectLst/>
              <a:cs typeface="Arial" pitchFamily="34" charset="0"/>
            </a:endParaRPr>
          </a:p>
          <a:p>
            <a:pPr marL="0" lvl="0" indent="0" eaLnBrk="0" fontAlgn="base" hangingPunct="0">
              <a:spcBef>
                <a:spcPct val="0"/>
              </a:spcBef>
              <a:spcAft>
                <a:spcPct val="0"/>
              </a:spcAft>
              <a:buFontTx/>
              <a:buChar char="•"/>
            </a:pPr>
            <a:r>
              <a:rPr kumimoji="0" lang="en-GB" altLang="en-US" b="0" i="0" u="none" strike="noStrike" cap="none" normalizeH="0" baseline="0" dirty="0">
                <a:ln>
                  <a:noFill/>
                </a:ln>
                <a:solidFill>
                  <a:schemeClr val="tx1"/>
                </a:solidFill>
                <a:effectLst/>
                <a:ea typeface="Times New Roman" pitchFamily="18" charset="0"/>
                <a:cs typeface="Arial" pitchFamily="34" charset="0"/>
              </a:rPr>
              <a:t>that our spirit will be with God for eternity after we die</a:t>
            </a:r>
          </a:p>
          <a:p>
            <a:pPr marL="0" lvl="0" indent="0" eaLnBrk="0" fontAlgn="base" hangingPunct="0">
              <a:spcBef>
                <a:spcPct val="0"/>
              </a:spcBef>
              <a:spcAft>
                <a:spcPct val="0"/>
              </a:spcAft>
              <a:buNone/>
            </a:pPr>
            <a:endParaRPr kumimoji="0" lang="en-GB" altLang="en-US" b="0" i="0" u="none" strike="noStrike" cap="none" normalizeH="0" baseline="0" dirty="0">
              <a:ln>
                <a:noFill/>
              </a:ln>
              <a:solidFill>
                <a:schemeClr val="tx1"/>
              </a:solidFill>
              <a:effectLst/>
              <a:cs typeface="Arial" pitchFamily="34" charset="0"/>
            </a:endParaRPr>
          </a:p>
          <a:p>
            <a:endParaRPr lang="en-GB" dirty="0"/>
          </a:p>
        </p:txBody>
      </p:sp>
    </p:spTree>
    <p:extLst>
      <p:ext uri="{BB962C8B-B14F-4D97-AF65-F5344CB8AC3E}">
        <p14:creationId xmlns:p14="http://schemas.microsoft.com/office/powerpoint/2010/main" val="3342886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Discuss symbols of Easter and how they show new life.</a:t>
            </a:r>
            <a:endParaRPr lang="en-GB" dirty="0"/>
          </a:p>
        </p:txBody>
      </p:sp>
      <p:sp>
        <p:nvSpPr>
          <p:cNvPr id="3" name="Content Placeholder 2"/>
          <p:cNvSpPr>
            <a:spLocks noGrp="1"/>
          </p:cNvSpPr>
          <p:nvPr>
            <p:ph idx="1"/>
          </p:nvPr>
        </p:nvSpPr>
        <p:spPr/>
        <p:txBody>
          <a:bodyPr/>
          <a:lstStyle/>
          <a:p>
            <a:r>
              <a:rPr lang="en-GB" dirty="0">
                <a:hlinkClick r:id="rId2"/>
              </a:rPr>
              <a:t>http://www.kidsgen.com/events/easter/easter_symbols.htm</a:t>
            </a:r>
            <a:endParaRPr lang="en-GB" dirty="0"/>
          </a:p>
        </p:txBody>
      </p:sp>
    </p:spTree>
    <p:extLst>
      <p:ext uri="{BB962C8B-B14F-4D97-AF65-F5344CB8AC3E}">
        <p14:creationId xmlns:p14="http://schemas.microsoft.com/office/powerpoint/2010/main" val="79932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u="sng" dirty="0"/>
              <a:t>Task</a:t>
            </a:r>
          </a:p>
        </p:txBody>
      </p:sp>
      <p:sp>
        <p:nvSpPr>
          <p:cNvPr id="11" name="Content Placeholder 10"/>
          <p:cNvSpPr>
            <a:spLocks noGrp="1"/>
          </p:cNvSpPr>
          <p:nvPr>
            <p:ph idx="1"/>
          </p:nvPr>
        </p:nvSpPr>
        <p:spPr/>
        <p:txBody>
          <a:bodyPr>
            <a:normAutofit fontScale="92500" lnSpcReduction="10000"/>
          </a:bodyPr>
          <a:lstStyle/>
          <a:p>
            <a:r>
              <a:rPr lang="en-AU" dirty="0"/>
              <a:t>Today you are going to r</a:t>
            </a:r>
            <a:r>
              <a:rPr lang="en-AU" dirty="0">
                <a:effectLst/>
              </a:rPr>
              <a:t>etell the Resurrection story in the form of a letter from Mary Magdalene to a friend.</a:t>
            </a:r>
          </a:p>
          <a:p>
            <a:endParaRPr lang="en-AU" dirty="0"/>
          </a:p>
          <a:p>
            <a:pPr lvl="1"/>
            <a:r>
              <a:rPr lang="en-GB" dirty="0"/>
              <a:t>How do we begin a letter?</a:t>
            </a:r>
          </a:p>
          <a:p>
            <a:pPr lvl="1"/>
            <a:r>
              <a:rPr lang="en-GB" dirty="0"/>
              <a:t>Will we say Mary Magdalene or I?</a:t>
            </a:r>
          </a:p>
          <a:p>
            <a:pPr lvl="1"/>
            <a:endParaRPr lang="en-GB" dirty="0"/>
          </a:p>
          <a:p>
            <a:pPr marL="457200" lvl="1" indent="0">
              <a:buNone/>
            </a:pPr>
            <a:r>
              <a:rPr lang="en-GB" dirty="0"/>
              <a:t>On the next page you will find an template that you can use to help you but try your best not to copy it and use some of you own ideas.</a:t>
            </a:r>
          </a:p>
        </p:txBody>
      </p:sp>
    </p:spTree>
    <p:extLst>
      <p:ext uri="{BB962C8B-B14F-4D97-AF65-F5344CB8AC3E}">
        <p14:creationId xmlns:p14="http://schemas.microsoft.com/office/powerpoint/2010/main" val="177633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256584"/>
          </a:xfrm>
        </p:spPr>
        <p:txBody>
          <a:bodyPr>
            <a:normAutofit fontScale="47500" lnSpcReduction="20000"/>
          </a:bodyPr>
          <a:lstStyle/>
          <a:p>
            <a:pPr marL="0" indent="0">
              <a:buNone/>
            </a:pPr>
            <a:r>
              <a:rPr lang="en-GB" dirty="0"/>
              <a:t>Dear Sue </a:t>
            </a:r>
          </a:p>
          <a:p>
            <a:pPr marL="0" indent="0">
              <a:buNone/>
            </a:pPr>
            <a:endParaRPr lang="en-GB" dirty="0"/>
          </a:p>
          <a:p>
            <a:pPr marL="0" indent="0">
              <a:buNone/>
            </a:pPr>
            <a:r>
              <a:rPr lang="en-GB" dirty="0"/>
              <a:t>When </a:t>
            </a:r>
            <a:r>
              <a:rPr lang="en-GB" u="sng" dirty="0"/>
              <a:t>		</a:t>
            </a:r>
            <a:r>
              <a:rPr lang="en-GB" dirty="0"/>
              <a:t>had died, I went to the</a:t>
            </a:r>
            <a:r>
              <a:rPr lang="en-GB" u="sng" dirty="0"/>
              <a:t>	</a:t>
            </a:r>
            <a:r>
              <a:rPr lang="en-GB" dirty="0"/>
              <a:t> ______where Jesus was laid. I felt </a:t>
            </a:r>
          </a:p>
          <a:p>
            <a:pPr marL="0" indent="0">
              <a:buNone/>
            </a:pPr>
            <a:endParaRPr lang="en-GB" dirty="0"/>
          </a:p>
          <a:p>
            <a:pPr marL="0" indent="0">
              <a:buNone/>
            </a:pPr>
            <a:r>
              <a:rPr lang="en-GB" dirty="0"/>
              <a:t>very ____________ but I enjoyed visiting where he laid as it gave me comfort. </a:t>
            </a:r>
          </a:p>
          <a:p>
            <a:pPr marL="0" indent="0">
              <a:buNone/>
            </a:pPr>
            <a:endParaRPr lang="en-GB" dirty="0"/>
          </a:p>
          <a:p>
            <a:pPr marL="0" indent="0">
              <a:buNone/>
            </a:pPr>
            <a:r>
              <a:rPr lang="en-GB" dirty="0"/>
              <a:t>All of a sudden an </a:t>
            </a:r>
            <a:r>
              <a:rPr lang="en-GB" u="sng" dirty="0"/>
              <a:t>			</a:t>
            </a:r>
            <a:r>
              <a:rPr lang="en-GB" dirty="0"/>
              <a:t>came down from </a:t>
            </a:r>
            <a:r>
              <a:rPr lang="en-GB" u="sng" dirty="0"/>
              <a:t>		</a:t>
            </a:r>
          </a:p>
          <a:p>
            <a:pPr marL="0" indent="0">
              <a:buNone/>
            </a:pPr>
            <a:endParaRPr lang="en-GB" u="sng" dirty="0"/>
          </a:p>
          <a:p>
            <a:pPr marL="0" indent="0">
              <a:buNone/>
            </a:pPr>
            <a:r>
              <a:rPr lang="en-GB" dirty="0"/>
              <a:t>and rolled away the stone.  Mary and I were surprised and ______________.</a:t>
            </a:r>
          </a:p>
          <a:p>
            <a:pPr marL="0" indent="0">
              <a:buNone/>
            </a:pPr>
            <a:endParaRPr lang="en-GB" dirty="0"/>
          </a:p>
          <a:p>
            <a:pPr marL="0" indent="0">
              <a:buNone/>
            </a:pPr>
            <a:r>
              <a:rPr lang="en-GB" dirty="0"/>
              <a:t>The angel said </a:t>
            </a:r>
            <a:r>
              <a:rPr lang="en-GB" u="sng" dirty="0"/>
              <a:t>			</a:t>
            </a:r>
            <a:r>
              <a:rPr lang="en-GB" dirty="0"/>
              <a:t>Jesus has </a:t>
            </a:r>
            <a:r>
              <a:rPr lang="en-GB" u="sng" dirty="0"/>
              <a:t>				</a:t>
            </a:r>
          </a:p>
          <a:p>
            <a:pPr marL="0" indent="0">
              <a:buNone/>
            </a:pPr>
            <a:endParaRPr lang="en-GB" u="sng" dirty="0"/>
          </a:p>
          <a:p>
            <a:pPr marL="0" indent="0">
              <a:buNone/>
            </a:pPr>
            <a:r>
              <a:rPr lang="en-GB" dirty="0"/>
              <a:t>from the dead.  We were shocked and confused. </a:t>
            </a:r>
          </a:p>
          <a:p>
            <a:pPr marL="0" indent="0">
              <a:buNone/>
            </a:pPr>
            <a:endParaRPr lang="en-GB" dirty="0"/>
          </a:p>
          <a:p>
            <a:pPr marL="0" indent="0">
              <a:buNone/>
            </a:pPr>
            <a:r>
              <a:rPr lang="en-GB" dirty="0"/>
              <a:t>Go to Galilee and tell his</a:t>
            </a:r>
            <a:r>
              <a:rPr lang="en-GB" u="sng" dirty="0"/>
              <a:t>			</a:t>
            </a:r>
            <a:r>
              <a:rPr lang="en-GB" dirty="0"/>
              <a:t>that Jesus has __________.</a:t>
            </a:r>
          </a:p>
          <a:p>
            <a:pPr marL="0" indent="0">
              <a:buNone/>
            </a:pPr>
            <a:r>
              <a:rPr lang="en-GB" dirty="0"/>
              <a:t> </a:t>
            </a:r>
          </a:p>
          <a:p>
            <a:pPr marL="0" indent="0">
              <a:buNone/>
            </a:pPr>
            <a:r>
              <a:rPr lang="en-GB" dirty="0"/>
              <a:t>We felt excited that we would see Jesus again, we were filled with ______________.</a:t>
            </a:r>
          </a:p>
          <a:p>
            <a:pPr marL="0" indent="0">
              <a:buNone/>
            </a:pPr>
            <a:endParaRPr lang="en-GB" dirty="0"/>
          </a:p>
          <a:p>
            <a:pPr marL="0" indent="0">
              <a:buNone/>
            </a:pPr>
            <a:r>
              <a:rPr lang="en-GB" dirty="0"/>
              <a:t>From,</a:t>
            </a:r>
          </a:p>
          <a:p>
            <a:pPr marL="0" indent="0">
              <a:buNone/>
            </a:pPr>
            <a:r>
              <a:rPr lang="en-GB" dirty="0"/>
              <a:t>Mary Magdalene.</a:t>
            </a:r>
          </a:p>
          <a:p>
            <a:pPr marL="0" indent="0">
              <a:buNone/>
            </a:pPr>
            <a:endParaRPr lang="en-GB" dirty="0"/>
          </a:p>
        </p:txBody>
      </p:sp>
    </p:spTree>
    <p:extLst>
      <p:ext uri="{BB962C8B-B14F-4D97-AF65-F5344CB8AC3E}">
        <p14:creationId xmlns:p14="http://schemas.microsoft.com/office/powerpoint/2010/main" val="879151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95532" y="-33741"/>
            <a:ext cx="8604449" cy="4955206"/>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Comic Sans MS" pitchFamily="66"/>
                <a:ea typeface=""/>
                <a:cs typeface=""/>
              </a:rPr>
              <a:t>Today I am retelling the story of  the resurrection of Jesus based on Matthew 28:1-10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sng" strike="noStrike" kern="0" cap="none" spc="0" baseline="0" dirty="0">
                <a:solidFill>
                  <a:srgbClr val="000000"/>
                </a:solidFill>
                <a:uFillTx/>
                <a:latin typeface="Comic Sans MS" pitchFamily="66"/>
                <a:ea typeface=""/>
                <a:cs typeface=""/>
              </a:rPr>
              <a:t>Key Words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0" cap="none" spc="0" baseline="0" dirty="0">
                <a:solidFill>
                  <a:srgbClr val="000000"/>
                </a:solidFill>
                <a:uFillTx/>
                <a:latin typeface="Comic Sans MS" pitchFamily="66"/>
                <a:ea typeface=""/>
                <a:cs typeface=""/>
              </a:rPr>
              <a:t>angel		earthquake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0" cap="none" spc="0" baseline="0" dirty="0">
                <a:solidFill>
                  <a:srgbClr val="000000"/>
                </a:solidFill>
                <a:uFillTx/>
                <a:latin typeface="Comic Sans MS" pitchFamily="66"/>
                <a:ea typeface=""/>
                <a:cs typeface=""/>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0" cap="none" spc="0" baseline="0" dirty="0">
                <a:solidFill>
                  <a:srgbClr val="000000"/>
                </a:solidFill>
                <a:uFillTx/>
                <a:latin typeface="Comic Sans MS" pitchFamily="66"/>
                <a:ea typeface=""/>
                <a:cs typeface=""/>
              </a:rPr>
              <a:t>tomb		</a:t>
            </a:r>
            <a:r>
              <a:rPr lang="en-GB" sz="3600" b="1" i="0" u="none" strike="noStrike" kern="1200" cap="none" spc="0" baseline="0" dirty="0">
                <a:solidFill>
                  <a:srgbClr val="000000"/>
                </a:solidFill>
                <a:uFillTx/>
                <a:latin typeface="Comic Sans MS" pitchFamily="66"/>
                <a:ea typeface=""/>
                <a:cs typeface=""/>
              </a:rPr>
              <a:t>‘do not be afraid’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000000"/>
                </a:solidFill>
                <a:uFillTx/>
                <a:latin typeface="Comic Sans MS" pitchFamily="66"/>
                <a:ea typeface=""/>
                <a:cs typeface=""/>
              </a:rPr>
              <a:t>‘he has risen’		Jesus	dead</a:t>
            </a:r>
          </a:p>
        </p:txBody>
      </p:sp>
      <p:sp>
        <p:nvSpPr>
          <p:cNvPr id="3" name="AutoShape 2" descr="data:image/jpeg;base64,/9j/4AAQSkZJRgABAQAAAQABAAD/2wCEAAkGBxQSEhQSEBQVFBUQEhAQDxQQFRQUFRAQFBQXFhQUFBUYHCggGBolGxQUITEhJSkrLi4uFx8zODMsNygtLisBCgoKDg0OGxAQGiwcHxwsLCwsLCwsLCwsLCwsLCwsLCwsLCwsLCwsLCwsLCwsLCwsLCwsLCwsLCwsLCwsLCwsLP/AABEIANkA6AMBIgACEQEDEQH/xAAbAAABBQEBAAAAAAAAAAAAAAAEAAIDBQYBB//EAD0QAAEDAgQEAwcCBQMDBQAAAAEAAhEDIQQSMUEFIlFhBhNxFTJSgZGhsULBFCMzcvDR4fEHYsIlgpKisv/EABkBAAMBAQEAAAAAAAAAAAAAAAABAgMEBf/EACERAAICAgIDAQEBAAAAAAAAAAABAhESIQMxBBNBMiJh/9oADAMBAAIRAxEAPwDw1JJJACSSSQAkkl0IA4knFqcG/wCdEARpKUtA1TCEBY1JFjCS0Eb6qUcMfEkJWhJplekrE4do2JixO0qE0NgJSyFkgRJG1MMOhHqhXtgp2NMYkupJjOJJJIASSSSAEkkkgBJJJIASSSSAEkkkgBxbYHrNvRcAUjGTAHdSeTcCQDpfRKxWQFhXIUxGkffcq1wfD2wC4SUnIEU9KkXaKTyb2KtMWxoda06wgHRKV2GyP0+64TKfXdsEZw/BB83TFRWuaj8DgTUFh81PRwWpIJDTDgNlZcFreXLXNdrIJaQI7khKykr7BjQ8mCQNLqKtVdOZoHN3WhxuV7SJbJDg27eVwH6jeB3VfgcAx7AS4umQQcs2F4APXQqXLfZWJU0G1APdaQT+o6Hup6LagLX5GlsTmBGU9j0KPxFMNLchkNYCRIu6S3m7d+yFo4kUwWAib5dXMM3IDtt1Dkx+uxYhzqo9zlaQHOAEDN7skaKprYIknLcdVc0qcM5MuWoKrnQRImCxv/yA+YRoqU2UmMOZuUNbLqZ/qE3zOAiLjuqTfZD42jKNoRaLrgwxKti8Fzi0F0GJa0kd/QIfFDNG0aoU2Z7W2Vb6ZGqjVjUpA2nTdBVqcFaKVlRlZGkkuqijiS7CUIA4kkkgBJJJIASSSSADcGyVOcNzGBII+Y9Oi5wxWVRmXmERbMDuO3QrGUmmWo2gCrhXSHQCAbhpE22I9FMytUeJY2AbDr/sEPiqmZ/6iXPnl96ItpurRtN4aHCmdOrWjXdO9CopywudaXDeB9UTjaYaS1jTIaHGbxO6fSYfMLJgkZnGiQ4gHYvOg7IXEhoeQJ5d3GSTqS7qmS0SUsIH3c7LI0ImT2AV7wnBMbSY4MGb9TjJLrm/ZUVOgWw/MRnHJN4veD1A/KvuHU65BANMNDi0B7SSRvcbSpbb0jSCSewzAMhxzXzu0O8WsjAwuzMmRN50EaFC4ei9oGZpcTUh2XRjDJzDqFf4PgmIcwPbRqOa64c1pIKmLaWy3TZV4vANqATTaCWlroAH3CBw3htrTEA8ti4kHNFhIWpbwbEaDD1ba8hSocMrOeGmnUbJjmY4fsiUrBRRh/Fh8sMpZYDv5hiASYgC2yseHcNDQ0nCtc1zQ2pUfUPLPQSgPHFKocW6ll/pNaAIvpclDUuLjJ5b84aRzjUOI2PZTF6RtFKLDxgKcFzaRbVa8htMmcrSeU9DqbqephKtRoaHNDS0NeH63N7RsneF62Y1Gk2a2nlm3LcAD0Cvf4cAaBJN3sicU2Z32GWUXNbV5W8xDGkGoW3hx1/2VdR4K+qxxaWhtOXnO7mqCNAOuq1mNZ/LdBgkQOkoepRDKUWk2NhEkFv0Eq27kjCXFfZggBLdgSZ9B1Rvs3zKedu8xO6GrYBzXFg5gDlbUAID29Wk6jVXmHMNDGMJ+FrQZPc9FX0zhHezJVqRaYIgpkLY4rgeaX13BgAAaBqPU9UG/hFPYH67LS67LozaS1f8GyIDGj1Crcbwxv6bHtojIVFLC4Qpa1BzTBCjKYhqSSSYCSSSQBZcNJGitNQQ7TUToqvh7oCsSJECDa+bquefZrHora9Vwu0QCQ4HSTsicJXNvNfr7rJtG5Oybh2TUhwBDQbE26BWFBgAggaCLC3YJ2kiEmwRldudzm5cpgQLRBj73KGxL2eYbAyYg3iY5p3urRzWmJY0gWNot0QmIAFfK0DKRnaBpJFvSIQmNp/QyrTc8NYBAs/oWOFrflXPB8OJeJnKW5rzmOUX9OyrKjrjYlsn5aqz8P8AKAerj9SoTLT3RcOaB+y9d/6eu/8AT6M6/wAz/wDZXklS69i8AUo4fQ/tcfq4q1thLSLsILFccYzlHO4GCBoD0LlHx/HGkyGCalSW0x06uPoFkWPsI6X39V2ePw5bZhJlb4i8MMxeJfic7qTqrPLcBDgWkRvcfLqV5z4r8H18MXVG081MzmdS5gw/EWi4avXqdWT6W+6dXqyYOh17jp3W0vE431oa55oz3/TjgVFp8/ENaBiMPRAp1GyGkSS6TpM6L0On4fwsSKFKNQQ0X+aztZ4gEdLdhGnojuB8YFI+XUny3HlPwE7nsVhyeFFK4j9zb2Y7xfwTLWe2myKbiMop2iB12vdZvHMDabpYSYc3MP0uLTEje69xx2Ea68Azv1C8+8UcPFIOIHK+ZgXk6/aVwReDpm/6R51T4SXsbUMhrTH90gSAP3U2OqtYMrLCJjWfVWeLxFmtYADoxg2b37KrdQDJc7nceujfQK4yfSE4pbAc2aH1STF2t7dSuHDzzdbgDWEXQYahLiQALBoubfZEPw4BGpJ/zRWo2S9FDUJB0m6kZSnmcIAuSVOKUvJiwcWjve5UWMqZ3+U2zWDPWPU7MRFITAa2Ezy8iAfdB6dVSY7BllxotDia56QNp6IHEjMIRkkDRnyuKWvSymFEtUZnUlxJAB2FqQ26PpkkSwD+6oQLdm6oXhrOUnSJReGaPKIEBxBJJ1KylVlqwXCVS1wAgzNxb5lWLXEC8QARO/zVfgKXOD8oPQ6X9FatbP6YBMCNFE+xw6E6oGUy+BDYkwDJOn3UNOg193tM6tkwP89VDijAcyeWQb6h2wB9fom4TDveHTUfLXEZQJOiEtWDWwnF0gYyzJtMk5W626q94LT/AJdps4669VS0uFkUs7y4usSJMBvS3ZX/AIeeP4dpgTLwL6NBIk91FfLKiqZeeVeN9/X/AEXtXhWjkwdBo2pN+pufyvGcPo2Nh/yvY/4sUsLTy2JpsDB05dfkteJXLQcv5KbjmKzVnE6M5G/+R+qoG8rraTb8fsja1wepMoKpq3+5evCOMaOV7ZI02J9SofOOp2Ty6xCYxl77KyTpqE2Pr6JuJLiG5BJkEg2kaQu6u+qkoj7AFJukVFWaDwxxLPT8t36LNk3H/b6Kv8XuHlutJgwBeSqnCYg06mYGNnDcz0G61Zy1WB0Azr2I1Xk+ZxU8l9Onifw824Zw8hud7f5jpLiRt/oq7i9AgEhu4AtoV6ZiqYVHjMKL21XLCVM2cbPPsGMoIPX5lSFsmVd8TwIAJA22WfqVC2RBtYQLCeq6Yy0ZSjQ1lEsMjmFzbUSq2o3K+pH635+YddBH0Vw50NubAQSfuVT0XCoCQPeJyz8M2PzSsVA+I5ttYk7nqliKAgR8lYijlG0AfdAYqbmbaekqWn9Cyi4jTExuqtzVd1qIJneCLqtr0CCqg/hEkDDRJSGnAKS1JLDhlDMw3IvsijhbOh+gNo1Q3CncsdSjqouA0yXEDtdYTf8ARaSorsLSuSCY0O90bTZ31Ejt2UVBpa99Mm2eCB94T6boJke6TP4lTLsuPRJiHA5QZntaNie6Lwj4BaNxlBN4BOo6oauZpnmsIG26l4eTkaDqLC1wBpdL4C7LphtFhECxse6M4KweSIsRUqy3oMxhC03A+6NLOJ0nc/JFcKbFLMILsz4BsIzGJPdTei62XOGBJAG5gd16BxDGOLG5hBaxtNo2kC5Xl7uLBtnU3iYHKQb9oWg8OUqgOdzyWVyfLpEkimBq4ToSdl0+NOMHcvocvG3EuqTzBLt1wtuD6H56fsnemn7jVNrGAz1cPwV6dnJR14sO7h+E19pUrv0+qbWatCGRM1BRWHZLTHQhQOborDAt/lk/97p+gWXN+TTj7KV7SCbx+fqrLgnEfLJZUs18QdmO0+hTcbh7yFXupkkBolxsLT9lzrccJmslvKJqMSFVYhqz1bxe6k8UWs80ghlzF5gjNoBNrrQeaXNBew03GZY4hxb6kWXnOGLo33RS45qzeJABIM3WqxjOqy/GKgAvubdytIsmRR8QDnkUB7p5qh6sH6PmfsCh6hyujcbN+wRFOk+DJjNJcdz0A6WUDcGOrp65oT38M6GuqyL9rKGpU1HWJ/4Uz8O/Z/1F/qom4ITJJkoaYEXkzr6+iDfQue6tjTLRAcfnBQppSliJlNj6UBJEcWbDUlokSwHh4Oys2sBg9rKr4aySFbmlAMC6yn2XHoGqhzSHt1m2a8/JDUKtSHDyy6d7yBuPRF4upNMkWIcGkfD1t0UVDFhpIa6Z6yPohaQvpJTJJbLXBpdJmLRvCkwrqlMuJY4nNLbEgBxN/pCkrMc4S20D1Ft1acPxQAaKhbmtlgSHzvCjJMrH/QdnEWt5TawzSCCT1g/VXPCb0mzPabWLib9rqpxzw4co96zDH5G26veDPLadKwJa0NMiQ8afhZWqNI3YdgMAalVoJkEhs7gHXJt6L0/xNwsUzRq025WtGRwGxDeX/RYbBUOcBkyYyxMkm8eq9jqYYVKWSoJDmAOB1mNfVaccvYmiuaVNM8idjzTzEXBJJB0Jn7Kd+PZUbSLZ98hw3aXAZZ7Su+KOAVMPoc7HHldp9VVcGo88HXMw22yyYXd47l+WY8mL/pGlefd/uT3BMeLD1B9FMQvROMjcNPUBXHAKGalUB3cW/YX/AAqir+4V54bHJUHV4P8A9Quby79ZrxfoCyzIdtId2I1RWCoNF2iI1MXK7i8OfMzN0dGb1G6no79AAFxT8hYJLtm6hswni3wyQ81qPu1HAvbHuVDu3o1x+hRHh19UsLaskU4DXOBzSCQWydQIi9wR81rKwQVdi5LOjO1TKPidgVksUcxzbgwOy2XEWyFm6mE7brXjMpFV5RPzUT8Mdlc+RsuOoLYmikNH/ConUlcVKCHdRVpIlla+mhn01a1KSFq0kYiZnONthqSk4+2GriCWVfDXRdWdOsI315uireHssj6V9tjK5p9mkeiPF07zrNtPdbvfqURgsIAxxMRd2nNe2U91HXcRDs2gs0SL7dlZ8NwjngEaOgwdp7KbpDS2R0sOWjKN4Hy3Ks+E4JrQR0DizNcl22qucNwEwDlvspjwwtNwZ1EdVk5Xo0SoojhYgkAkTB79YVtwejIaGtJ5JH5lH4PgzqjtLaE9B/qtxwXgbGEZRo0D6flTVqkNyplx4bwdPJTLWhr2tAcYvMXv6rSVDAPYH8KvwFENRmLdyO/tK6uJVE55u2Y7xtX/AJEdSz9ysNwVsVSd9vx+62/ihoezKeo/CyOFZFWB0A/C6fE46eQcsv5ot3HQdwURKFqaj0CJK9I5SOsbK44JVgvb2BCqK+nyRvC3xU/uaR+6y8hXxsvj/RZ4h1/VPp2BCjJuug2+ZXiyjSbO5O9DKgQlXREvKGqlZodFXimKrxNKFdVkDWatYiKoMXHtRb2Id4WyJBKrEJUpqwcENUatoksAexDvYj3tUD2q6IMp4nZDVxTeLG8qSh9kMq+CYIvFla4XgbyT9kf4IogtutizCtF15/LJ5HTCKaMnS8PP0Okj6LWcE4GGgW0R2Gpq1woWLbZpSQVhMI0Dr6oh+DaRELlIqdr0IloZgsIGiFaYVsINj1M2qryonEtaL0sfXHlu9APqQq5uIUWPr8h9W/kK48ruhesp+OVJ+p/AWawhmqfT91d8RqTPo4/dUfDxzn5fuvZ4FUUc3K9lo83RBQo1+qJK6TE5UFvkpMG6HtPp9xCZmSpugtPYflTNXFoqHZc5l0OsoS9dc9eNyrVHfHsVRyFquT3vQ1VyxSKZDVchaimqOQ1Ry0SJIaiGep6jkO8raKJZC5QvCncoXrZEA1QKB4RLlC9q1RBlfF45Ek/xkOQJLKfZLDfA55VsWrF+CXcq2Dai4Zx2dMOg+g5HUqkKoZVU7a6zcGWXLMQiGVlS06yIZWU4jLcV104hVQrrorIxHZcMrKLHVuT/ANzfygRXSxFWW/MKuODzQSemQYl1j6EfUqr4cOc+oR+Mq5bdbBBYOxPqSve4+jzuTsNb731RJKEa66Jc5amZ1cOjSmtckXDKPn+UmOPYf5i6+og/NTTWXlc0do7oMnfUULnqJ1RRuqLJRKsc9yGqFOe9QPctIxJbGPKhcpHFQvK1USGxjioXFPcVGStEiWyNyicpXKJytEGY8af00kvGn9MJLHk/QMf4MdyrVCosl4MPIVpwVjjs2i9BTailbUQbSpWORiVYfTqKcVlXsepQ5R6ysg3zk4VkGAnSqXGhZBvnpGvb5oIvTHVFceNWS56C8VUDlHhnIJ9Yrra8Bd8HRyyRY0X3+qndWCpmYmPuu/xXZW5EUWYrJGtb5qrGKPRO8+VLbGkWJrpnnILzV3zFlKFmqlQb5qaaiFzrhes/Wi8wg1Exz1DnTS9GAZEjnKNzkwvTS5UkJs64qJxXS5MJTENKY4pxTCU0IzPjX+mEkvGX9MJLHk7ELwYOQrTQsz4N90rUBZGq6HNCewKOVLTKYx7FOCoAU7MnQggOSLlBnXDUTSEyUuUbnKMvTXOWqRDE9yZnTXOTCVqmQS510OUGZLMqCgjMnZkMHJ2ZAE+dOD0NmXcyQBOdLOh867nQOyfOmlyizppclQyXMuFyizLhclQyQuTHOUeZcLkUA4uTSU0uTC5AGf8AF55Ek3xb7iS5+TsRJ4SsFpgVlfC7rLS5lkax6JgU4OUGZODk0MnDl3Ohw9LMqQifzEs6HzLuZWiSUvTS5RFyaXK0JkjnJhcmFyYXK0ySQuSDlFmSzK0InDl3MoMy7mQImDk7MhsydmTAnzJZlDmSzoAmLlzOocyWZICXOuF6hLlzOkNEuZcLlEXLmZKxjy5cLkwuTcyQFJ4tPIElH4ndywksZ9gA8Bx4YLlaOnxdnVYHDI6msqLTNp7Vp9U4cUp/EsS5NQGRuRxSn8S77Up/EsIuphZuDxWn1XPa1PqsMUlVis3HtWn8S57Up/EsQVxPIRt/adP4gue0qfxBYhJPNiNt7Sp/EEvadP4liSkE82BtvadP4kvalPqsWEk/YxUbP2nT6rvtSn1WLK4E/Ywo2vtSn8SXtSn8SxJXEvYwo2/tSn8S57UZ1WKKQR7GFG09qM6rntRnVY1yalmx0bP2ozqu+1KfVYopIzYGzPE2dVFU4qwbrKtTKqM2AXxriAfYJKnq6rqzbA//2Q==">
            <a:hlinkClick r:id="rId2"/>
          </p:cNvPr>
          <p:cNvSpPr/>
          <p:nvPr/>
        </p:nvSpPr>
        <p:spPr>
          <a:xfrm>
            <a:off x="53977" y="-1690689"/>
            <a:ext cx="3771899" cy="352425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4" name="AutoShape 4" descr="data:image/jpeg;base64,/9j/4AAQSkZJRgABAQAAAQABAAD/2wCEAAkGBxQSEhQSEBQVFBUQEhAQDxQQFRQUFRAQFBQXFhQUFBUYHCggGBolGxQUITEhJSkrLi4uFx8zODMsNygtLisBCgoKDg0OGxAQGiwcHxwsLCwsLCwsLCwsLCwsLCwsLCwsLCwsLCwsLCwsLCwsLCwsLCwsLCwsLCwsLCwsLCwsLP/AABEIANkA6AMBIgACEQEDEQH/xAAbAAABBQEBAAAAAAAAAAAAAAAEAAIDBQYBB//EAD0QAAEDAgQEAwcCBQMDBQAAAAEAAhEDIQQSMUEFIlFhBhNxFTJSgZGhsULBFCMzcvDR4fEHYsIlgpKisv/EABkBAAMBAQEAAAAAAAAAAAAAAAABAgMEBf/EACERAAICAgIDAQEBAAAAAAAAAAABAhESIQMxBBNBMiJh/9oADAMBAAIRAxEAPwDw1JJJACSSSQAkkl0IA4knFqcG/wCdEARpKUtA1TCEBY1JFjCS0Eb6qUcMfEkJWhJplekrE4do2JixO0qE0NgJSyFkgRJG1MMOhHqhXtgp2NMYkupJjOJJJIASSSSAEkkkgBJJJIASSSSAEkkkgBxbYHrNvRcAUjGTAHdSeTcCQDpfRKxWQFhXIUxGkffcq1wfD2wC4SUnIEU9KkXaKTyb2KtMWxoda06wgHRKV2GyP0+64TKfXdsEZw/BB83TFRWuaj8DgTUFh81PRwWpIJDTDgNlZcFreXLXNdrIJaQI7khKykr7BjQ8mCQNLqKtVdOZoHN3WhxuV7SJbJDg27eVwH6jeB3VfgcAx7AS4umQQcs2F4APXQqXLfZWJU0G1APdaQT+o6Hup6LagLX5GlsTmBGU9j0KPxFMNLchkNYCRIu6S3m7d+yFo4kUwWAib5dXMM3IDtt1Dkx+uxYhzqo9zlaQHOAEDN7skaKprYIknLcdVc0qcM5MuWoKrnQRImCxv/yA+YRoqU2UmMOZuUNbLqZ/qE3zOAiLjuqTfZD42jKNoRaLrgwxKti8Fzi0F0GJa0kd/QIfFDNG0aoU2Z7W2Vb6ZGqjVjUpA2nTdBVqcFaKVlRlZGkkuqijiS7CUIA4kkkgBJJJIASSSSADcGyVOcNzGBII+Y9Oi5wxWVRmXmERbMDuO3QrGUmmWo2gCrhXSHQCAbhpE22I9FMytUeJY2AbDr/sEPiqmZ/6iXPnl96ItpurRtN4aHCmdOrWjXdO9CopywudaXDeB9UTjaYaS1jTIaHGbxO6fSYfMLJgkZnGiQ4gHYvOg7IXEhoeQJ5d3GSTqS7qmS0SUsIH3c7LI0ImT2AV7wnBMbSY4MGb9TjJLrm/ZUVOgWw/MRnHJN4veD1A/KvuHU65BANMNDi0B7SSRvcbSpbb0jSCSewzAMhxzXzu0O8WsjAwuzMmRN50EaFC4ei9oGZpcTUh2XRjDJzDqFf4PgmIcwPbRqOa64c1pIKmLaWy3TZV4vANqATTaCWlroAH3CBw3htrTEA8ti4kHNFhIWpbwbEaDD1ba8hSocMrOeGmnUbJjmY4fsiUrBRRh/Fh8sMpZYDv5hiASYgC2yseHcNDQ0nCtc1zQ2pUfUPLPQSgPHFKocW6ll/pNaAIvpclDUuLjJ5b84aRzjUOI2PZTF6RtFKLDxgKcFzaRbVa8htMmcrSeU9DqbqephKtRoaHNDS0NeH63N7RsneF62Y1Gk2a2nlm3LcAD0Cvf4cAaBJN3sicU2Z32GWUXNbV5W8xDGkGoW3hx1/2VdR4K+qxxaWhtOXnO7mqCNAOuq1mNZ/LdBgkQOkoepRDKUWk2NhEkFv0Eq27kjCXFfZggBLdgSZ9B1Rvs3zKedu8xO6GrYBzXFg5gDlbUAID29Wk6jVXmHMNDGMJ+FrQZPc9FX0zhHezJVqRaYIgpkLY4rgeaX13BgAAaBqPU9UG/hFPYH67LS67LozaS1f8GyIDGj1Crcbwxv6bHtojIVFLC4Qpa1BzTBCjKYhqSSSYCSSSQBZcNJGitNQQ7TUToqvh7oCsSJECDa+bquefZrHora9Vwu0QCQ4HSTsicJXNvNfr7rJtG5Oybh2TUhwBDQbE26BWFBgAggaCLC3YJ2kiEmwRldudzm5cpgQLRBj73KGxL2eYbAyYg3iY5p3urRzWmJY0gWNot0QmIAFfK0DKRnaBpJFvSIQmNp/QyrTc8NYBAs/oWOFrflXPB8OJeJnKW5rzmOUX9OyrKjrjYlsn5aqz8P8AKAerj9SoTLT3RcOaB+y9d/6eu/8AT6M6/wAz/wDZXklS69i8AUo4fQ/tcfq4q1thLSLsILFccYzlHO4GCBoD0LlHx/HGkyGCalSW0x06uPoFkWPsI6X39V2ePw5bZhJlb4i8MMxeJfic7qTqrPLcBDgWkRvcfLqV5z4r8H18MXVG081MzmdS5gw/EWi4avXqdWT6W+6dXqyYOh17jp3W0vE431oa55oz3/TjgVFp8/ENaBiMPRAp1GyGkSS6TpM6L0On4fwsSKFKNQQ0X+aztZ4gEdLdhGnojuB8YFI+XUny3HlPwE7nsVhyeFFK4j9zb2Y7xfwTLWe2myKbiMop2iB12vdZvHMDabpYSYc3MP0uLTEje69xx2Ea68Azv1C8+8UcPFIOIHK+ZgXk6/aVwReDpm/6R51T4SXsbUMhrTH90gSAP3U2OqtYMrLCJjWfVWeLxFmtYADoxg2b37KrdQDJc7nceujfQK4yfSE4pbAc2aH1STF2t7dSuHDzzdbgDWEXQYahLiQALBoubfZEPw4BGpJ/zRWo2S9FDUJB0m6kZSnmcIAuSVOKUvJiwcWjve5UWMqZ3+U2zWDPWPU7MRFITAa2Ezy8iAfdB6dVSY7BllxotDia56QNp6IHEjMIRkkDRnyuKWvSymFEtUZnUlxJAB2FqQ26PpkkSwD+6oQLdm6oXhrOUnSJReGaPKIEBxBJJ1KylVlqwXCVS1wAgzNxb5lWLXEC8QARO/zVfgKXOD8oPQ6X9FatbP6YBMCNFE+xw6E6oGUy+BDYkwDJOn3UNOg193tM6tkwP89VDijAcyeWQb6h2wB9fom4TDveHTUfLXEZQJOiEtWDWwnF0gYyzJtMk5W626q94LT/AJdps4669VS0uFkUs7y4usSJMBvS3ZX/AIeeP4dpgTLwL6NBIk91FfLKiqZeeVeN9/X/AEXtXhWjkwdBo2pN+pufyvGcPo2Nh/yvY/4sUsLTy2JpsDB05dfkteJXLQcv5KbjmKzVnE6M5G/+R+qoG8rraTb8fsja1wepMoKpq3+5evCOMaOV7ZI02J9SofOOp2Ty6xCYxl77KyTpqE2Pr6JuJLiG5BJkEg2kaQu6u+qkoj7AFJukVFWaDwxxLPT8t36LNk3H/b6Kv8XuHlutJgwBeSqnCYg06mYGNnDcz0G61Zy1WB0Azr2I1Xk+ZxU8l9Onifw824Zw8hud7f5jpLiRt/oq7i9AgEhu4AtoV6ZiqYVHjMKL21XLCVM2cbPPsGMoIPX5lSFsmVd8TwIAJA22WfqVC2RBtYQLCeq6Yy0ZSjQ1lEsMjmFzbUSq2o3K+pH635+YddBH0Vw50NubAQSfuVT0XCoCQPeJyz8M2PzSsVA+I5ttYk7nqliKAgR8lYijlG0AfdAYqbmbaekqWn9Cyi4jTExuqtzVd1qIJneCLqtr0CCqg/hEkDDRJSGnAKS1JLDhlDMw3IvsijhbOh+gNo1Q3CncsdSjqouA0yXEDtdYTf8ARaSorsLSuSCY0O90bTZ31Ejt2UVBpa99Mm2eCB94T6boJke6TP4lTLsuPRJiHA5QZntaNie6Lwj4BaNxlBN4BOo6oauZpnmsIG26l4eTkaDqLC1wBpdL4C7LphtFhECxse6M4KweSIsRUqy3oMxhC03A+6NLOJ0nc/JFcKbFLMILsz4BsIzGJPdTei62XOGBJAG5gd16BxDGOLG5hBaxtNo2kC5Xl7uLBtnU3iYHKQb9oWg8OUqgOdzyWVyfLpEkimBq4ToSdl0+NOMHcvocvG3EuqTzBLt1wtuD6H56fsnemn7jVNrGAz1cPwV6dnJR14sO7h+E19pUrv0+qbWatCGRM1BRWHZLTHQhQOborDAt/lk/97p+gWXN+TTj7KV7SCbx+fqrLgnEfLJZUs18QdmO0+hTcbh7yFXupkkBolxsLT9lzrccJmslvKJqMSFVYhqz1bxe6k8UWs80ghlzF5gjNoBNrrQeaXNBew03GZY4hxb6kWXnOGLo33RS45qzeJABIM3WqxjOqy/GKgAvubdytIsmRR8QDnkUB7p5qh6sH6PmfsCh6hyujcbN+wRFOk+DJjNJcdz0A6WUDcGOrp65oT38M6GuqyL9rKGpU1HWJ/4Uz8O/Z/1F/qom4ITJJkoaYEXkzr6+iDfQue6tjTLRAcfnBQppSliJlNj6UBJEcWbDUlokSwHh4Oys2sBg9rKr4aySFbmlAMC6yn2XHoGqhzSHt1m2a8/JDUKtSHDyy6d7yBuPRF4upNMkWIcGkfD1t0UVDFhpIa6Z6yPohaQvpJTJJbLXBpdJmLRvCkwrqlMuJY4nNLbEgBxN/pCkrMc4S20D1Ft1acPxQAaKhbmtlgSHzvCjJMrH/QdnEWt5TawzSCCT1g/VXPCb0mzPabWLib9rqpxzw4co96zDH5G26veDPLadKwJa0NMiQ8afhZWqNI3YdgMAalVoJkEhs7gHXJt6L0/xNwsUzRq025WtGRwGxDeX/RYbBUOcBkyYyxMkm8eq9jqYYVKWSoJDmAOB1mNfVaccvYmiuaVNM8idjzTzEXBJJB0Jn7Kd+PZUbSLZ98hw3aXAZZ7Su+KOAVMPoc7HHldp9VVcGo88HXMw22yyYXd47l+WY8mL/pGlefd/uT3BMeLD1B9FMQvROMjcNPUBXHAKGalUB3cW/YX/AAqir+4V54bHJUHV4P8A9Quby79ZrxfoCyzIdtId2I1RWCoNF2iI1MXK7i8OfMzN0dGb1G6no79AAFxT8hYJLtm6hswni3wyQ81qPu1HAvbHuVDu3o1x+hRHh19UsLaskU4DXOBzSCQWydQIi9wR81rKwQVdi5LOjO1TKPidgVksUcxzbgwOy2XEWyFm6mE7brXjMpFV5RPzUT8Mdlc+RsuOoLYmikNH/ConUlcVKCHdRVpIlla+mhn01a1KSFq0kYiZnONthqSk4+2GriCWVfDXRdWdOsI315uireHssj6V9tjK5p9mkeiPF07zrNtPdbvfqURgsIAxxMRd2nNe2U91HXcRDs2gs0SL7dlZ8NwjngEaOgwdp7KbpDS2R0sOWjKN4Hy3Ks+E4JrQR0DizNcl22qucNwEwDlvspjwwtNwZ1EdVk5Xo0SoojhYgkAkTB79YVtwejIaGtJ5JH5lH4PgzqjtLaE9B/qtxwXgbGEZRo0D6flTVqkNyplx4bwdPJTLWhr2tAcYvMXv6rSVDAPYH8KvwFENRmLdyO/tK6uJVE55u2Y7xtX/AJEdSz9ysNwVsVSd9vx+62/ihoezKeo/CyOFZFWB0A/C6fE46eQcsv5ot3HQdwURKFqaj0CJK9I5SOsbK44JVgvb2BCqK+nyRvC3xU/uaR+6y8hXxsvj/RZ4h1/VPp2BCjJuug2+ZXiyjSbO5O9DKgQlXREvKGqlZodFXimKrxNKFdVkDWatYiKoMXHtRb2Id4WyJBKrEJUpqwcENUatoksAexDvYj3tUD2q6IMp4nZDVxTeLG8qSh9kMq+CYIvFla4XgbyT9kf4IogtutizCtF15/LJ5HTCKaMnS8PP0Okj6LWcE4GGgW0R2Gpq1woWLbZpSQVhMI0Dr6oh+DaRELlIqdr0IloZgsIGiFaYVsINj1M2qryonEtaL0sfXHlu9APqQq5uIUWPr8h9W/kK48ruhesp+OVJ+p/AWawhmqfT91d8RqTPo4/dUfDxzn5fuvZ4FUUc3K9lo83RBQo1+qJK6TE5UFvkpMG6HtPp9xCZmSpugtPYflTNXFoqHZc5l0OsoS9dc9eNyrVHfHsVRyFquT3vQ1VyxSKZDVchaimqOQ1Ry0SJIaiGep6jkO8raKJZC5QvCncoXrZEA1QKB4RLlC9q1RBlfF45Ek/xkOQJLKfZLDfA55VsWrF+CXcq2Dai4Zx2dMOg+g5HUqkKoZVU7a6zcGWXLMQiGVlS06yIZWU4jLcV104hVQrrorIxHZcMrKLHVuT/ANzfygRXSxFWW/MKuODzQSemQYl1j6EfUqr4cOc+oR+Mq5bdbBBYOxPqSve4+jzuTsNb731RJKEa66Jc5amZ1cOjSmtckXDKPn+UmOPYf5i6+og/NTTWXlc0do7oMnfUULnqJ1RRuqLJRKsc9yGqFOe9QPctIxJbGPKhcpHFQvK1USGxjioXFPcVGStEiWyNyicpXKJytEGY8af00kvGn9MJLHk/QMf4MdyrVCosl4MPIVpwVjjs2i9BTailbUQbSpWORiVYfTqKcVlXsepQ5R6ysg3zk4VkGAnSqXGhZBvnpGvb5oIvTHVFceNWS56C8VUDlHhnIJ9Yrra8Bd8HRyyRY0X3+qndWCpmYmPuu/xXZW5EUWYrJGtb5qrGKPRO8+VLbGkWJrpnnILzV3zFlKFmqlQb5qaaiFzrhes/Wi8wg1Exz1DnTS9GAZEjnKNzkwvTS5UkJs64qJxXS5MJTENKY4pxTCU0IzPjX+mEkvGX9MJLHk7ELwYOQrTQsz4N90rUBZGq6HNCewKOVLTKYx7FOCoAU7MnQggOSLlBnXDUTSEyUuUbnKMvTXOWqRDE9yZnTXOTCVqmQS510OUGZLMqCgjMnZkMHJ2ZAE+dOD0NmXcyQBOdLOh867nQOyfOmlyizppclQyXMuFyizLhclQyQuTHOUeZcLkUA4uTSU0uTC5AGf8AF55Ek3xb7iS5+TsRJ4SsFpgVlfC7rLS5lkax6JgU4OUGZODk0MnDl3Ohw9LMqQifzEs6HzLuZWiSUvTS5RFyaXK0JkjnJhcmFyYXK0ySQuSDlFmSzK0InDl3MoMy7mQImDk7MhsydmTAnzJZlDmSzoAmLlzOocyWZICXOuF6hLlzOkNEuZcLlEXLmZKxjy5cLkwuTcyQFJ4tPIElH4ndywksZ9gA8Bx4YLlaOnxdnVYHDI6msqLTNp7Vp9U4cUp/EsS5NQGRuRxSn8S77Up/EsIuphZuDxWn1XPa1PqsMUlVis3HtWn8S57Up/EsQVxPIRt/adP4gue0qfxBYhJPNiNt7Sp/EEvadP4liSkE82BtvadP4kvalPqsWEk/YxUbP2nT6rvtSn1WLK4E/Ywo2vtSn8SXtSn8SxJXEvYwo2/tSn8S57UZ1WKKQR7GFG09qM6rntRnVY1yalmx0bP2ozqu+1KfVYopIzYGzPE2dVFU4qwbrKtTKqM2AXxriAfYJKnq6rqzbA//2Q==">
            <a:hlinkClick r:id="rId2"/>
          </p:cNvPr>
          <p:cNvSpPr/>
          <p:nvPr/>
        </p:nvSpPr>
        <p:spPr>
          <a:xfrm>
            <a:off x="206370" y="-1538285"/>
            <a:ext cx="3771899" cy="352425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5" name="AutoShape 6" descr="data:image/jpeg;base64,/9j/4AAQSkZJRgABAQAAAQABAAD/2wCEAAkGBxQSEhQSEBQVFBUQEhAQDxQQFRQUFRAQFBQXFhQUFBUYHCggGBolGxQUITEhJSkrLi4uFx8zODMsNygtLisBCgoKDg0OGxAQGiwcHxwsLCwsLCwsLCwsLCwsLCwsLCwsLCwsLCwsLCwsLCwsLCwsLCwsLCwsLCwsLCwsLCwsLP/AABEIANkA6AMBIgACEQEDEQH/xAAbAAABBQEBAAAAAAAAAAAAAAAEAAIDBQYBB//EAD0QAAEDAgQEAwcCBQMDBQAAAAEAAhEDIQQSMUEFIlFhBhNxFTJSgZGhsULBFCMzcvDR4fEHYsIlgpKisv/EABkBAAMBAQEAAAAAAAAAAAAAAAABAgMEBf/EACERAAICAgIDAQEBAAAAAAAAAAABAhESIQMxBBNBMiJh/9oADAMBAAIRAxEAPwDw1JJJACSSSQAkkl0IA4knFqcG/wCdEARpKUtA1TCEBY1JFjCS0Eb6qUcMfEkJWhJplekrE4do2JixO0qE0NgJSyFkgRJG1MMOhHqhXtgp2NMYkupJjOJJJIASSSSAEkkkgBJJJIASSSSAEkkkgBxbYHrNvRcAUjGTAHdSeTcCQDpfRKxWQFhXIUxGkffcq1wfD2wC4SUnIEU9KkXaKTyb2KtMWxoda06wgHRKV2GyP0+64TKfXdsEZw/BB83TFRWuaj8DgTUFh81PRwWpIJDTDgNlZcFreXLXNdrIJaQI7khKykr7BjQ8mCQNLqKtVdOZoHN3WhxuV7SJbJDg27eVwH6jeB3VfgcAx7AS4umQQcs2F4APXQqXLfZWJU0G1APdaQT+o6Hup6LagLX5GlsTmBGU9j0KPxFMNLchkNYCRIu6S3m7d+yFo4kUwWAib5dXMM3IDtt1Dkx+uxYhzqo9zlaQHOAEDN7skaKprYIknLcdVc0qcM5MuWoKrnQRImCxv/yA+YRoqU2UmMOZuUNbLqZ/qE3zOAiLjuqTfZD42jKNoRaLrgwxKti8Fzi0F0GJa0kd/QIfFDNG0aoU2Z7W2Vb6ZGqjVjUpA2nTdBVqcFaKVlRlZGkkuqijiS7CUIA4kkkgBJJJIASSSSADcGyVOcNzGBII+Y9Oi5wxWVRmXmERbMDuO3QrGUmmWo2gCrhXSHQCAbhpE22I9FMytUeJY2AbDr/sEPiqmZ/6iXPnl96ItpurRtN4aHCmdOrWjXdO9CopywudaXDeB9UTjaYaS1jTIaHGbxO6fSYfMLJgkZnGiQ4gHYvOg7IXEhoeQJ5d3GSTqS7qmS0SUsIH3c7LI0ImT2AV7wnBMbSY4MGb9TjJLrm/ZUVOgWw/MRnHJN4veD1A/KvuHU65BANMNDi0B7SSRvcbSpbb0jSCSewzAMhxzXzu0O8WsjAwuzMmRN50EaFC4ei9oGZpcTUh2XRjDJzDqFf4PgmIcwPbRqOa64c1pIKmLaWy3TZV4vANqATTaCWlroAH3CBw3htrTEA8ti4kHNFhIWpbwbEaDD1ba8hSocMrOeGmnUbJjmY4fsiUrBRRh/Fh8sMpZYDv5hiASYgC2yseHcNDQ0nCtc1zQ2pUfUPLPQSgPHFKocW6ll/pNaAIvpclDUuLjJ5b84aRzjUOI2PZTF6RtFKLDxgKcFzaRbVa8htMmcrSeU9DqbqephKtRoaHNDS0NeH63N7RsneF62Y1Gk2a2nlm3LcAD0Cvf4cAaBJN3sicU2Z32GWUXNbV5W8xDGkGoW3hx1/2VdR4K+qxxaWhtOXnO7mqCNAOuq1mNZ/LdBgkQOkoepRDKUWk2NhEkFv0Eq27kjCXFfZggBLdgSZ9B1Rvs3zKedu8xO6GrYBzXFg5gDlbUAID29Wk6jVXmHMNDGMJ+FrQZPc9FX0zhHezJVqRaYIgpkLY4rgeaX13BgAAaBqPU9UG/hFPYH67LS67LozaS1f8GyIDGj1Crcbwxv6bHtojIVFLC4Qpa1BzTBCjKYhqSSSYCSSSQBZcNJGitNQQ7TUToqvh7oCsSJECDa+bquefZrHora9Vwu0QCQ4HSTsicJXNvNfr7rJtG5Oybh2TUhwBDQbE26BWFBgAggaCLC3YJ2kiEmwRldudzm5cpgQLRBj73KGxL2eYbAyYg3iY5p3urRzWmJY0gWNot0QmIAFfK0DKRnaBpJFvSIQmNp/QyrTc8NYBAs/oWOFrflXPB8OJeJnKW5rzmOUX9OyrKjrjYlsn5aqz8P8AKAerj9SoTLT3RcOaB+y9d/6eu/8AT6M6/wAz/wDZXklS69i8AUo4fQ/tcfq4q1thLSLsILFccYzlHO4GCBoD0LlHx/HGkyGCalSW0x06uPoFkWPsI6X39V2ePw5bZhJlb4i8MMxeJfic7qTqrPLcBDgWkRvcfLqV5z4r8H18MXVG081MzmdS5gw/EWi4avXqdWT6W+6dXqyYOh17jp3W0vE431oa55oz3/TjgVFp8/ENaBiMPRAp1GyGkSS6TpM6L0On4fwsSKFKNQQ0X+aztZ4gEdLdhGnojuB8YFI+XUny3HlPwE7nsVhyeFFK4j9zb2Y7xfwTLWe2myKbiMop2iB12vdZvHMDabpYSYc3MP0uLTEje69xx2Ea68Azv1C8+8UcPFIOIHK+ZgXk6/aVwReDpm/6R51T4SXsbUMhrTH90gSAP3U2OqtYMrLCJjWfVWeLxFmtYADoxg2b37KrdQDJc7nceujfQK4yfSE4pbAc2aH1STF2t7dSuHDzzdbgDWEXQYahLiQALBoubfZEPw4BGpJ/zRWo2S9FDUJB0m6kZSnmcIAuSVOKUvJiwcWjve5UWMqZ3+U2zWDPWPU7MRFITAa2Ezy8iAfdB6dVSY7BllxotDia56QNp6IHEjMIRkkDRnyuKWvSymFEtUZnUlxJAB2FqQ26PpkkSwD+6oQLdm6oXhrOUnSJReGaPKIEBxBJJ1KylVlqwXCVS1wAgzNxb5lWLXEC8QARO/zVfgKXOD8oPQ6X9FatbP6YBMCNFE+xw6E6oGUy+BDYkwDJOn3UNOg193tM6tkwP89VDijAcyeWQb6h2wB9fom4TDveHTUfLXEZQJOiEtWDWwnF0gYyzJtMk5W626q94LT/AJdps4669VS0uFkUs7y4usSJMBvS3ZX/AIeeP4dpgTLwL6NBIk91FfLKiqZeeVeN9/X/AEXtXhWjkwdBo2pN+pufyvGcPo2Nh/yvY/4sUsLTy2JpsDB05dfkteJXLQcv5KbjmKzVnE6M5G/+R+qoG8rraTb8fsja1wepMoKpq3+5evCOMaOV7ZI02J9SofOOp2Ty6xCYxl77KyTpqE2Pr6JuJLiG5BJkEg2kaQu6u+qkoj7AFJukVFWaDwxxLPT8t36LNk3H/b6Kv8XuHlutJgwBeSqnCYg06mYGNnDcz0G61Zy1WB0Azr2I1Xk+ZxU8l9Onifw824Zw8hud7f5jpLiRt/oq7i9AgEhu4AtoV6ZiqYVHjMKL21XLCVM2cbPPsGMoIPX5lSFsmVd8TwIAJA22WfqVC2RBtYQLCeq6Yy0ZSjQ1lEsMjmFzbUSq2o3K+pH635+YddBH0Vw50NubAQSfuVT0XCoCQPeJyz8M2PzSsVA+I5ttYk7nqliKAgR8lYijlG0AfdAYqbmbaekqWn9Cyi4jTExuqtzVd1qIJneCLqtr0CCqg/hEkDDRJSGnAKS1JLDhlDMw3IvsijhbOh+gNo1Q3CncsdSjqouA0yXEDtdYTf8ARaSorsLSuSCY0O90bTZ31Ejt2UVBpa99Mm2eCB94T6boJke6TP4lTLsuPRJiHA5QZntaNie6Lwj4BaNxlBN4BOo6oauZpnmsIG26l4eTkaDqLC1wBpdL4C7LphtFhECxse6M4KweSIsRUqy3oMxhC03A+6NLOJ0nc/JFcKbFLMILsz4BsIzGJPdTei62XOGBJAG5gd16BxDGOLG5hBaxtNo2kC5Xl7uLBtnU3iYHKQb9oWg8OUqgOdzyWVyfLpEkimBq4ToSdl0+NOMHcvocvG3EuqTzBLt1wtuD6H56fsnemn7jVNrGAz1cPwV6dnJR14sO7h+E19pUrv0+qbWatCGRM1BRWHZLTHQhQOborDAt/lk/97p+gWXN+TTj7KV7SCbx+fqrLgnEfLJZUs18QdmO0+hTcbh7yFXupkkBolxsLT9lzrccJmslvKJqMSFVYhqz1bxe6k8UWs80ghlzF5gjNoBNrrQeaXNBew03GZY4hxb6kWXnOGLo33RS45qzeJABIM3WqxjOqy/GKgAvubdytIsmRR8QDnkUB7p5qh6sH6PmfsCh6hyujcbN+wRFOk+DJjNJcdz0A6WUDcGOrp65oT38M6GuqyL9rKGpU1HWJ/4Uz8O/Z/1F/qom4ITJJkoaYEXkzr6+iDfQue6tjTLRAcfnBQppSliJlNj6UBJEcWbDUlokSwHh4Oys2sBg9rKr4aySFbmlAMC6yn2XHoGqhzSHt1m2a8/JDUKtSHDyy6d7yBuPRF4upNMkWIcGkfD1t0UVDFhpIa6Z6yPohaQvpJTJJbLXBpdJmLRvCkwrqlMuJY4nNLbEgBxN/pCkrMc4S20D1Ft1acPxQAaKhbmtlgSHzvCjJMrH/QdnEWt5TawzSCCT1g/VXPCb0mzPabWLib9rqpxzw4co96zDH5G26veDPLadKwJa0NMiQ8afhZWqNI3YdgMAalVoJkEhs7gHXJt6L0/xNwsUzRq025WtGRwGxDeX/RYbBUOcBkyYyxMkm8eq9jqYYVKWSoJDmAOB1mNfVaccvYmiuaVNM8idjzTzEXBJJB0Jn7Kd+PZUbSLZ98hw3aXAZZ7Su+KOAVMPoc7HHldp9VVcGo88HXMw22yyYXd47l+WY8mL/pGlefd/uT3BMeLD1B9FMQvROMjcNPUBXHAKGalUB3cW/YX/AAqir+4V54bHJUHV4P8A9Quby79ZrxfoCyzIdtId2I1RWCoNF2iI1MXK7i8OfMzN0dGb1G6no79AAFxT8hYJLtm6hswni3wyQ81qPu1HAvbHuVDu3o1x+hRHh19UsLaskU4DXOBzSCQWydQIi9wR81rKwQVdi5LOjO1TKPidgVksUcxzbgwOy2XEWyFm6mE7brXjMpFV5RPzUT8Mdlc+RsuOoLYmikNH/ConUlcVKCHdRVpIlla+mhn01a1KSFq0kYiZnONthqSk4+2GriCWVfDXRdWdOsI315uireHssj6V9tjK5p9mkeiPF07zrNtPdbvfqURgsIAxxMRd2nNe2U91HXcRDs2gs0SL7dlZ8NwjngEaOgwdp7KbpDS2R0sOWjKN4Hy3Ks+E4JrQR0DizNcl22qucNwEwDlvspjwwtNwZ1EdVk5Xo0SoojhYgkAkTB79YVtwejIaGtJ5JH5lH4PgzqjtLaE9B/qtxwXgbGEZRo0D6flTVqkNyplx4bwdPJTLWhr2tAcYvMXv6rSVDAPYH8KvwFENRmLdyO/tK6uJVE55u2Y7xtX/AJEdSz9ysNwVsVSd9vx+62/ihoezKeo/CyOFZFWB0A/C6fE46eQcsv5ot3HQdwURKFqaj0CJK9I5SOsbK44JVgvb2BCqK+nyRvC3xU/uaR+6y8hXxsvj/RZ4h1/VPp2BCjJuug2+ZXiyjSbO5O9DKgQlXREvKGqlZodFXimKrxNKFdVkDWatYiKoMXHtRb2Id4WyJBKrEJUpqwcENUatoksAexDvYj3tUD2q6IMp4nZDVxTeLG8qSh9kMq+CYIvFla4XgbyT9kf4IogtutizCtF15/LJ5HTCKaMnS8PP0Okj6LWcE4GGgW0R2Gpq1woWLbZpSQVhMI0Dr6oh+DaRELlIqdr0IloZgsIGiFaYVsINj1M2qryonEtaL0sfXHlu9APqQq5uIUWPr8h9W/kK48ruhesp+OVJ+p/AWawhmqfT91d8RqTPo4/dUfDxzn5fuvZ4FUUc3K9lo83RBQo1+qJK6TE5UFvkpMG6HtPp9xCZmSpugtPYflTNXFoqHZc5l0OsoS9dc9eNyrVHfHsVRyFquT3vQ1VyxSKZDVchaimqOQ1Ry0SJIaiGep6jkO8raKJZC5QvCncoXrZEA1QKB4RLlC9q1RBlfF45Ek/xkOQJLKfZLDfA55VsWrF+CXcq2Dai4Zx2dMOg+g5HUqkKoZVU7a6zcGWXLMQiGVlS06yIZWU4jLcV104hVQrrorIxHZcMrKLHVuT/ANzfygRXSxFWW/MKuODzQSemQYl1j6EfUqr4cOc+oR+Mq5bdbBBYOxPqSve4+jzuTsNb731RJKEa66Jc5amZ1cOjSmtckXDKPn+UmOPYf5i6+og/NTTWXlc0do7oMnfUULnqJ1RRuqLJRKsc9yGqFOe9QPctIxJbGPKhcpHFQvK1USGxjioXFPcVGStEiWyNyicpXKJytEGY8af00kvGn9MJLHk/QMf4MdyrVCosl4MPIVpwVjjs2i9BTailbUQbSpWORiVYfTqKcVlXsepQ5R6ysg3zk4VkGAnSqXGhZBvnpGvb5oIvTHVFceNWS56C8VUDlHhnIJ9Yrra8Bd8HRyyRY0X3+qndWCpmYmPuu/xXZW5EUWYrJGtb5qrGKPRO8+VLbGkWJrpnnILzV3zFlKFmqlQb5qaaiFzrhes/Wi8wg1Exz1DnTS9GAZEjnKNzkwvTS5UkJs64qJxXS5MJTENKY4pxTCU0IzPjX+mEkvGX9MJLHk7ELwYOQrTQsz4N90rUBZGq6HNCewKOVLTKYx7FOCoAU7MnQggOSLlBnXDUTSEyUuUbnKMvTXOWqRDE9yZnTXOTCVqmQS510OUGZLMqCgjMnZkMHJ2ZAE+dOD0NmXcyQBOdLOh867nQOyfOmlyizppclQyXMuFyizLhclQyQuTHOUeZcLkUA4uTSU0uTC5AGf8AF55Ek3xb7iS5+TsRJ4SsFpgVlfC7rLS5lkax6JgU4OUGZODk0MnDl3Ohw9LMqQifzEs6HzLuZWiSUvTS5RFyaXK0JkjnJhcmFyYXK0ySQuSDlFmSzK0InDl3MoMy7mQImDk7MhsydmTAnzJZlDmSzoAmLlzOocyWZICXOuF6hLlzOkNEuZcLlEXLmZKxjy5cLkwuTcyQFJ4tPIElH4ndywksZ9gA8Bx4YLlaOnxdnVYHDI6msqLTNp7Vp9U4cUp/EsS5NQGRuRxSn8S77Up/EsIuphZuDxWn1XPa1PqsMUlVis3HtWn8S57Up/EsQVxPIRt/adP4gue0qfxBYhJPNiNt7Sp/EEvadP4liSkE82BtvadP4kvalPqsWEk/YxUbP2nT6rvtSn1WLK4E/Ywo2vtSn8SXtSn8SxJXEvYwo2/tSn8S57UZ1WKKQR7GFG09qM6rntRnVY1yalmx0bP2ozqu+1KfVYopIzYGzPE2dVFU4qwbrKtTKqM2AXxriAfYJKnq6rqzbA//2Q==">
            <a:hlinkClick r:id="rId2"/>
          </p:cNvPr>
          <p:cNvSpPr/>
          <p:nvPr/>
        </p:nvSpPr>
        <p:spPr>
          <a:xfrm>
            <a:off x="358773" y="-1385892"/>
            <a:ext cx="3771899" cy="352425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pic>
        <p:nvPicPr>
          <p:cNvPr id="6" name="Picture 7"/>
          <p:cNvPicPr>
            <a:picLocks noChangeAspect="1"/>
          </p:cNvPicPr>
          <p:nvPr/>
        </p:nvPicPr>
        <p:blipFill>
          <a:blip r:embed="rId3"/>
          <a:srcRect/>
          <a:stretch>
            <a:fillRect/>
          </a:stretch>
        </p:blipFill>
        <p:spPr>
          <a:xfrm>
            <a:off x="935860" y="4797152"/>
            <a:ext cx="2008122" cy="1878287"/>
          </a:xfrm>
          <a:prstGeom prst="rect">
            <a:avLst/>
          </a:prstGeom>
          <a:noFill/>
          <a:ln>
            <a:noFill/>
          </a:ln>
        </p:spPr>
      </p:pic>
      <p:pic>
        <p:nvPicPr>
          <p:cNvPr id="7" name="Picture 8"/>
          <p:cNvPicPr>
            <a:picLocks noChangeAspect="1"/>
          </p:cNvPicPr>
          <p:nvPr/>
        </p:nvPicPr>
        <p:blipFill>
          <a:blip r:embed="rId4"/>
          <a:srcRect/>
          <a:stretch>
            <a:fillRect/>
          </a:stretch>
        </p:blipFill>
        <p:spPr>
          <a:xfrm>
            <a:off x="6221056" y="783686"/>
            <a:ext cx="2739377" cy="2099764"/>
          </a:xfrm>
          <a:prstGeom prst="rect">
            <a:avLst/>
          </a:prstGeom>
          <a:noFill/>
          <a:ln>
            <a:noFill/>
          </a:ln>
        </p:spPr>
      </p:pic>
      <p:pic>
        <p:nvPicPr>
          <p:cNvPr id="8" name="Picture 9"/>
          <p:cNvPicPr>
            <a:picLocks noChangeAspect="1"/>
          </p:cNvPicPr>
          <p:nvPr/>
        </p:nvPicPr>
        <p:blipFill>
          <a:blip r:embed="rId5"/>
          <a:srcRect/>
          <a:stretch>
            <a:fillRect/>
          </a:stretch>
        </p:blipFill>
        <p:spPr>
          <a:xfrm>
            <a:off x="4130673" y="4759982"/>
            <a:ext cx="2343150" cy="1952628"/>
          </a:xfrm>
          <a:prstGeom prst="rect">
            <a:avLst/>
          </a:prstGeom>
          <a:noFill/>
          <a:ln>
            <a:noFill/>
          </a:ln>
        </p:spPr>
      </p:pic>
    </p:spTree>
    <p:extLst>
      <p:ext uri="{BB962C8B-B14F-4D97-AF65-F5344CB8AC3E}">
        <p14:creationId xmlns:p14="http://schemas.microsoft.com/office/powerpoint/2010/main" val="2790812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86F9-F775-4390-9BB9-017EC355A848}"/>
              </a:ext>
            </a:extLst>
          </p:cNvPr>
          <p:cNvSpPr>
            <a:spLocks noGrp="1"/>
          </p:cNvSpPr>
          <p:nvPr>
            <p:ph type="ctrTitle"/>
          </p:nvPr>
        </p:nvSpPr>
        <p:spPr/>
        <p:txBody>
          <a:bodyPr>
            <a:normAutofit/>
          </a:bodyPr>
          <a:lstStyle/>
          <a:p>
            <a:r>
              <a:rPr lang="en-GB" sz="8000" b="1" u="sng" dirty="0"/>
              <a:t>Lesson 4</a:t>
            </a:r>
          </a:p>
        </p:txBody>
      </p:sp>
      <p:sp>
        <p:nvSpPr>
          <p:cNvPr id="4" name="Subtitle 3">
            <a:extLst>
              <a:ext uri="{FF2B5EF4-FFF2-40B4-BE49-F238E27FC236}">
                <a16:creationId xmlns:a16="http://schemas.microsoft.com/office/drawing/2014/main" id="{6F61274F-1BA1-4A5C-9F64-0217E6682E5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4306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b="1" dirty="0">
                <a:solidFill>
                  <a:srgbClr val="000000"/>
                </a:solidFill>
                <a:latin typeface="Comic Sans MS" pitchFamily="66"/>
              </a:rPr>
            </a:br>
            <a:r>
              <a:rPr lang="en-GB" dirty="0"/>
              <a:t>Today I am learning to retell the events of the Holy Spirit appearing to the disciples.</a:t>
            </a:r>
            <a:br>
              <a:rPr lang="en-GB" sz="6000" dirty="0"/>
            </a:br>
            <a:endParaRPr lang="en-GB" dirty="0"/>
          </a:p>
        </p:txBody>
      </p:sp>
    </p:spTree>
    <p:extLst>
      <p:ext uri="{BB962C8B-B14F-4D97-AF65-F5344CB8AC3E}">
        <p14:creationId xmlns:p14="http://schemas.microsoft.com/office/powerpoint/2010/main" val="29389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a:lnSpc>
                <a:spcPct val="115000"/>
              </a:lnSpc>
              <a:spcBef>
                <a:spcPts val="600"/>
              </a:spcBef>
              <a:spcAft>
                <a:spcPts val="600"/>
              </a:spcAft>
            </a:pPr>
            <a:r>
              <a:rPr lang="en-GB" dirty="0"/>
              <a:t>Explain that after the resurrection Jesus appeared to the disciples and promised that he would send the Holy Spirit to be their support and guide. </a:t>
            </a:r>
            <a:r>
              <a:rPr lang="en-AU" dirty="0">
                <a:highlight>
                  <a:srgbClr val="FFFF00"/>
                </a:highlight>
              </a:rPr>
              <a:t> White Hat</a:t>
            </a:r>
            <a:endParaRPr lang="en-GB" sz="4400" dirty="0">
              <a:latin typeface="Times New Roman"/>
              <a:ea typeface="Times New Roman"/>
            </a:endParaRPr>
          </a:p>
        </p:txBody>
      </p:sp>
    </p:spTree>
    <p:extLst>
      <p:ext uri="{BB962C8B-B14F-4D97-AF65-F5344CB8AC3E}">
        <p14:creationId xmlns:p14="http://schemas.microsoft.com/office/powerpoint/2010/main" val="84543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5976664"/>
          </a:xfrm>
        </p:spPr>
        <p:txBody>
          <a:bodyPr>
            <a:normAutofit fontScale="62500" lnSpcReduction="20000"/>
          </a:bodyPr>
          <a:lstStyle/>
          <a:p>
            <a:r>
              <a:rPr lang="en-GB" sz="4000" dirty="0">
                <a:effectLst/>
              </a:rPr>
              <a:t>What is the first story in Holy Week? </a:t>
            </a:r>
            <a:r>
              <a:rPr lang="en-GB" sz="4000" b="1" dirty="0">
                <a:solidFill>
                  <a:schemeClr val="bg1">
                    <a:lumMod val="65000"/>
                  </a:schemeClr>
                </a:solidFill>
                <a:effectLst/>
              </a:rPr>
              <a:t>White Hat</a:t>
            </a:r>
            <a:endParaRPr lang="en-GB" sz="4000" b="1" dirty="0">
              <a:solidFill>
                <a:schemeClr val="bg1">
                  <a:lumMod val="65000"/>
                </a:schemeClr>
              </a:solidFill>
            </a:endParaRPr>
          </a:p>
          <a:p>
            <a:endParaRPr lang="en-GB" sz="4000" b="1" dirty="0">
              <a:solidFill>
                <a:schemeClr val="bg1">
                  <a:lumMod val="65000"/>
                </a:schemeClr>
              </a:solidFill>
              <a:effectLst/>
            </a:endParaRPr>
          </a:p>
          <a:p>
            <a:r>
              <a:rPr lang="en-GB" sz="4000" dirty="0">
                <a:effectLst/>
              </a:rPr>
              <a:t>What happened on Palm Sunday?</a:t>
            </a:r>
          </a:p>
          <a:p>
            <a:endParaRPr lang="en-GB" sz="4000" dirty="0"/>
          </a:p>
          <a:p>
            <a:r>
              <a:rPr lang="en-GB" sz="4000" dirty="0">
                <a:effectLst/>
              </a:rPr>
              <a:t>Then what was next? </a:t>
            </a:r>
            <a:r>
              <a:rPr lang="en-GB" sz="4000" b="1" dirty="0">
                <a:solidFill>
                  <a:schemeClr val="accent1"/>
                </a:solidFill>
                <a:effectLst/>
              </a:rPr>
              <a:t>Blue Hat</a:t>
            </a:r>
          </a:p>
          <a:p>
            <a:endParaRPr lang="en-GB" sz="4000" b="1" dirty="0">
              <a:solidFill>
                <a:schemeClr val="accent1"/>
              </a:solidFill>
            </a:endParaRPr>
          </a:p>
          <a:p>
            <a:r>
              <a:rPr lang="en-GB" sz="4000" dirty="0"/>
              <a:t>Discuss the different events during Holy Week:</a:t>
            </a:r>
          </a:p>
          <a:p>
            <a:pPr lvl="1"/>
            <a:r>
              <a:rPr lang="en-GB" sz="4000" dirty="0"/>
              <a:t>Palm Sunday (Matthew 21:1-11)</a:t>
            </a:r>
          </a:p>
          <a:p>
            <a:pPr lvl="1"/>
            <a:r>
              <a:rPr lang="en-GB" sz="4000" dirty="0"/>
              <a:t>Holy Thursday (Matthew 26: 17-30)</a:t>
            </a:r>
          </a:p>
          <a:p>
            <a:pPr lvl="1"/>
            <a:r>
              <a:rPr lang="en-GB" sz="4000" dirty="0"/>
              <a:t>Good Friday (Matthew 27: 32- 50)</a:t>
            </a:r>
          </a:p>
          <a:p>
            <a:pPr marL="457200" lvl="1" indent="0">
              <a:buNone/>
            </a:pPr>
            <a:endParaRPr lang="en-GB" sz="3600" dirty="0"/>
          </a:p>
          <a:p>
            <a:pPr marL="457200" lvl="1" indent="0">
              <a:buNone/>
            </a:pPr>
            <a:endParaRPr lang="en-GB" sz="3600" dirty="0"/>
          </a:p>
          <a:p>
            <a:pPr marL="457200" lvl="1" indent="0">
              <a:buNone/>
            </a:pPr>
            <a:r>
              <a:rPr lang="en-GB" sz="3600" dirty="0"/>
              <a:t>If you google the above events if you are unsure of how to explain them remember it is currently the year of Matthew so we read from Matthew’s Gospel. . Twinkl have some nice </a:t>
            </a:r>
            <a:r>
              <a:rPr lang="en-GB" sz="3600" dirty="0" err="1"/>
              <a:t>powerpoints</a:t>
            </a:r>
            <a:r>
              <a:rPr lang="en-GB" sz="3600" dirty="0"/>
              <a:t> for each event also to use in addition to this. </a:t>
            </a:r>
          </a:p>
        </p:txBody>
      </p:sp>
    </p:spTree>
    <p:extLst>
      <p:ext uri="{BB962C8B-B14F-4D97-AF65-F5344CB8AC3E}">
        <p14:creationId xmlns:p14="http://schemas.microsoft.com/office/powerpoint/2010/main" val="19458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8064898" cy="489364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000000"/>
                </a:solidFill>
                <a:uFillTx/>
                <a:latin typeface="Comic Sans MS" pitchFamily="66"/>
                <a:ea typeface=""/>
                <a:cs typeface=""/>
              </a:rPr>
              <a:t>The Holy Spirit Comes at Pentecost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omic Sans MS" pitchFamily="66"/>
                <a:ea typeface=""/>
                <a:cs typeface=""/>
              </a:rPr>
              <a:t>When the day of Pentecost came, they were all together in one place.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omic Sans MS" pitchFamily="66"/>
                <a:ea typeface=""/>
                <a:cs typeface=""/>
              </a:rPr>
              <a:t>Suddenly a sound like the blowing of a violent wind came from heaven and filled the whole house where they were sitting. </a:t>
            </a:r>
            <a:endParaRPr lang="en-GB" sz="24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omic Sans MS" pitchFamily="66"/>
                <a:ea typeface=""/>
                <a:cs typeface=""/>
              </a:rPr>
              <a:t>They saw what seemed to be tongues of fire that separated and came to rest on each of them. </a:t>
            </a:r>
            <a:endParaRPr lang="en-GB" sz="24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3000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omic Sans MS" pitchFamily="66"/>
                <a:ea typeface=""/>
                <a:cs typeface=""/>
              </a:rPr>
              <a:t>All of them were filled with the Holy Spirit and began to speak in other tongues</a:t>
            </a:r>
            <a:r>
              <a:rPr lang="en-GB" sz="2400" b="0" i="0" u="none" strike="noStrike" kern="1200" cap="none" spc="0" baseline="30000" dirty="0">
                <a:solidFill>
                  <a:srgbClr val="000000"/>
                </a:solidFill>
                <a:uFillTx/>
                <a:latin typeface="Comic Sans MS" pitchFamily="66"/>
                <a:ea typeface=""/>
                <a:cs typeface=""/>
              </a:rPr>
              <a:t> </a:t>
            </a:r>
            <a:r>
              <a:rPr lang="en-GB" sz="2400" b="0" i="0" u="none" strike="noStrike" kern="1200" cap="none" spc="0" baseline="0" dirty="0">
                <a:solidFill>
                  <a:srgbClr val="000000"/>
                </a:solidFill>
                <a:uFillTx/>
                <a:latin typeface="Comic Sans MS" pitchFamily="66"/>
                <a:ea typeface=""/>
                <a:cs typeface=""/>
              </a:rPr>
              <a:t>as the Spirit enabled them.</a:t>
            </a:r>
          </a:p>
        </p:txBody>
      </p:sp>
      <p:pic>
        <p:nvPicPr>
          <p:cNvPr id="4" name="Picture 4" descr="http://t1.gstatic.com/images?q=tbn:ANd9GcT5iI6GrWNEYn9Yqr2fTg7v_qdzjidMsaPChc0OzvaClawiGwKT"/>
          <p:cNvPicPr>
            <a:picLocks noChangeAspect="1"/>
          </p:cNvPicPr>
          <p:nvPr/>
        </p:nvPicPr>
        <p:blipFill>
          <a:blip r:embed="rId2"/>
          <a:srcRect/>
          <a:stretch>
            <a:fillRect/>
          </a:stretch>
        </p:blipFill>
        <p:spPr>
          <a:xfrm>
            <a:off x="7380312" y="161296"/>
            <a:ext cx="1503038" cy="1350832"/>
          </a:xfrm>
          <a:prstGeom prst="rect">
            <a:avLst/>
          </a:prstGeom>
          <a:noFill/>
          <a:ln>
            <a:noFill/>
          </a:ln>
        </p:spPr>
      </p:pic>
      <p:pic>
        <p:nvPicPr>
          <p:cNvPr id="5" name="Picture 4"/>
          <p:cNvPicPr>
            <a:picLocks noChangeAspect="1"/>
          </p:cNvPicPr>
          <p:nvPr/>
        </p:nvPicPr>
        <p:blipFill>
          <a:blip r:embed="rId3"/>
          <a:srcRect/>
          <a:stretch>
            <a:fillRect/>
          </a:stretch>
        </p:blipFill>
        <p:spPr>
          <a:xfrm>
            <a:off x="683568" y="5704633"/>
            <a:ext cx="1872212" cy="899358"/>
          </a:xfrm>
          <a:prstGeom prst="rect">
            <a:avLst/>
          </a:prstGeom>
          <a:noFill/>
          <a:ln>
            <a:noFill/>
          </a:ln>
        </p:spPr>
      </p:pic>
    </p:spTree>
    <p:extLst>
      <p:ext uri="{BB962C8B-B14F-4D97-AF65-F5344CB8AC3E}">
        <p14:creationId xmlns:p14="http://schemas.microsoft.com/office/powerpoint/2010/main" val="81892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a:lnSpc>
                <a:spcPct val="115000"/>
              </a:lnSpc>
              <a:spcBef>
                <a:spcPts val="600"/>
              </a:spcBef>
              <a:spcAft>
                <a:spcPts val="600"/>
              </a:spcAft>
            </a:pPr>
            <a:r>
              <a:rPr lang="en-GB" dirty="0"/>
              <a:t>Pentecost celebrates and remembers the coming of the Holy Spirit, 50 days after Passover. </a:t>
            </a:r>
            <a:r>
              <a:rPr lang="en-AU" dirty="0">
                <a:highlight>
                  <a:srgbClr val="FFFF00"/>
                </a:highlight>
              </a:rPr>
              <a:t> White Hat</a:t>
            </a:r>
            <a:endParaRPr lang="en-GB" sz="4400" dirty="0"/>
          </a:p>
          <a:p>
            <a:pPr marL="457200">
              <a:lnSpc>
                <a:spcPct val="115000"/>
              </a:lnSpc>
              <a:spcBef>
                <a:spcPts val="600"/>
              </a:spcBef>
              <a:spcAft>
                <a:spcPts val="600"/>
              </a:spcAft>
            </a:pPr>
            <a:r>
              <a:rPr lang="en-GB" dirty="0"/>
              <a:t>Matthew does not have a story of the coming of the Holy Spirit: we find it in Luke’s writing. Read Acts 2:1-4</a:t>
            </a:r>
            <a:endParaRPr lang="en-GB" sz="4400" dirty="0">
              <a:latin typeface="Times New Roman"/>
              <a:ea typeface="Times New Roman"/>
            </a:endParaRPr>
          </a:p>
          <a:p>
            <a:endParaRPr lang="en-GB" dirty="0"/>
          </a:p>
        </p:txBody>
      </p:sp>
    </p:spTree>
    <p:extLst>
      <p:ext uri="{BB962C8B-B14F-4D97-AF65-F5344CB8AC3E}">
        <p14:creationId xmlns:p14="http://schemas.microsoft.com/office/powerpoint/2010/main" val="2043894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The passage says the coming of the Spirit that comes ‘like the sound of a powerful wind from heaven’. We will use instruments and voices to explore what this noise might have sounded like. </a:t>
            </a:r>
          </a:p>
          <a:p>
            <a:endParaRPr lang="en-GB" dirty="0"/>
          </a:p>
        </p:txBody>
      </p:sp>
      <p:pic>
        <p:nvPicPr>
          <p:cNvPr id="4" name="Picture 4" descr="http://t1.gstatic.com/images?q=tbn:ANd9GcT5iI6GrWNEYn9Yqr2fTg7v_qdzjidMsaPChc0OzvaClawiGwKT"/>
          <p:cNvPicPr>
            <a:picLocks noChangeAspect="1"/>
          </p:cNvPicPr>
          <p:nvPr/>
        </p:nvPicPr>
        <p:blipFill>
          <a:blip r:embed="rId2"/>
          <a:srcRect/>
          <a:stretch>
            <a:fillRect/>
          </a:stretch>
        </p:blipFill>
        <p:spPr>
          <a:xfrm>
            <a:off x="3203848" y="4116288"/>
            <a:ext cx="2257425" cy="2028825"/>
          </a:xfrm>
          <a:prstGeom prst="rect">
            <a:avLst/>
          </a:prstGeom>
          <a:noFill/>
          <a:ln>
            <a:noFill/>
          </a:ln>
        </p:spPr>
      </p:pic>
    </p:spTree>
    <p:extLst>
      <p:ext uri="{BB962C8B-B14F-4D97-AF65-F5344CB8AC3E}">
        <p14:creationId xmlns:p14="http://schemas.microsoft.com/office/powerpoint/2010/main" val="226440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2" y="332658"/>
            <a:ext cx="8064898" cy="3293209"/>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omic Sans MS" pitchFamily="66"/>
                <a:ea typeface=""/>
                <a:cs typeface=""/>
              </a:rPr>
              <a:t>Today I am retelling the story of Pentecost based on the Acts 2:1-4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omic Sans MS" pitchFamily="66"/>
                <a:ea typeface=""/>
                <a:cs typeface=""/>
              </a:rPr>
              <a:t>The Holy Spirit Comes at Pentecost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omic Sans MS" pitchFamily="66"/>
                <a:ea typeface=""/>
                <a:cs typeface=""/>
              </a:rPr>
              <a:t>KEY WORDS: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0" cap="none" spc="0" baseline="0" dirty="0">
              <a:solidFill>
                <a:srgbClr val="000000"/>
              </a:solidFill>
              <a:uFillTx/>
              <a:latin typeface="Comic Sans MS" pitchFamily="66"/>
              <a:ea typeface=""/>
              <a:cs typeface=""/>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omic Sans MS" pitchFamily="66"/>
                <a:ea typeface=""/>
                <a:cs typeface=""/>
              </a:rPr>
              <a:t>wind			heaven	                    Pentecost</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0" cap="none" spc="0" baseline="0" dirty="0">
              <a:solidFill>
                <a:srgbClr val="000000"/>
              </a:solidFill>
              <a:uFillTx/>
              <a:latin typeface="Comic Sans MS" pitchFamily="66"/>
              <a:ea typeface=""/>
              <a:cs typeface=""/>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omic Sans MS" pitchFamily="66"/>
                <a:ea typeface=""/>
                <a:cs typeface=""/>
              </a:rPr>
              <a:t>tongues of fire		Holy Spirit		other languages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dirty="0">
              <a:solidFill>
                <a:srgbClr val="000000"/>
              </a:solidFill>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omic Sans MS" pitchFamily="66"/>
                <a:ea typeface=""/>
                <a:cs typeface=""/>
              </a:rPr>
              <a:t>Today you are going to create a story board about the story of Pentecost.</a:t>
            </a:r>
          </a:p>
        </p:txBody>
      </p:sp>
      <p:pic>
        <p:nvPicPr>
          <p:cNvPr id="5" name="Picture 4">
            <a:extLst>
              <a:ext uri="{FF2B5EF4-FFF2-40B4-BE49-F238E27FC236}">
                <a16:creationId xmlns:a16="http://schemas.microsoft.com/office/drawing/2014/main" id="{082BDA4E-B0D4-4FFB-BEEF-58E456F0F0A0}"/>
              </a:ext>
            </a:extLst>
          </p:cNvPr>
          <p:cNvPicPr>
            <a:picLocks noChangeAspect="1"/>
          </p:cNvPicPr>
          <p:nvPr/>
        </p:nvPicPr>
        <p:blipFill>
          <a:blip r:embed="rId2"/>
          <a:stretch>
            <a:fillRect/>
          </a:stretch>
        </p:blipFill>
        <p:spPr>
          <a:xfrm>
            <a:off x="251520" y="3861048"/>
            <a:ext cx="3733221" cy="2304256"/>
          </a:xfrm>
          <a:prstGeom prst="rect">
            <a:avLst/>
          </a:prstGeom>
        </p:spPr>
      </p:pic>
      <p:pic>
        <p:nvPicPr>
          <p:cNvPr id="6" name="Picture 5">
            <a:extLst>
              <a:ext uri="{FF2B5EF4-FFF2-40B4-BE49-F238E27FC236}">
                <a16:creationId xmlns:a16="http://schemas.microsoft.com/office/drawing/2014/main" id="{05AFDA38-03D6-46AF-8768-697EC70D8092}"/>
              </a:ext>
            </a:extLst>
          </p:cNvPr>
          <p:cNvPicPr>
            <a:picLocks noChangeAspect="1"/>
          </p:cNvPicPr>
          <p:nvPr/>
        </p:nvPicPr>
        <p:blipFill>
          <a:blip r:embed="rId3"/>
          <a:stretch>
            <a:fillRect/>
          </a:stretch>
        </p:blipFill>
        <p:spPr>
          <a:xfrm>
            <a:off x="4572000" y="3861048"/>
            <a:ext cx="3383061" cy="2304256"/>
          </a:xfrm>
          <a:prstGeom prst="rect">
            <a:avLst/>
          </a:prstGeom>
        </p:spPr>
      </p:pic>
    </p:spTree>
    <p:extLst>
      <p:ext uri="{BB962C8B-B14F-4D97-AF65-F5344CB8AC3E}">
        <p14:creationId xmlns:p14="http://schemas.microsoft.com/office/powerpoint/2010/main" val="224747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FA0D-79E8-4230-A179-37421674143B}"/>
              </a:ext>
            </a:extLst>
          </p:cNvPr>
          <p:cNvSpPr>
            <a:spLocks noGrp="1"/>
          </p:cNvSpPr>
          <p:nvPr>
            <p:ph type="title"/>
          </p:nvPr>
        </p:nvSpPr>
        <p:spPr/>
        <p:txBody>
          <a:bodyPr/>
          <a:lstStyle/>
          <a:p>
            <a:r>
              <a:rPr lang="en-GB" dirty="0"/>
              <a:t>Activity 1:</a:t>
            </a:r>
          </a:p>
        </p:txBody>
      </p:sp>
      <p:sp>
        <p:nvSpPr>
          <p:cNvPr id="3" name="Content Placeholder 2">
            <a:extLst>
              <a:ext uri="{FF2B5EF4-FFF2-40B4-BE49-F238E27FC236}">
                <a16:creationId xmlns:a16="http://schemas.microsoft.com/office/drawing/2014/main" id="{BD61D3A9-4D39-4189-8FD2-AD1857FBAB94}"/>
              </a:ext>
            </a:extLst>
          </p:cNvPr>
          <p:cNvSpPr>
            <a:spLocks noGrp="1"/>
          </p:cNvSpPr>
          <p:nvPr>
            <p:ph sz="half" idx="1"/>
          </p:nvPr>
        </p:nvSpPr>
        <p:spPr>
          <a:xfrm>
            <a:off x="457200" y="1600200"/>
            <a:ext cx="4038600" cy="4525963"/>
          </a:xfrm>
        </p:spPr>
        <p:txBody>
          <a:bodyPr>
            <a:normAutofit fontScale="92500"/>
          </a:bodyPr>
          <a:lstStyle/>
          <a:p>
            <a:r>
              <a:rPr lang="en-GB" dirty="0"/>
              <a:t>Create an information leaflet about the key events during Holy Week:</a:t>
            </a:r>
          </a:p>
          <a:p>
            <a:pPr lvl="2"/>
            <a:r>
              <a:rPr lang="en-GB" sz="3200" dirty="0"/>
              <a:t>Palm Sunday</a:t>
            </a:r>
          </a:p>
          <a:p>
            <a:pPr lvl="2"/>
            <a:r>
              <a:rPr lang="en-GB" sz="3200" dirty="0"/>
              <a:t>Holy Thursday</a:t>
            </a:r>
          </a:p>
          <a:p>
            <a:pPr lvl="2"/>
            <a:r>
              <a:rPr lang="en-GB" sz="3200" dirty="0"/>
              <a:t>Good Friday</a:t>
            </a:r>
          </a:p>
          <a:p>
            <a:r>
              <a:rPr lang="en-GB" dirty="0"/>
              <a:t>You can include some drawings of the different events.</a:t>
            </a:r>
          </a:p>
          <a:p>
            <a:endParaRPr lang="en-GB" dirty="0"/>
          </a:p>
          <a:p>
            <a:endParaRPr lang="en-GB" dirty="0"/>
          </a:p>
        </p:txBody>
      </p:sp>
      <p:sp>
        <p:nvSpPr>
          <p:cNvPr id="4" name="Content Placeholder 3">
            <a:extLst>
              <a:ext uri="{FF2B5EF4-FFF2-40B4-BE49-F238E27FC236}">
                <a16:creationId xmlns:a16="http://schemas.microsoft.com/office/drawing/2014/main" id="{674B4950-387F-44DA-B9C7-4383567EC075}"/>
              </a:ext>
            </a:extLst>
          </p:cNvPr>
          <p:cNvSpPr>
            <a:spLocks noGrp="1"/>
          </p:cNvSpPr>
          <p:nvPr>
            <p:ph sz="half" idx="2"/>
          </p:nvPr>
        </p:nvSpPr>
        <p:spPr/>
        <p:txBody>
          <a:bodyPr>
            <a:normAutofit fontScale="92500"/>
          </a:bodyPr>
          <a:lstStyle/>
          <a:p>
            <a:pPr marL="285750" indent="-285750"/>
            <a:r>
              <a:rPr lang="en-GB" dirty="0">
                <a:effectLst>
                  <a:outerShdw blurRad="38100" dist="38100" dir="2700000" algn="tl">
                    <a:srgbClr val="000000">
                      <a:alpha val="43137"/>
                    </a:srgbClr>
                  </a:outerShdw>
                </a:effectLst>
              </a:rPr>
              <a:t>Features of an information leaflet:</a:t>
            </a:r>
          </a:p>
          <a:p>
            <a:pPr marL="685800" lvl="1"/>
            <a:r>
              <a:rPr lang="en-GB" dirty="0">
                <a:effectLst>
                  <a:outerShdw blurRad="38100" dist="38100" dir="2700000" algn="tl">
                    <a:srgbClr val="000000">
                      <a:alpha val="43137"/>
                    </a:srgbClr>
                  </a:outerShdw>
                </a:effectLst>
              </a:rPr>
              <a:t>Title</a:t>
            </a:r>
          </a:p>
          <a:p>
            <a:pPr marL="685800" lvl="1"/>
            <a:r>
              <a:rPr lang="en-GB" dirty="0">
                <a:effectLst>
                  <a:outerShdw blurRad="38100" dist="38100" dir="2700000" algn="tl">
                    <a:srgbClr val="000000">
                      <a:alpha val="43137"/>
                    </a:srgbClr>
                  </a:outerShdw>
                </a:effectLst>
              </a:rPr>
              <a:t>Headings and sub-headings</a:t>
            </a:r>
          </a:p>
          <a:p>
            <a:pPr marL="685800" lvl="1"/>
            <a:r>
              <a:rPr lang="en-GB" dirty="0">
                <a:effectLst>
                  <a:outerShdw blurRad="38100" dist="38100" dir="2700000" algn="tl">
                    <a:srgbClr val="000000">
                      <a:alpha val="43137"/>
                    </a:srgbClr>
                  </a:outerShdw>
                </a:effectLst>
              </a:rPr>
              <a:t>Paragraphs with a main introductory paragraph</a:t>
            </a:r>
          </a:p>
          <a:p>
            <a:pPr marL="685800" lvl="1"/>
            <a:r>
              <a:rPr lang="en-GB" dirty="0">
                <a:effectLst>
                  <a:outerShdw blurRad="38100" dist="38100" dir="2700000" algn="tl">
                    <a:srgbClr val="000000">
                      <a:alpha val="43137"/>
                    </a:srgbClr>
                  </a:outerShdw>
                </a:effectLst>
              </a:rPr>
              <a:t>Diagrams, pictures  or photographs with captions</a:t>
            </a:r>
          </a:p>
          <a:p>
            <a:pPr marL="685800" lvl="1"/>
            <a:r>
              <a:rPr lang="en-GB" dirty="0">
                <a:effectLst>
                  <a:outerShdw blurRad="38100" dist="38100" dir="2700000" algn="tl">
                    <a:srgbClr val="000000">
                      <a:alpha val="43137"/>
                    </a:srgbClr>
                  </a:outerShdw>
                </a:effectLst>
              </a:rPr>
              <a:t>Bullet points</a:t>
            </a:r>
          </a:p>
          <a:p>
            <a:pPr marL="685800" lvl="1"/>
            <a:r>
              <a:rPr lang="en-GB" dirty="0">
                <a:effectLst>
                  <a:outerShdw blurRad="38100" dist="38100" dir="2700000" algn="tl">
                    <a:srgbClr val="000000">
                      <a:alpha val="43137"/>
                    </a:srgbClr>
                  </a:outerShdw>
                </a:effectLst>
              </a:rPr>
              <a:t>Text boxes</a:t>
            </a:r>
          </a:p>
          <a:p>
            <a:endParaRPr lang="en-GB" dirty="0"/>
          </a:p>
        </p:txBody>
      </p:sp>
    </p:spTree>
    <p:extLst>
      <p:ext uri="{BB962C8B-B14F-4D97-AF65-F5344CB8AC3E}">
        <p14:creationId xmlns:p14="http://schemas.microsoft.com/office/powerpoint/2010/main" val="105641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35E220-A4D0-4C85-9404-43F562B9FD96}"/>
              </a:ext>
            </a:extLst>
          </p:cNvPr>
          <p:cNvPicPr>
            <a:picLocks noChangeAspect="1"/>
          </p:cNvPicPr>
          <p:nvPr/>
        </p:nvPicPr>
        <p:blipFill rotWithShape="1">
          <a:blip r:embed="rId2"/>
          <a:srcRect l="63460"/>
          <a:stretch/>
        </p:blipFill>
        <p:spPr>
          <a:xfrm>
            <a:off x="5273431" y="1412775"/>
            <a:ext cx="1782845" cy="3312368"/>
          </a:xfrm>
          <a:prstGeom prst="rect">
            <a:avLst/>
          </a:prstGeom>
        </p:spPr>
      </p:pic>
      <p:sp>
        <p:nvSpPr>
          <p:cNvPr id="8" name="Rectangle 7">
            <a:extLst>
              <a:ext uri="{FF2B5EF4-FFF2-40B4-BE49-F238E27FC236}">
                <a16:creationId xmlns:a16="http://schemas.microsoft.com/office/drawing/2014/main" id="{EC263650-7B64-4B41-AD9D-2A0C56418B69}"/>
              </a:ext>
            </a:extLst>
          </p:cNvPr>
          <p:cNvSpPr/>
          <p:nvPr/>
        </p:nvSpPr>
        <p:spPr>
          <a:xfrm>
            <a:off x="6588224" y="1484784"/>
            <a:ext cx="2448272" cy="2585323"/>
          </a:xfrm>
          <a:prstGeom prst="rect">
            <a:avLst/>
          </a:prstGeom>
        </p:spPr>
        <p:txBody>
          <a:bodyPr wrap="square">
            <a:spAutoFit/>
          </a:bodyPr>
          <a:lstStyle/>
          <a:p>
            <a:pPr marL="685800" lvl="1"/>
            <a:r>
              <a:rPr lang="en-GB" dirty="0">
                <a:effectLst>
                  <a:outerShdw blurRad="38100" dist="38100" dir="2700000" algn="tl">
                    <a:srgbClr val="000000">
                      <a:alpha val="43137"/>
                    </a:srgbClr>
                  </a:outerShdw>
                </a:effectLst>
              </a:rPr>
              <a:t>Title page:</a:t>
            </a:r>
          </a:p>
          <a:p>
            <a:pPr marL="685800" lvl="1"/>
            <a:r>
              <a:rPr lang="en-GB" dirty="0">
                <a:effectLst>
                  <a:outerShdw blurRad="38100" dist="38100" dir="2700000" algn="tl">
                    <a:srgbClr val="000000">
                      <a:alpha val="43137"/>
                    </a:srgbClr>
                  </a:outerShdw>
                </a:effectLst>
              </a:rPr>
              <a:t>You could have:</a:t>
            </a:r>
          </a:p>
          <a:p>
            <a:pPr marL="971550" lvl="1" indent="-285750">
              <a:buFont typeface="Arial" panose="020B0604020202020204" pitchFamily="34" charset="0"/>
              <a:buChar char="•"/>
            </a:pPr>
            <a:r>
              <a:rPr lang="en-GB" dirty="0">
                <a:effectLst>
                  <a:outerShdw blurRad="38100" dist="38100" dir="2700000" algn="tl">
                    <a:srgbClr val="000000">
                      <a:alpha val="43137"/>
                    </a:srgbClr>
                  </a:outerShdw>
                </a:effectLst>
              </a:rPr>
              <a:t>Holy Week</a:t>
            </a:r>
          </a:p>
          <a:p>
            <a:pPr marL="971550" lvl="1" indent="-285750">
              <a:buFont typeface="Arial" panose="020B0604020202020204" pitchFamily="34" charset="0"/>
              <a:buChar char="•"/>
            </a:pPr>
            <a:r>
              <a:rPr lang="en-GB" dirty="0">
                <a:effectLst>
                  <a:outerShdw blurRad="38100" dist="38100" dir="2700000" algn="tl">
                    <a:srgbClr val="000000">
                      <a:alpha val="43137"/>
                    </a:srgbClr>
                  </a:outerShdw>
                </a:effectLst>
              </a:rPr>
              <a:t>Learn all about Holy week</a:t>
            </a:r>
          </a:p>
          <a:p>
            <a:pPr marL="685800" lvl="1"/>
            <a:r>
              <a:rPr lang="en-GB" dirty="0">
                <a:effectLst>
                  <a:outerShdw blurRad="38100" dist="38100" dir="2700000" algn="tl">
                    <a:srgbClr val="000000">
                      <a:alpha val="43137"/>
                    </a:srgbClr>
                  </a:outerShdw>
                </a:effectLst>
              </a:rPr>
              <a:t>Include a brief description and some pictures</a:t>
            </a:r>
          </a:p>
        </p:txBody>
      </p:sp>
      <p:cxnSp>
        <p:nvCxnSpPr>
          <p:cNvPr id="10" name="Straight Arrow Connector 9">
            <a:extLst>
              <a:ext uri="{FF2B5EF4-FFF2-40B4-BE49-F238E27FC236}">
                <a16:creationId xmlns:a16="http://schemas.microsoft.com/office/drawing/2014/main" id="{ADB2F19F-8CB5-4562-8437-C99023C84788}"/>
              </a:ext>
            </a:extLst>
          </p:cNvPr>
          <p:cNvCxnSpPr>
            <a:cxnSpLocks/>
          </p:cNvCxnSpPr>
          <p:nvPr/>
        </p:nvCxnSpPr>
        <p:spPr>
          <a:xfrm flipH="1" flipV="1">
            <a:off x="6804248" y="2204864"/>
            <a:ext cx="504056"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DA26369-EB1C-491E-B80A-3E37DACB2312}"/>
              </a:ext>
            </a:extLst>
          </p:cNvPr>
          <p:cNvPicPr>
            <a:picLocks noChangeAspect="1"/>
          </p:cNvPicPr>
          <p:nvPr/>
        </p:nvPicPr>
        <p:blipFill>
          <a:blip r:embed="rId3"/>
          <a:stretch>
            <a:fillRect/>
          </a:stretch>
        </p:blipFill>
        <p:spPr>
          <a:xfrm>
            <a:off x="1061945" y="1631540"/>
            <a:ext cx="4105761" cy="2877580"/>
          </a:xfrm>
          <a:prstGeom prst="rect">
            <a:avLst/>
          </a:prstGeom>
        </p:spPr>
      </p:pic>
      <p:cxnSp>
        <p:nvCxnSpPr>
          <p:cNvPr id="13" name="Straight Arrow Connector 12">
            <a:extLst>
              <a:ext uri="{FF2B5EF4-FFF2-40B4-BE49-F238E27FC236}">
                <a16:creationId xmlns:a16="http://schemas.microsoft.com/office/drawing/2014/main" id="{1DFDF6A2-2D31-4FFA-A350-65AFA03BA5B0}"/>
              </a:ext>
            </a:extLst>
          </p:cNvPr>
          <p:cNvCxnSpPr>
            <a:cxnSpLocks/>
          </p:cNvCxnSpPr>
          <p:nvPr/>
        </p:nvCxnSpPr>
        <p:spPr>
          <a:xfrm flipH="1" flipV="1">
            <a:off x="5004048" y="3284984"/>
            <a:ext cx="2304257" cy="112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2B97878-D957-49D3-AE38-C0318C6EE681}"/>
              </a:ext>
            </a:extLst>
          </p:cNvPr>
          <p:cNvSpPr/>
          <p:nvPr/>
        </p:nvSpPr>
        <p:spPr>
          <a:xfrm>
            <a:off x="-663047" y="936802"/>
            <a:ext cx="3449983" cy="369332"/>
          </a:xfrm>
          <a:prstGeom prst="rect">
            <a:avLst/>
          </a:prstGeom>
        </p:spPr>
        <p:txBody>
          <a:bodyPr wrap="none">
            <a:spAutoFit/>
          </a:bodyPr>
          <a:lstStyle/>
          <a:p>
            <a:pPr marL="685800" lvl="1"/>
            <a:r>
              <a:rPr lang="en-GB" dirty="0">
                <a:effectLst>
                  <a:outerShdw blurRad="38100" dist="38100" dir="2700000" algn="tl">
                    <a:srgbClr val="000000">
                      <a:alpha val="43137"/>
                    </a:srgbClr>
                  </a:outerShdw>
                </a:effectLst>
              </a:rPr>
              <a:t>Headings and sub-headings</a:t>
            </a:r>
          </a:p>
        </p:txBody>
      </p:sp>
      <p:sp>
        <p:nvSpPr>
          <p:cNvPr id="18" name="Rectangle 17">
            <a:extLst>
              <a:ext uri="{FF2B5EF4-FFF2-40B4-BE49-F238E27FC236}">
                <a16:creationId xmlns:a16="http://schemas.microsoft.com/office/drawing/2014/main" id="{78209A6B-C818-459A-924B-303FFF50B633}"/>
              </a:ext>
            </a:extLst>
          </p:cNvPr>
          <p:cNvSpPr/>
          <p:nvPr/>
        </p:nvSpPr>
        <p:spPr>
          <a:xfrm>
            <a:off x="1187624" y="5006624"/>
            <a:ext cx="4572000" cy="646331"/>
          </a:xfrm>
          <a:prstGeom prst="rect">
            <a:avLst/>
          </a:prstGeom>
        </p:spPr>
        <p:txBody>
          <a:bodyPr>
            <a:spAutoFit/>
          </a:bodyPr>
          <a:lstStyle/>
          <a:p>
            <a:pPr marL="685800" lvl="1"/>
            <a:r>
              <a:rPr lang="en-GB" dirty="0">
                <a:effectLst>
                  <a:outerShdw blurRad="38100" dist="38100" dir="2700000" algn="tl">
                    <a:srgbClr val="000000">
                      <a:alpha val="43137"/>
                    </a:srgbClr>
                  </a:outerShdw>
                </a:effectLst>
              </a:rPr>
              <a:t>Diagrams, pictures  or photographs with captions</a:t>
            </a:r>
          </a:p>
        </p:txBody>
      </p:sp>
      <p:sp>
        <p:nvSpPr>
          <p:cNvPr id="19" name="Rectangle 18">
            <a:extLst>
              <a:ext uri="{FF2B5EF4-FFF2-40B4-BE49-F238E27FC236}">
                <a16:creationId xmlns:a16="http://schemas.microsoft.com/office/drawing/2014/main" id="{51CBE887-37FB-4E35-A58E-2C6270C46BB5}"/>
              </a:ext>
            </a:extLst>
          </p:cNvPr>
          <p:cNvSpPr/>
          <p:nvPr/>
        </p:nvSpPr>
        <p:spPr>
          <a:xfrm>
            <a:off x="2915816" y="539121"/>
            <a:ext cx="1848391" cy="369332"/>
          </a:xfrm>
          <a:prstGeom prst="rect">
            <a:avLst/>
          </a:prstGeom>
        </p:spPr>
        <p:txBody>
          <a:bodyPr wrap="none">
            <a:spAutoFit/>
          </a:bodyPr>
          <a:lstStyle/>
          <a:p>
            <a:pPr marL="685800" lvl="1"/>
            <a:r>
              <a:rPr lang="en-GB" dirty="0">
                <a:effectLst>
                  <a:outerShdw blurRad="38100" dist="38100" dir="2700000" algn="tl">
                    <a:srgbClr val="000000">
                      <a:alpha val="43137"/>
                    </a:srgbClr>
                  </a:outerShdw>
                </a:effectLst>
              </a:rPr>
              <a:t>Text boxes</a:t>
            </a:r>
          </a:p>
        </p:txBody>
      </p:sp>
      <p:cxnSp>
        <p:nvCxnSpPr>
          <p:cNvPr id="20" name="Straight Arrow Connector 19">
            <a:extLst>
              <a:ext uri="{FF2B5EF4-FFF2-40B4-BE49-F238E27FC236}">
                <a16:creationId xmlns:a16="http://schemas.microsoft.com/office/drawing/2014/main" id="{C667DF93-F24F-4EBF-8A07-2EAEDE1C1020}"/>
              </a:ext>
            </a:extLst>
          </p:cNvPr>
          <p:cNvCxnSpPr>
            <a:cxnSpLocks/>
          </p:cNvCxnSpPr>
          <p:nvPr/>
        </p:nvCxnSpPr>
        <p:spPr>
          <a:xfrm flipH="1" flipV="1">
            <a:off x="2026071" y="4157995"/>
            <a:ext cx="341782" cy="8060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D335C81-EAFE-4F31-A8A3-5724EB074DB4}"/>
              </a:ext>
            </a:extLst>
          </p:cNvPr>
          <p:cNvCxnSpPr>
            <a:cxnSpLocks/>
          </p:cNvCxnSpPr>
          <p:nvPr/>
        </p:nvCxnSpPr>
        <p:spPr>
          <a:xfrm>
            <a:off x="2008148" y="1224260"/>
            <a:ext cx="79576" cy="764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6F36D58-E565-457F-9F3C-628BA8F838C8}"/>
              </a:ext>
            </a:extLst>
          </p:cNvPr>
          <p:cNvCxnSpPr>
            <a:cxnSpLocks/>
          </p:cNvCxnSpPr>
          <p:nvPr/>
        </p:nvCxnSpPr>
        <p:spPr>
          <a:xfrm>
            <a:off x="809916" y="1306134"/>
            <a:ext cx="788821" cy="4975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71B80F4-B61A-4C59-8BEE-F5A0FE577D6C}"/>
              </a:ext>
            </a:extLst>
          </p:cNvPr>
          <p:cNvCxnSpPr>
            <a:cxnSpLocks/>
          </p:cNvCxnSpPr>
          <p:nvPr/>
        </p:nvCxnSpPr>
        <p:spPr>
          <a:xfrm>
            <a:off x="3895859" y="835872"/>
            <a:ext cx="316101" cy="2561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98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95532" y="24972"/>
            <a:ext cx="8604449" cy="6186309"/>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Comic Sans MS" pitchFamily="66"/>
                <a:ea typeface=""/>
                <a:cs typeface=""/>
              </a:rPr>
              <a:t>Matthew 28:1-10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Comic Sans MS" pitchFamily="66"/>
                <a:ea typeface=""/>
                <a:cs typeface=""/>
              </a:rPr>
              <a:t>Jesus Has Risen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omic Sans MS" pitchFamily="66"/>
                <a:ea typeface=""/>
                <a:cs typeface=""/>
              </a:rPr>
              <a:t>After the Sabbath, at dawn on the first day of the week, Mary Magdalene and the other Mary went to look at the tomb.</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omic Sans MS" pitchFamily="66"/>
                <a:ea typeface=""/>
                <a:cs typeface=""/>
              </a:rPr>
              <a:t>There was a violent earthquake, for an angel of the Lord came down from heaven and, going to the tomb, rolled back the stone and sat on it. His appearance was like lightning, and his clothes were white as snow. The guards were so afraid of him that they shook and became like dead men.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omic Sans MS" pitchFamily="66"/>
                <a:ea typeface=""/>
                <a:cs typeface=""/>
              </a:rPr>
              <a:t>The angel said to the women, “Do not be afraid, for I know that you are looking for Jesus, who was crucified. He is not here; he has risen, just as he said. Come and see the place where he lay. Then go quickly and tell his disciples: ‘He has risen from the dead and is going ahead of you into Galilee. There you will see him.’ Now I have told you.”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omic Sans MS" pitchFamily="66"/>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omic Sans MS" pitchFamily="66"/>
                <a:ea typeface=""/>
                <a:cs typeface=""/>
              </a:rPr>
              <a:t>So the women hurried away from the tomb, afraid yet filled with joy, and ran to tell his disciples. Suddenly Jesus met them. “Greetings,” he said. They came to him, clasped his feet and worshiped him. Then Jesus said to them, “Do not be afraid. Go and tell my brothers to go to Galilee; there they will see me.”</a:t>
            </a:r>
          </a:p>
        </p:txBody>
      </p:sp>
    </p:spTree>
    <p:extLst>
      <p:ext uri="{BB962C8B-B14F-4D97-AF65-F5344CB8AC3E}">
        <p14:creationId xmlns:p14="http://schemas.microsoft.com/office/powerpoint/2010/main" val="163016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880" y="692696"/>
            <a:ext cx="7582479" cy="5755422"/>
          </a:xfrm>
          <a:prstGeom prst="rect">
            <a:avLst/>
          </a:prstGeom>
        </p:spPr>
        <p:txBody>
          <a:bodyPr wrap="square">
            <a:spAutoFit/>
          </a:bodyPr>
          <a:lstStyle/>
          <a:p>
            <a:pPr marL="1028700" indent="-571500">
              <a:buFont typeface="Arial" panose="020B0604020202020204" pitchFamily="34" charset="0"/>
              <a:buChar char="•"/>
            </a:pPr>
            <a:r>
              <a:rPr lang="en-AU" sz="4400" dirty="0">
                <a:effectLst/>
              </a:rPr>
              <a:t>Where was the setting?</a:t>
            </a:r>
          </a:p>
          <a:p>
            <a:pPr marL="1028700" indent="-571500">
              <a:buFont typeface="Arial" panose="020B0604020202020204" pitchFamily="34" charset="0"/>
              <a:buChar char="•"/>
            </a:pPr>
            <a:r>
              <a:rPr lang="en-AU" sz="4400" dirty="0"/>
              <a:t>What day was it? </a:t>
            </a:r>
          </a:p>
          <a:p>
            <a:pPr marL="1028700" indent="-571500">
              <a:buFont typeface="Arial" panose="020B0604020202020204" pitchFamily="34" charset="0"/>
              <a:buChar char="•"/>
            </a:pPr>
            <a:r>
              <a:rPr lang="en-AU" sz="4400" dirty="0"/>
              <a:t>Who were the characters in the story if the Resurrection? </a:t>
            </a:r>
          </a:p>
          <a:p>
            <a:pPr marL="457200"/>
            <a:endParaRPr lang="en-AU" sz="4400" dirty="0">
              <a:highlight>
                <a:srgbClr val="FFFF00"/>
              </a:highlight>
            </a:endParaRPr>
          </a:p>
          <a:p>
            <a:pPr marL="457200"/>
            <a:r>
              <a:rPr lang="en-AU" sz="4400" dirty="0">
                <a:highlight>
                  <a:srgbClr val="FFFF00"/>
                </a:highlight>
              </a:rPr>
              <a:t>White Hat</a:t>
            </a:r>
            <a:r>
              <a:rPr lang="en-AU" sz="4400" dirty="0"/>
              <a:t> </a:t>
            </a:r>
            <a:endParaRPr lang="en-GB" sz="4400" dirty="0">
              <a:latin typeface="Times New Roman"/>
              <a:ea typeface="Times New Roman"/>
            </a:endParaRPr>
          </a:p>
          <a:p>
            <a:pPr marL="457200"/>
            <a:r>
              <a:rPr lang="en-AU" sz="6000" dirty="0">
                <a:effectLst/>
              </a:rPr>
              <a:t> </a:t>
            </a:r>
          </a:p>
        </p:txBody>
      </p:sp>
    </p:spTree>
    <p:extLst>
      <p:ext uri="{BB962C8B-B14F-4D97-AF65-F5344CB8AC3E}">
        <p14:creationId xmlns:p14="http://schemas.microsoft.com/office/powerpoint/2010/main" val="388756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704856" cy="3170099"/>
          </a:xfrm>
          <a:prstGeom prst="rect">
            <a:avLst/>
          </a:prstGeom>
        </p:spPr>
        <p:txBody>
          <a:bodyPr wrap="square">
            <a:spAutoFit/>
          </a:bodyPr>
          <a:lstStyle/>
          <a:p>
            <a:pPr marL="457200"/>
            <a:r>
              <a:rPr lang="en-AU" sz="4000" dirty="0"/>
              <a:t>T</a:t>
            </a:r>
            <a:r>
              <a:rPr lang="en-AU" sz="4000" dirty="0">
                <a:effectLst/>
              </a:rPr>
              <a:t>he day of the week:</a:t>
            </a:r>
          </a:p>
          <a:p>
            <a:pPr marL="457200"/>
            <a:r>
              <a:rPr lang="en-AU" sz="4000" dirty="0"/>
              <a:t>D</a:t>
            </a:r>
            <a:r>
              <a:rPr lang="en-AU" sz="4000" dirty="0">
                <a:effectLst/>
              </a:rPr>
              <a:t>awn on the day after the Sabbath</a:t>
            </a:r>
          </a:p>
          <a:p>
            <a:pPr marL="457200"/>
            <a:endParaRPr lang="en-AU" sz="4000" dirty="0">
              <a:effectLst/>
            </a:endParaRPr>
          </a:p>
          <a:p>
            <a:pPr marL="457200"/>
            <a:r>
              <a:rPr lang="en-AU" sz="4000" dirty="0">
                <a:effectLst/>
              </a:rPr>
              <a:t>The setting was the tomb  </a:t>
            </a:r>
            <a:endParaRPr lang="en-GB" sz="4000" dirty="0">
              <a:effectLst/>
            </a:endParaRPr>
          </a:p>
        </p:txBody>
      </p:sp>
    </p:spTree>
    <p:extLst>
      <p:ext uri="{BB962C8B-B14F-4D97-AF65-F5344CB8AC3E}">
        <p14:creationId xmlns:p14="http://schemas.microsoft.com/office/powerpoint/2010/main" val="271160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4345"/>
            <a:ext cx="8280920" cy="6186309"/>
          </a:xfrm>
          <a:prstGeom prst="rect">
            <a:avLst/>
          </a:prstGeom>
        </p:spPr>
        <p:txBody>
          <a:bodyPr wrap="square">
            <a:spAutoFit/>
          </a:bodyPr>
          <a:lstStyle/>
          <a:p>
            <a:pPr algn="ctr"/>
            <a:r>
              <a:rPr lang="en-GB" sz="3600" b="1" i="1" dirty="0"/>
              <a:t>Characters in Matthew’s story of the Resurrection</a:t>
            </a:r>
          </a:p>
          <a:p>
            <a:r>
              <a:rPr lang="en-GB" sz="3600" b="1" u="sng" dirty="0">
                <a:solidFill>
                  <a:schemeClr val="accent1"/>
                </a:solidFill>
              </a:rPr>
              <a:t>Mary Magdalene </a:t>
            </a:r>
            <a:r>
              <a:rPr lang="en-GB" sz="3600" dirty="0"/>
              <a:t>– one of the women disciples. She is named in all the accounts of the resurrection as the first one to know that Jesus had risen. She is often called the ‘apostle to the apostles’ for her role in taking the message of the resurrection to the other disciples. Mary Magdalene is named after the place she lived in: </a:t>
            </a:r>
            <a:r>
              <a:rPr lang="en-GB" sz="3600" dirty="0" err="1"/>
              <a:t>Magdala</a:t>
            </a:r>
            <a:r>
              <a:rPr lang="en-GB" sz="3600" dirty="0"/>
              <a:t>, on the shores of Lake Galilee.   </a:t>
            </a:r>
          </a:p>
        </p:txBody>
      </p:sp>
    </p:spTree>
    <p:extLst>
      <p:ext uri="{BB962C8B-B14F-4D97-AF65-F5344CB8AC3E}">
        <p14:creationId xmlns:p14="http://schemas.microsoft.com/office/powerpoint/2010/main" val="44214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1807</Words>
  <Application>Microsoft Office PowerPoint</Application>
  <PresentationFormat>On-screen Show (4:3)</PresentationFormat>
  <Paragraphs>181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Comic Sans MS</vt:lpstr>
      <vt:lpstr>Times New Roman</vt:lpstr>
      <vt:lpstr>Office Theme</vt:lpstr>
      <vt:lpstr>Lesson 1</vt:lpstr>
      <vt:lpstr>Today I am recognising the characters in the story of  the resurrection of Jesus based on Matthew 28:1-10 </vt:lpstr>
      <vt:lpstr>PowerPoint Presentation</vt:lpstr>
      <vt:lpstr>Activity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2</vt:lpstr>
      <vt:lpstr>PowerPoint Presentation</vt:lpstr>
      <vt:lpstr>PowerPoint Presentation</vt:lpstr>
      <vt:lpstr>PowerPoint Presentation</vt:lpstr>
      <vt:lpstr>PowerPoint Presentation</vt:lpstr>
      <vt:lpstr>PowerPoint Presentation</vt:lpstr>
      <vt:lpstr> </vt:lpstr>
      <vt:lpstr>Lesson 3</vt:lpstr>
      <vt:lpstr>Today I am retelling the story of  the resurrection of Jesus based on Matthew 28:1-10 </vt:lpstr>
      <vt:lpstr>PowerPoint Presentation</vt:lpstr>
      <vt:lpstr>PowerPoint Presentation</vt:lpstr>
      <vt:lpstr>Discuss symbols of Easter and how they show new life.</vt:lpstr>
      <vt:lpstr>Task</vt:lpstr>
      <vt:lpstr>PowerPoint Presentation</vt:lpstr>
      <vt:lpstr>PowerPoint Presentation</vt:lpstr>
      <vt:lpstr>Lesson 4</vt:lpstr>
      <vt:lpstr> Today I am learning to retell the events of the Holy Spirit appearing to the disciples.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 I am retelling the story of  the resurrection of Jesus based on Matthew 28:1-10</dc:title>
  <dc:creator>Teacher@St Mary's</dc:creator>
  <cp:lastModifiedBy>mark conroy</cp:lastModifiedBy>
  <cp:revision>13</cp:revision>
  <dcterms:created xsi:type="dcterms:W3CDTF">2014-04-21T19:26:36Z</dcterms:created>
  <dcterms:modified xsi:type="dcterms:W3CDTF">2020-04-02T12:11:38Z</dcterms:modified>
</cp:coreProperties>
</file>