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57" r:id="rId4"/>
    <p:sldId id="258" r:id="rId5"/>
    <p:sldId id="259" r:id="rId6"/>
    <p:sldId id="276" r:id="rId7"/>
    <p:sldId id="278" r:id="rId8"/>
    <p:sldId id="279" r:id="rId9"/>
    <p:sldId id="260" r:id="rId10"/>
    <p:sldId id="277" r:id="rId11"/>
    <p:sldId id="261" r:id="rId12"/>
    <p:sldId id="269" r:id="rId13"/>
    <p:sldId id="273" r:id="rId14"/>
    <p:sldId id="275"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ED71C-D7BF-498A-9BA1-2C353597C90F}" type="datetimeFigureOut">
              <a:rPr lang="en-GB" smtClean="0"/>
              <a:t>28/04/2020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403F2-D9A3-4D1C-B236-47AA2F949D4C}" type="slidenum">
              <a:rPr lang="en-GB" smtClean="0"/>
              <a:t>‹#›</a:t>
            </a:fld>
            <a:endParaRPr lang="en-GB"/>
          </a:p>
        </p:txBody>
      </p:sp>
    </p:spTree>
    <p:extLst>
      <p:ext uri="{BB962C8B-B14F-4D97-AF65-F5344CB8AC3E}">
        <p14:creationId xmlns:p14="http://schemas.microsoft.com/office/powerpoint/2010/main" val="410541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B403F2-D9A3-4D1C-B236-47AA2F949D4C}" type="slidenum">
              <a:rPr lang="en-GB" smtClean="0"/>
              <a:t>8</a:t>
            </a:fld>
            <a:endParaRPr lang="en-GB"/>
          </a:p>
        </p:txBody>
      </p:sp>
    </p:spTree>
    <p:extLst>
      <p:ext uri="{BB962C8B-B14F-4D97-AF65-F5344CB8AC3E}">
        <p14:creationId xmlns:p14="http://schemas.microsoft.com/office/powerpoint/2010/main" val="305357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7E7B71-EB66-41A2-B1F0-B3EFE13DC74A}"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233312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FEBA3B-9181-4458-9B9A-A0FBD21668F1}"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190116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E9FF40-E33B-4B04-B284-D5C6A5D7E9A0}"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380435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AED489-4871-4F65-B14F-619E54EA5B0E}"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154214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E05EE-C0DC-4A18-8E17-7023704EFBBE}"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92424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F419E1-9703-4ED6-BC57-86CF7A013E46}" type="datetime1">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238042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F000DD-3F01-4701-A914-066AFDFDA798}" type="datetime1">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229657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C1A141-7B38-4D96-A0BC-B804A409569D}" type="datetime1">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419186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6D2BC-B008-41B9-BDF6-6ABCE14F07C7}" type="datetime1">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63580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4144E-7D92-4B2F-9279-FF63A850DE12}" type="datetime1">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185504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F6E6E-8DFD-4C2E-A0E7-32DFAFAB6872}" type="datetime1">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DC5B2-B54C-4516-BB5D-674220FD659D}" type="slidenum">
              <a:rPr lang="en-GB" smtClean="0"/>
              <a:t>‹#›</a:t>
            </a:fld>
            <a:endParaRPr lang="en-GB"/>
          </a:p>
        </p:txBody>
      </p:sp>
    </p:spTree>
    <p:extLst>
      <p:ext uri="{BB962C8B-B14F-4D97-AF65-F5344CB8AC3E}">
        <p14:creationId xmlns:p14="http://schemas.microsoft.com/office/powerpoint/2010/main" val="120138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B025D-55FC-4157-A2FA-643EDCC9EE11}" type="datetime1">
              <a:rPr lang="en-GB" smtClean="0"/>
              <a:t>28/04/2020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DC5B2-B54C-4516-BB5D-674220FD659D}" type="slidenum">
              <a:rPr lang="en-GB" smtClean="0"/>
              <a:t>‹#›</a:t>
            </a:fld>
            <a:endParaRPr lang="en-GB"/>
          </a:p>
        </p:txBody>
      </p:sp>
    </p:spTree>
    <p:extLst>
      <p:ext uri="{BB962C8B-B14F-4D97-AF65-F5344CB8AC3E}">
        <p14:creationId xmlns:p14="http://schemas.microsoft.com/office/powerpoint/2010/main" val="4015328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16632"/>
            <a:ext cx="7772400" cy="1470025"/>
          </a:xfrm>
        </p:spPr>
        <p:txBody>
          <a:bodyPr/>
          <a:lstStyle/>
          <a:p>
            <a:r>
              <a:rPr lang="en-GB" u="sng" dirty="0" smtClean="0"/>
              <a:t>Thursday 14</a:t>
            </a:r>
            <a:r>
              <a:rPr lang="en-GB" u="sng" baseline="30000" dirty="0" smtClean="0"/>
              <a:t>th</a:t>
            </a:r>
            <a:r>
              <a:rPr lang="en-GB" u="sng" dirty="0" smtClean="0"/>
              <a:t> May 2020</a:t>
            </a:r>
            <a:endParaRPr lang="en-GB" u="sng" dirty="0"/>
          </a:p>
        </p:txBody>
      </p:sp>
      <p:sp>
        <p:nvSpPr>
          <p:cNvPr id="3" name="Subtitle 2"/>
          <p:cNvSpPr>
            <a:spLocks noGrp="1"/>
          </p:cNvSpPr>
          <p:nvPr>
            <p:ph type="subTitle" idx="1"/>
          </p:nvPr>
        </p:nvSpPr>
        <p:spPr>
          <a:xfrm>
            <a:off x="1298598" y="3429000"/>
            <a:ext cx="7305850" cy="2736304"/>
          </a:xfrm>
        </p:spPr>
        <p:txBody>
          <a:bodyPr>
            <a:normAutofit fontScale="25000" lnSpcReduction="20000"/>
          </a:bodyPr>
          <a:lstStyle/>
          <a:p>
            <a:r>
              <a:rPr lang="en-GB" sz="8700" b="1" u="sng" dirty="0" smtClean="0">
                <a:solidFill>
                  <a:schemeClr val="tx1"/>
                </a:solidFill>
              </a:rPr>
              <a:t>RE LESSON</a:t>
            </a:r>
          </a:p>
          <a:p>
            <a:endParaRPr lang="en-GB" b="1" u="sng" dirty="0"/>
          </a:p>
          <a:p>
            <a:endParaRPr lang="en-GB" b="1" u="sng" dirty="0" smtClean="0"/>
          </a:p>
          <a:p>
            <a:r>
              <a:rPr lang="en-GB" sz="11200" b="1" u="sng" dirty="0" smtClean="0">
                <a:latin typeface="Comic Sans MS" pitchFamily="66" charset="0"/>
              </a:rPr>
              <a:t>L.O</a:t>
            </a:r>
            <a:r>
              <a:rPr lang="en-GB" sz="11200" dirty="0" smtClean="0">
                <a:latin typeface="Comic Sans MS" pitchFamily="66" charset="0"/>
              </a:rPr>
              <a:t>: To learn about Pope Francis and make links about his actions and beliefs.</a:t>
            </a:r>
          </a:p>
          <a:p>
            <a:endParaRPr lang="en-GB" sz="8600" dirty="0">
              <a:latin typeface="Comic Sans MS" pitchFamily="66" charset="0"/>
            </a:endParaRPr>
          </a:p>
          <a:p>
            <a:r>
              <a:rPr lang="en-GB" sz="8600" dirty="0" smtClean="0">
                <a:latin typeface="Comic Sans MS" pitchFamily="66" charset="0"/>
              </a:rPr>
              <a:t>* </a:t>
            </a:r>
            <a:r>
              <a:rPr lang="en-GB" sz="8600" b="1" dirty="0" smtClean="0">
                <a:solidFill>
                  <a:srgbClr val="C00000"/>
                </a:solidFill>
                <a:latin typeface="Comic Sans MS" pitchFamily="66" charset="0"/>
              </a:rPr>
              <a:t>Go through this with an adult, if you can, to help you to understand it.   </a:t>
            </a:r>
            <a:endParaRPr lang="en-GB" sz="8600" b="1" dirty="0">
              <a:solidFill>
                <a:srgbClr val="C00000"/>
              </a:solidFill>
              <a:latin typeface="Comic Sans MS" pitchFamily="66" charset="0"/>
            </a:endParaRPr>
          </a:p>
        </p:txBody>
      </p:sp>
      <p:sp>
        <p:nvSpPr>
          <p:cNvPr id="7" name="Slide Number Placeholder 6"/>
          <p:cNvSpPr>
            <a:spLocks noGrp="1"/>
          </p:cNvSpPr>
          <p:nvPr>
            <p:ph type="sldNum" sz="quarter" idx="12"/>
          </p:nvPr>
        </p:nvSpPr>
        <p:spPr/>
        <p:txBody>
          <a:bodyPr/>
          <a:lstStyle/>
          <a:p>
            <a:fld id="{7E0DC5B2-B54C-4516-BB5D-674220FD659D}" type="slidenum">
              <a:rPr lang="en-GB" smtClean="0"/>
              <a:t>1</a:t>
            </a:fld>
            <a:endParaRPr lang="en-GB"/>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268760"/>
            <a:ext cx="30223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66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91264" cy="5577483"/>
          </a:xfrm>
        </p:spPr>
        <p:txBody>
          <a:bodyPr>
            <a:normAutofit fontScale="92500" lnSpcReduction="10000"/>
          </a:bodyPr>
          <a:lstStyle/>
          <a:p>
            <a:pPr marL="0" indent="0">
              <a:buNone/>
            </a:pPr>
            <a:r>
              <a:rPr lang="en-GB" b="1" u="sng" dirty="0" smtClean="0">
                <a:solidFill>
                  <a:srgbClr val="0070C0"/>
                </a:solidFill>
                <a:latin typeface="Comic Sans MS" pitchFamily="66" charset="0"/>
              </a:rPr>
              <a:t>He helps the POOR</a:t>
            </a:r>
            <a:r>
              <a:rPr lang="en-GB" dirty="0" smtClean="0">
                <a:solidFill>
                  <a:srgbClr val="0070C0"/>
                </a:solidFill>
                <a:latin typeface="Comic Sans MS" pitchFamily="66" charset="0"/>
              </a:rPr>
              <a:t>: </a:t>
            </a:r>
          </a:p>
          <a:p>
            <a:pPr marL="0" indent="0">
              <a:buNone/>
            </a:pPr>
            <a:r>
              <a:rPr lang="en-GB" dirty="0"/>
              <a:t>"</a:t>
            </a:r>
            <a:r>
              <a:rPr lang="en-GB" dirty="0">
                <a:solidFill>
                  <a:schemeClr val="accent6">
                    <a:lumMod val="50000"/>
                  </a:schemeClr>
                </a:solidFill>
              </a:rPr>
              <a:t>As believers, we must stretch out our hands as Jesus does with us</a:t>
            </a:r>
            <a:r>
              <a:rPr lang="en-GB" dirty="0" smtClean="0">
                <a:solidFill>
                  <a:schemeClr val="accent6">
                    <a:lumMod val="50000"/>
                  </a:schemeClr>
                </a:solidFill>
              </a:rPr>
              <a:t>,“ </a:t>
            </a:r>
            <a:r>
              <a:rPr lang="en-GB" dirty="0" smtClean="0"/>
              <a:t>the Pope said in November 2018 when about </a:t>
            </a:r>
            <a:r>
              <a:rPr lang="en-GB" dirty="0"/>
              <a:t>1,500 </a:t>
            </a:r>
            <a:r>
              <a:rPr lang="en-GB" dirty="0" smtClean="0"/>
              <a:t>needy people had </a:t>
            </a:r>
            <a:r>
              <a:rPr lang="en-GB" dirty="0"/>
              <a:t>lunch with the pope in the Vatican’s large </a:t>
            </a:r>
            <a:r>
              <a:rPr lang="en-GB" dirty="0" smtClean="0"/>
              <a:t>hall. </a:t>
            </a:r>
            <a:r>
              <a:rPr lang="en-GB" dirty="0"/>
              <a:t>O</a:t>
            </a:r>
            <a:r>
              <a:rPr lang="en-GB" dirty="0" smtClean="0"/>
              <a:t>thers </a:t>
            </a:r>
            <a:r>
              <a:rPr lang="en-GB" dirty="0"/>
              <a:t>were being taken to eat as guests in nearby </a:t>
            </a:r>
            <a:r>
              <a:rPr lang="en-GB" dirty="0" smtClean="0"/>
              <a:t>church colleges.</a:t>
            </a:r>
          </a:p>
          <a:p>
            <a:pPr marL="0" indent="0">
              <a:buNone/>
            </a:pPr>
            <a:r>
              <a:rPr lang="en-GB" dirty="0" smtClean="0"/>
              <a:t>The Pope referred to the Matthew in the Bible and said that </a:t>
            </a:r>
            <a:r>
              <a:rPr lang="en-GB" dirty="0" smtClean="0">
                <a:solidFill>
                  <a:schemeClr val="accent6">
                    <a:lumMod val="50000"/>
                  </a:schemeClr>
                </a:solidFill>
              </a:rPr>
              <a:t>after Jesus fed the thousands with only five fish, He went to the mountain to pray. Jesus didn’t show off about what He did</a:t>
            </a:r>
            <a:r>
              <a:rPr lang="en-GB" dirty="0" smtClean="0"/>
              <a:t>. </a:t>
            </a:r>
          </a:p>
          <a:p>
            <a:pPr marL="0" indent="0">
              <a:buNone/>
            </a:pPr>
            <a:r>
              <a:rPr lang="en-GB" dirty="0" smtClean="0"/>
              <a:t>“</a:t>
            </a:r>
            <a:r>
              <a:rPr lang="en-GB" dirty="0" smtClean="0">
                <a:solidFill>
                  <a:schemeClr val="accent6">
                    <a:lumMod val="50000"/>
                  </a:schemeClr>
                </a:solidFill>
              </a:rPr>
              <a:t>Helping </a:t>
            </a:r>
            <a:r>
              <a:rPr lang="en-GB" dirty="0">
                <a:solidFill>
                  <a:schemeClr val="accent6">
                    <a:lumMod val="50000"/>
                  </a:schemeClr>
                </a:solidFill>
              </a:rPr>
              <a:t>the poor is </a:t>
            </a:r>
            <a:r>
              <a:rPr lang="en-GB" dirty="0" smtClean="0">
                <a:solidFill>
                  <a:schemeClr val="accent6">
                    <a:lumMod val="50000"/>
                  </a:schemeClr>
                </a:solidFill>
              </a:rPr>
              <a:t>a </a:t>
            </a:r>
            <a:r>
              <a:rPr lang="en-GB" dirty="0">
                <a:solidFill>
                  <a:schemeClr val="accent6">
                    <a:lumMod val="50000"/>
                  </a:schemeClr>
                </a:solidFill>
              </a:rPr>
              <a:t>duty</a:t>
            </a:r>
            <a:r>
              <a:rPr lang="en-GB" dirty="0" smtClean="0"/>
              <a:t>,” the Pope says.</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7E0DC5B2-B54C-4516-BB5D-674220FD659D}" type="slidenum">
              <a:rPr lang="en-GB" smtClean="0"/>
              <a:t>10</a:t>
            </a:fld>
            <a:endParaRPr lang="en-GB"/>
          </a:p>
        </p:txBody>
      </p:sp>
    </p:spTree>
    <p:extLst>
      <p:ext uri="{BB962C8B-B14F-4D97-AF65-F5344CB8AC3E}">
        <p14:creationId xmlns:p14="http://schemas.microsoft.com/office/powerpoint/2010/main" val="281857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b="1" u="sng" dirty="0" smtClean="0">
                <a:solidFill>
                  <a:srgbClr val="0070C0"/>
                </a:solidFill>
              </a:rPr>
              <a:t>He shows FORGIVENESS and being HUMBLE:</a:t>
            </a:r>
          </a:p>
          <a:p>
            <a:pPr marL="0" indent="0">
              <a:buNone/>
            </a:pPr>
            <a:r>
              <a:rPr lang="en-GB" dirty="0" smtClean="0"/>
              <a:t>Many times on Maundy Thursday, the Pope has washed and kissed the feet of people who have done wrong things, and gone to prison. The prisoners show that they want to be forgiven for what they have done. Pope Francis was also </a:t>
            </a:r>
            <a:r>
              <a:rPr lang="en-GB" dirty="0" smtClean="0">
                <a:solidFill>
                  <a:schemeClr val="accent6">
                    <a:lumMod val="50000"/>
                  </a:schemeClr>
                </a:solidFill>
              </a:rPr>
              <a:t>being humble </a:t>
            </a:r>
            <a:r>
              <a:rPr lang="en-GB" dirty="0" smtClean="0"/>
              <a:t>by doing this, showing that he was willing to do this, just like Jesus was humble when He washed the disciples feet at the Last Supper.</a:t>
            </a:r>
          </a:p>
          <a:p>
            <a:pPr marL="0" indent="0">
              <a:buNone/>
            </a:pPr>
            <a:r>
              <a:rPr lang="en-GB" dirty="0" smtClean="0"/>
              <a:t>Pope </a:t>
            </a:r>
            <a:r>
              <a:rPr lang="en-GB" dirty="0"/>
              <a:t>Francis said </a:t>
            </a:r>
            <a:r>
              <a:rPr lang="en-GB" dirty="0" smtClean="0">
                <a:solidFill>
                  <a:schemeClr val="accent6">
                    <a:lumMod val="50000"/>
                  </a:schemeClr>
                </a:solidFill>
              </a:rPr>
              <a:t>Jesus added a part to the Lord’s </a:t>
            </a:r>
            <a:r>
              <a:rPr lang="en-GB" dirty="0" err="1" smtClean="0">
                <a:solidFill>
                  <a:schemeClr val="accent6">
                    <a:lumMod val="50000"/>
                  </a:schemeClr>
                </a:solidFill>
              </a:rPr>
              <a:t>prayer“Forgive</a:t>
            </a:r>
            <a:r>
              <a:rPr lang="en-GB" dirty="0" smtClean="0">
                <a:solidFill>
                  <a:schemeClr val="accent6">
                    <a:lumMod val="50000"/>
                  </a:schemeClr>
                </a:solidFill>
              </a:rPr>
              <a:t> </a:t>
            </a:r>
            <a:r>
              <a:rPr lang="en-GB" dirty="0">
                <a:solidFill>
                  <a:schemeClr val="accent6">
                    <a:lumMod val="50000"/>
                  </a:schemeClr>
                </a:solidFill>
              </a:rPr>
              <a:t>us our trespasses</a:t>
            </a:r>
            <a:r>
              <a:rPr lang="en-GB" dirty="0"/>
              <a:t>”, which relates </a:t>
            </a:r>
            <a:r>
              <a:rPr lang="en-GB" dirty="0">
                <a:solidFill>
                  <a:schemeClr val="accent6">
                    <a:lumMod val="50000"/>
                  </a:schemeClr>
                </a:solidFill>
              </a:rPr>
              <a:t>our being forgiven by God to </a:t>
            </a:r>
            <a:r>
              <a:rPr lang="en-GB" dirty="0" smtClean="0">
                <a:solidFill>
                  <a:schemeClr val="accent6">
                    <a:lumMod val="50000"/>
                  </a:schemeClr>
                </a:solidFill>
              </a:rPr>
              <a:t>us forgiving </a:t>
            </a:r>
            <a:r>
              <a:rPr lang="en-GB" dirty="0">
                <a:solidFill>
                  <a:schemeClr val="accent6">
                    <a:lumMod val="50000"/>
                  </a:schemeClr>
                </a:solidFill>
              </a:rPr>
              <a:t>others</a:t>
            </a:r>
            <a:r>
              <a:rPr lang="en-GB" dirty="0" smtClean="0"/>
              <a:t>.</a:t>
            </a:r>
            <a:r>
              <a:rPr lang="en-GB" dirty="0"/>
              <a:t> </a:t>
            </a:r>
            <a:endParaRPr lang="en-GB" dirty="0" smtClean="0"/>
          </a:p>
          <a:p>
            <a:pPr marL="0" indent="0">
              <a:buNone/>
            </a:pPr>
            <a:r>
              <a:rPr lang="en-GB" dirty="0" smtClean="0"/>
              <a:t>He </a:t>
            </a:r>
            <a:r>
              <a:rPr lang="en-GB" dirty="0"/>
              <a:t>said </a:t>
            </a:r>
            <a:r>
              <a:rPr lang="en-GB" dirty="0">
                <a:solidFill>
                  <a:schemeClr val="accent6">
                    <a:lumMod val="50000"/>
                  </a:schemeClr>
                </a:solidFill>
              </a:rPr>
              <a:t>God is always willing to forgive “the sins of those who are </a:t>
            </a:r>
            <a:r>
              <a:rPr lang="en-GB" dirty="0" smtClean="0">
                <a:solidFill>
                  <a:schemeClr val="accent6">
                    <a:lumMod val="50000"/>
                  </a:schemeClr>
                </a:solidFill>
              </a:rPr>
              <a:t>sorry </a:t>
            </a:r>
            <a:r>
              <a:rPr lang="en-GB" dirty="0">
                <a:solidFill>
                  <a:schemeClr val="accent6">
                    <a:lumMod val="50000"/>
                  </a:schemeClr>
                </a:solidFill>
              </a:rPr>
              <a:t>and ask to be embraced again</a:t>
            </a:r>
            <a:r>
              <a:rPr lang="en-GB" dirty="0"/>
              <a:t>.”</a:t>
            </a:r>
          </a:p>
        </p:txBody>
      </p:sp>
      <p:sp>
        <p:nvSpPr>
          <p:cNvPr id="4" name="Slide Number Placeholder 3"/>
          <p:cNvSpPr>
            <a:spLocks noGrp="1"/>
          </p:cNvSpPr>
          <p:nvPr>
            <p:ph type="sldNum" sz="quarter" idx="12"/>
          </p:nvPr>
        </p:nvSpPr>
        <p:spPr/>
        <p:txBody>
          <a:bodyPr/>
          <a:lstStyle/>
          <a:p>
            <a:fld id="{7E0DC5B2-B54C-4516-BB5D-674220FD659D}" type="slidenum">
              <a:rPr lang="en-GB" smtClean="0"/>
              <a:t>11</a:t>
            </a:fld>
            <a:endParaRPr lang="en-GB"/>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3430" y="260648"/>
            <a:ext cx="2176242"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55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4213" y="1889125"/>
            <a:ext cx="8262937" cy="4968875"/>
          </a:xfrm>
        </p:spPr>
        <p:txBody>
          <a:bodyPr>
            <a:normAutofit fontScale="92500" lnSpcReduction="20000"/>
          </a:bodyPr>
          <a:lstStyle/>
          <a:p>
            <a:r>
              <a:rPr lang="en-GB" sz="11500" b="1" smtClean="0">
                <a:solidFill>
                  <a:srgbClr val="7030A0"/>
                </a:solidFill>
              </a:rPr>
              <a:t>WORK/</a:t>
            </a:r>
          </a:p>
          <a:p>
            <a:r>
              <a:rPr lang="en-GB" sz="11500" b="1" smtClean="0">
                <a:solidFill>
                  <a:srgbClr val="7030A0"/>
                </a:solidFill>
              </a:rPr>
              <a:t>ACTIVITY </a:t>
            </a:r>
          </a:p>
          <a:p>
            <a:r>
              <a:rPr lang="en-GB" sz="11500" b="1" smtClean="0">
                <a:solidFill>
                  <a:srgbClr val="7030A0"/>
                </a:solidFill>
              </a:rPr>
              <a:t>TIME</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15888"/>
            <a:ext cx="1924050" cy="2028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0DC5B2-B54C-4516-BB5D-674220FD659D}" type="slidenum">
              <a:rPr lang="en-GB" smtClean="0"/>
              <a:t>12</a:t>
            </a:fld>
            <a:endParaRPr lang="en-GB"/>
          </a:p>
        </p:txBody>
      </p:sp>
    </p:spTree>
    <p:extLst>
      <p:ext uri="{BB962C8B-B14F-4D97-AF65-F5344CB8AC3E}">
        <p14:creationId xmlns:p14="http://schemas.microsoft.com/office/powerpoint/2010/main" val="160471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04664"/>
            <a:ext cx="8229600" cy="5721499"/>
          </a:xfrm>
        </p:spPr>
        <p:txBody>
          <a:bodyPr>
            <a:normAutofit/>
          </a:bodyPr>
          <a:lstStyle/>
          <a:p>
            <a:pPr marL="0" indent="0" fontAlgn="t">
              <a:buNone/>
            </a:pPr>
            <a:r>
              <a:rPr lang="en-GB" b="1" dirty="0">
                <a:solidFill>
                  <a:srgbClr val="7030A0"/>
                </a:solidFill>
                <a:latin typeface="Comic Sans MS" pitchFamily="66" charset="0"/>
              </a:rPr>
              <a:t>U</a:t>
            </a:r>
            <a:r>
              <a:rPr lang="en-GB" b="1" dirty="0" smtClean="0">
                <a:solidFill>
                  <a:srgbClr val="7030A0"/>
                </a:solidFill>
                <a:latin typeface="Comic Sans MS" pitchFamily="66" charset="0"/>
              </a:rPr>
              <a:t>se the </a:t>
            </a:r>
            <a:r>
              <a:rPr lang="en-GB" b="1" dirty="0" smtClean="0">
                <a:solidFill>
                  <a:schemeClr val="accent1"/>
                </a:solidFill>
                <a:latin typeface="Comic Sans MS" pitchFamily="66" charset="0"/>
              </a:rPr>
              <a:t>fact-file </a:t>
            </a:r>
            <a:r>
              <a:rPr lang="en-GB" b="1" dirty="0">
                <a:solidFill>
                  <a:schemeClr val="accent1"/>
                </a:solidFill>
                <a:latin typeface="Comic Sans MS" pitchFamily="66" charset="0"/>
              </a:rPr>
              <a:t>frame </a:t>
            </a:r>
            <a:r>
              <a:rPr lang="en-GB" b="1" dirty="0">
                <a:solidFill>
                  <a:srgbClr val="7030A0"/>
                </a:solidFill>
                <a:latin typeface="Comic Sans MS" pitchFamily="66" charset="0"/>
              </a:rPr>
              <a:t>to </a:t>
            </a:r>
            <a:r>
              <a:rPr lang="en-GB" b="1" dirty="0" smtClean="0">
                <a:solidFill>
                  <a:srgbClr val="7030A0"/>
                </a:solidFill>
                <a:latin typeface="Comic Sans MS" pitchFamily="66" charset="0"/>
              </a:rPr>
              <a:t>write information about </a:t>
            </a:r>
            <a:r>
              <a:rPr lang="en-GB" b="1" dirty="0">
                <a:solidFill>
                  <a:srgbClr val="7030A0"/>
                </a:solidFill>
                <a:latin typeface="Comic Sans MS" pitchFamily="66" charset="0"/>
              </a:rPr>
              <a:t>Pope </a:t>
            </a:r>
            <a:r>
              <a:rPr lang="en-GB" b="1" dirty="0" smtClean="0">
                <a:solidFill>
                  <a:srgbClr val="7030A0"/>
                </a:solidFill>
                <a:latin typeface="Comic Sans MS" pitchFamily="66" charset="0"/>
              </a:rPr>
              <a:t>Francis.    </a:t>
            </a:r>
          </a:p>
          <a:p>
            <a:pPr marL="0" indent="0" fontAlgn="t">
              <a:buNone/>
            </a:pPr>
            <a:r>
              <a:rPr lang="en-GB" b="1" dirty="0">
                <a:solidFill>
                  <a:srgbClr val="7030A0"/>
                </a:solidFill>
                <a:latin typeface="Comic Sans MS" pitchFamily="66" charset="0"/>
              </a:rPr>
              <a:t> </a:t>
            </a:r>
            <a:r>
              <a:rPr lang="en-GB" b="1" dirty="0" smtClean="0">
                <a:solidFill>
                  <a:srgbClr val="7030A0"/>
                </a:solidFill>
                <a:latin typeface="Comic Sans MS" pitchFamily="66" charset="0"/>
              </a:rPr>
              <a:t>                </a:t>
            </a:r>
            <a:r>
              <a:rPr lang="en-GB" b="1" dirty="0" smtClean="0">
                <a:solidFill>
                  <a:srgbClr val="00B050"/>
                </a:solidFill>
                <a:latin typeface="Comic Sans MS" pitchFamily="66" charset="0"/>
              </a:rPr>
              <a:t>Or</a:t>
            </a:r>
            <a:endParaRPr lang="en-GB" b="1" dirty="0">
              <a:solidFill>
                <a:srgbClr val="00B050"/>
              </a:solidFill>
              <a:latin typeface="Comic Sans MS" pitchFamily="66" charset="0"/>
            </a:endParaRPr>
          </a:p>
          <a:p>
            <a:pPr marL="0" indent="0">
              <a:buNone/>
            </a:pPr>
            <a:r>
              <a:rPr lang="en-GB" b="1" dirty="0" smtClean="0">
                <a:solidFill>
                  <a:srgbClr val="7030A0"/>
                </a:solidFill>
                <a:latin typeface="Comic Sans MS" pitchFamily="66" charset="0"/>
              </a:rPr>
              <a:t>You can use the ‘</a:t>
            </a:r>
            <a:r>
              <a:rPr lang="en-GB" b="1" dirty="0" smtClean="0">
                <a:solidFill>
                  <a:schemeClr val="accent1"/>
                </a:solidFill>
                <a:latin typeface="Comic Sans MS" pitchFamily="66" charset="0"/>
              </a:rPr>
              <a:t>Y diagram’ worksheet </a:t>
            </a:r>
            <a:r>
              <a:rPr lang="en-GB" b="1" dirty="0" smtClean="0">
                <a:solidFill>
                  <a:srgbClr val="7030A0"/>
                </a:solidFill>
                <a:latin typeface="Comic Sans MS" pitchFamily="66" charset="0"/>
              </a:rPr>
              <a:t>to show how Pope Francis helps the homeless, the poor, and shows forgiveness. Draw a picture in each section and write a sentence about it. </a:t>
            </a:r>
          </a:p>
          <a:p>
            <a:pPr marL="0" indent="0">
              <a:buNone/>
            </a:pPr>
            <a:r>
              <a:rPr lang="en-GB" b="1" dirty="0" smtClean="0">
                <a:solidFill>
                  <a:srgbClr val="FF0000"/>
                </a:solidFill>
                <a:latin typeface="Comic Sans MS" pitchFamily="66" charset="0"/>
              </a:rPr>
              <a:t>- Maybe challenge yourself to complete BOTH sheets, but only if you can. </a:t>
            </a:r>
            <a:endParaRPr lang="en-GB" b="1" dirty="0">
              <a:solidFill>
                <a:srgbClr val="FF0000"/>
              </a:solidFill>
              <a:latin typeface="Comic Sans MS" pitchFamily="66" charset="0"/>
            </a:endParaRPr>
          </a:p>
        </p:txBody>
      </p:sp>
      <p:sp>
        <p:nvSpPr>
          <p:cNvPr id="6" name="Slide Number Placeholder 5"/>
          <p:cNvSpPr>
            <a:spLocks noGrp="1"/>
          </p:cNvSpPr>
          <p:nvPr>
            <p:ph type="sldNum" sz="quarter" idx="12"/>
          </p:nvPr>
        </p:nvSpPr>
        <p:spPr/>
        <p:txBody>
          <a:bodyPr/>
          <a:lstStyle/>
          <a:p>
            <a:fld id="{7E0DC5B2-B54C-4516-BB5D-674220FD659D}" type="slidenum">
              <a:rPr lang="en-GB" smtClean="0"/>
              <a:t>13</a:t>
            </a:fld>
            <a:endParaRPr lang="en-GB"/>
          </a:p>
        </p:txBody>
      </p:sp>
    </p:spTree>
    <p:extLst>
      <p:ext uri="{BB962C8B-B14F-4D97-AF65-F5344CB8AC3E}">
        <p14:creationId xmlns:p14="http://schemas.microsoft.com/office/powerpoint/2010/main" val="162603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40768"/>
            <a:ext cx="8640960" cy="1143000"/>
          </a:xfrm>
        </p:spPr>
        <p:txBody>
          <a:bodyPr>
            <a:normAutofit fontScale="90000"/>
          </a:bodyPr>
          <a:lstStyle/>
          <a:p>
            <a:r>
              <a:rPr lang="en-GB" b="1" dirty="0" smtClean="0">
                <a:solidFill>
                  <a:srgbClr val="0070C0"/>
                </a:solidFill>
              </a:rPr>
              <a:t/>
            </a:r>
            <a:br>
              <a:rPr lang="en-GB" b="1" dirty="0" smtClean="0">
                <a:solidFill>
                  <a:srgbClr val="0070C0"/>
                </a:solidFill>
              </a:rPr>
            </a:br>
            <a:r>
              <a:rPr lang="en-GB" sz="4000" b="1" dirty="0" smtClean="0">
                <a:solidFill>
                  <a:srgbClr val="0070C0"/>
                </a:solidFill>
              </a:rPr>
              <a:t>When you have finished the work that you have chosen to do, let us finish the lesson with the school afternoon prayer…</a:t>
            </a:r>
            <a:r>
              <a:rPr lang="en-GB" dirty="0" smtClean="0"/>
              <a:t/>
            </a:r>
            <a:br>
              <a:rPr lang="en-GB" dirty="0" smtClean="0"/>
            </a:br>
            <a:r>
              <a:rPr lang="en-GB" sz="3100" b="1" i="1" dirty="0" smtClean="0"/>
              <a:t>Remember to Bless yourself with …</a:t>
            </a:r>
            <a:r>
              <a:rPr lang="en-GB" sz="3100" b="1" i="1" dirty="0" smtClean="0">
                <a:solidFill>
                  <a:srgbClr val="FF0000"/>
                </a:solidFill>
              </a:rPr>
              <a:t>In the name of The Father, The Son, and The Holy Spirit, Amen. </a:t>
            </a:r>
            <a:r>
              <a:rPr lang="en-GB" b="1" dirty="0" smtClean="0">
                <a:solidFill>
                  <a:srgbClr val="0070C0"/>
                </a:solidFill>
              </a:rPr>
              <a:t/>
            </a:r>
            <a:br>
              <a:rPr lang="en-GB" b="1" dirty="0" smtClean="0">
                <a:solidFill>
                  <a:srgbClr val="0070C0"/>
                </a:solidFill>
              </a:rPr>
            </a:br>
            <a:r>
              <a:rPr lang="en-GB" dirty="0" smtClean="0"/>
              <a:t/>
            </a:r>
            <a:br>
              <a:rPr lang="en-GB" dirty="0" smtClean="0"/>
            </a:br>
            <a:endParaRPr lang="en-GB" sz="3100" dirty="0">
              <a:solidFill>
                <a:srgbClr val="FF0000"/>
              </a:solidFill>
            </a:endParaRPr>
          </a:p>
        </p:txBody>
      </p:sp>
      <p:sp>
        <p:nvSpPr>
          <p:cNvPr id="3" name="Content Placeholder 2"/>
          <p:cNvSpPr>
            <a:spLocks noGrp="1"/>
          </p:cNvSpPr>
          <p:nvPr>
            <p:ph idx="1"/>
          </p:nvPr>
        </p:nvSpPr>
        <p:spPr>
          <a:xfrm>
            <a:off x="683568" y="2924944"/>
            <a:ext cx="8229600" cy="4525963"/>
          </a:xfrm>
        </p:spPr>
        <p:txBody>
          <a:bodyPr>
            <a:normAutofit/>
          </a:bodyPr>
          <a:lstStyle/>
          <a:p>
            <a:pPr marL="0" indent="0">
              <a:buNone/>
            </a:pPr>
            <a:r>
              <a:rPr lang="en-GB" b="1" dirty="0" smtClean="0">
                <a:solidFill>
                  <a:srgbClr val="00B050"/>
                </a:solidFill>
              </a:rPr>
              <a:t>God our Father I come to say, </a:t>
            </a:r>
          </a:p>
          <a:p>
            <a:pPr marL="0" indent="0">
              <a:buNone/>
            </a:pPr>
            <a:r>
              <a:rPr lang="en-GB" b="1" dirty="0" smtClean="0">
                <a:solidFill>
                  <a:srgbClr val="00B050"/>
                </a:solidFill>
              </a:rPr>
              <a:t>Thank You for Your love today. </a:t>
            </a:r>
          </a:p>
          <a:p>
            <a:pPr marL="0" indent="0">
              <a:buNone/>
            </a:pPr>
            <a:r>
              <a:rPr lang="en-GB" b="1" dirty="0" smtClean="0">
                <a:solidFill>
                  <a:srgbClr val="00B050"/>
                </a:solidFill>
              </a:rPr>
              <a:t>Thank You for my family, and all the friends You give to me. </a:t>
            </a:r>
          </a:p>
          <a:p>
            <a:pPr marL="0" indent="0">
              <a:buNone/>
            </a:pPr>
            <a:r>
              <a:rPr lang="en-GB" b="1" dirty="0" smtClean="0">
                <a:solidFill>
                  <a:srgbClr val="00B050"/>
                </a:solidFill>
              </a:rPr>
              <a:t>Guard me in the dark of night, and in the morning send Your light, </a:t>
            </a:r>
          </a:p>
          <a:p>
            <a:pPr marL="0" indent="0">
              <a:buNone/>
            </a:pPr>
            <a:r>
              <a:rPr lang="en-GB" b="1" dirty="0" smtClean="0">
                <a:solidFill>
                  <a:srgbClr val="00B050"/>
                </a:solidFill>
              </a:rPr>
              <a:t>                                                                      Amen</a:t>
            </a:r>
          </a:p>
        </p:txBody>
      </p:sp>
      <p:sp>
        <p:nvSpPr>
          <p:cNvPr id="4" name="Slide Number Placeholder 3"/>
          <p:cNvSpPr>
            <a:spLocks noGrp="1"/>
          </p:cNvSpPr>
          <p:nvPr>
            <p:ph type="sldNum" sz="quarter" idx="12"/>
          </p:nvPr>
        </p:nvSpPr>
        <p:spPr/>
        <p:txBody>
          <a:bodyPr/>
          <a:lstStyle/>
          <a:p>
            <a:fld id="{7E0DC5B2-B54C-4516-BB5D-674220FD659D}" type="slidenum">
              <a:rPr lang="en-GB" smtClean="0"/>
              <a:t>14</a:t>
            </a:fld>
            <a:endParaRPr lang="en-GB"/>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249" y="2976628"/>
            <a:ext cx="1559199" cy="121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59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GB" smtClean="0"/>
              <a:t>Well done for completing what you can during this lesson  </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700213"/>
            <a:ext cx="8705850" cy="4667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3" descr="C:\Users\HP\AppData\Local\Microsoft\Windows\INetCache\IE\7NG1J2ZK\thumbs_up_bci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008" y="999392"/>
            <a:ext cx="11334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E0DC5B2-B54C-4516-BB5D-674220FD659D}" type="slidenum">
              <a:rPr lang="en-GB" smtClean="0"/>
              <a:t>15</a:t>
            </a:fld>
            <a:endParaRPr lang="en-GB"/>
          </a:p>
        </p:txBody>
      </p:sp>
    </p:spTree>
    <p:extLst>
      <p:ext uri="{BB962C8B-B14F-4D97-AF65-F5344CB8AC3E}">
        <p14:creationId xmlns:p14="http://schemas.microsoft.com/office/powerpoint/2010/main" val="56510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62504"/>
            <a:ext cx="8229600" cy="1143000"/>
          </a:xfrm>
        </p:spPr>
        <p:txBody>
          <a:bodyPr>
            <a:normAutofit fontScale="90000"/>
          </a:bodyPr>
          <a:lstStyle/>
          <a:p>
            <a:r>
              <a:rPr lang="en-GB" b="1" u="sng" dirty="0" smtClean="0">
                <a:solidFill>
                  <a:srgbClr val="00B050"/>
                </a:solidFill>
              </a:rPr>
              <a:t>Quiet reflection time to start the lesson (</a:t>
            </a:r>
            <a:r>
              <a:rPr lang="en-GB" b="1" i="1" u="sng" dirty="0" smtClean="0">
                <a:solidFill>
                  <a:srgbClr val="00B050"/>
                </a:solidFill>
              </a:rPr>
              <a:t>5 minutes</a:t>
            </a:r>
            <a:r>
              <a:rPr lang="en-GB" b="1" u="sng" dirty="0" smtClean="0">
                <a:solidFill>
                  <a:srgbClr val="00B050"/>
                </a:solidFill>
              </a:rPr>
              <a:t>)</a:t>
            </a:r>
            <a:endParaRPr lang="en-GB" b="1" u="sng" dirty="0">
              <a:solidFill>
                <a:srgbClr val="00B050"/>
              </a:solidFill>
            </a:endParaRPr>
          </a:p>
        </p:txBody>
      </p:sp>
      <p:sp>
        <p:nvSpPr>
          <p:cNvPr id="3" name="Content Placeholder 2"/>
          <p:cNvSpPr>
            <a:spLocks noGrp="1"/>
          </p:cNvSpPr>
          <p:nvPr>
            <p:ph idx="1"/>
          </p:nvPr>
        </p:nvSpPr>
        <p:spPr>
          <a:xfrm>
            <a:off x="457200" y="1600200"/>
            <a:ext cx="8229600" cy="4997152"/>
          </a:xfrm>
        </p:spPr>
        <p:txBody>
          <a:bodyPr>
            <a:normAutofit lnSpcReduction="10000"/>
          </a:bodyPr>
          <a:lstStyle/>
          <a:p>
            <a:pPr marL="0" indent="0">
              <a:buNone/>
            </a:pPr>
            <a:r>
              <a:rPr lang="en-GB" dirty="0" smtClean="0"/>
              <a:t>Sit still, and listen to some quiet, calming music. </a:t>
            </a:r>
          </a:p>
          <a:p>
            <a:pPr marL="0" indent="0">
              <a:buNone/>
            </a:pPr>
            <a:r>
              <a:rPr lang="en-GB" dirty="0" smtClean="0"/>
              <a:t>Think about in class we would have a </a:t>
            </a:r>
            <a:r>
              <a:rPr lang="en-GB" u="sng" dirty="0" smtClean="0"/>
              <a:t>candle lit </a:t>
            </a:r>
            <a:r>
              <a:rPr lang="en-GB" dirty="0" smtClean="0"/>
              <a:t>.</a:t>
            </a:r>
            <a:endParaRPr lang="en-GB" u="sng" dirty="0" smtClean="0"/>
          </a:p>
          <a:p>
            <a:pPr marL="0" indent="0">
              <a:buNone/>
            </a:pPr>
            <a:endParaRPr lang="en-GB" dirty="0"/>
          </a:p>
          <a:p>
            <a:pPr marL="0" indent="0">
              <a:buNone/>
            </a:pPr>
            <a:r>
              <a:rPr lang="en-GB" dirty="0" smtClean="0"/>
              <a:t>     </a:t>
            </a:r>
            <a:endParaRPr lang="en-GB" dirty="0"/>
          </a:p>
          <a:p>
            <a:pPr marL="0" indent="0">
              <a:buNone/>
            </a:pPr>
            <a:r>
              <a:rPr lang="en-GB" dirty="0" smtClean="0"/>
              <a:t>(</a:t>
            </a:r>
            <a:r>
              <a:rPr lang="en-GB" b="1" dirty="0" smtClean="0">
                <a:solidFill>
                  <a:srgbClr val="FF0000"/>
                </a:solidFill>
              </a:rPr>
              <a:t>DO NOT DO THIS! LET AN ADULT DO IT IF THEY WANT TO, BUT THEY DO NOT NEED TO</a:t>
            </a:r>
            <a:r>
              <a:rPr lang="en-GB" dirty="0" smtClean="0"/>
              <a:t>)</a:t>
            </a:r>
            <a:endParaRPr lang="en-GB" dirty="0"/>
          </a:p>
          <a:p>
            <a:pPr marL="0" indent="0">
              <a:buNone/>
            </a:pPr>
            <a:r>
              <a:rPr lang="en-GB" dirty="0" smtClean="0">
                <a:solidFill>
                  <a:srgbClr val="0070C0"/>
                </a:solidFill>
              </a:rPr>
              <a:t>What does the flame remind us of? </a:t>
            </a:r>
          </a:p>
          <a:p>
            <a:pPr marL="0" indent="0">
              <a:buNone/>
            </a:pPr>
            <a:r>
              <a:rPr lang="en-GB" dirty="0" smtClean="0">
                <a:solidFill>
                  <a:srgbClr val="00B050"/>
                </a:solidFill>
              </a:rPr>
              <a:t>That Jesus is the Light of the World and that He Guides us down the right path.</a:t>
            </a:r>
            <a:endParaRPr lang="en-GB" dirty="0">
              <a:solidFill>
                <a:srgbClr val="00B050"/>
              </a:solidFill>
            </a:endParaRPr>
          </a:p>
        </p:txBody>
      </p:sp>
      <p:sp>
        <p:nvSpPr>
          <p:cNvPr id="4" name="Slide Number Placeholder 3"/>
          <p:cNvSpPr>
            <a:spLocks noGrp="1"/>
          </p:cNvSpPr>
          <p:nvPr>
            <p:ph type="sldNum" sz="quarter" idx="12"/>
          </p:nvPr>
        </p:nvSpPr>
        <p:spPr/>
        <p:txBody>
          <a:bodyPr/>
          <a:lstStyle/>
          <a:p>
            <a:fld id="{7E0DC5B2-B54C-4516-BB5D-674220FD659D}" type="slidenum">
              <a:rPr lang="en-GB" smtClean="0"/>
              <a:t>2</a:t>
            </a:fld>
            <a:endParaRPr lang="en-GB"/>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16632"/>
            <a:ext cx="1801730" cy="153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6558" y="2708921"/>
            <a:ext cx="10081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9552" y="5301208"/>
            <a:ext cx="78488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484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4248472"/>
          </a:xfrm>
        </p:spPr>
        <p:txBody>
          <a:bodyPr>
            <a:normAutofit lnSpcReduction="10000"/>
          </a:bodyPr>
          <a:lstStyle/>
          <a:p>
            <a:pPr marL="0" indent="0">
              <a:buNone/>
            </a:pPr>
            <a:r>
              <a:rPr lang="en-GB" dirty="0" smtClean="0">
                <a:latin typeface="Comic Sans MS" pitchFamily="66" charset="0"/>
              </a:rPr>
              <a:t>The </a:t>
            </a:r>
            <a:r>
              <a:rPr lang="en-GB" dirty="0">
                <a:latin typeface="Comic Sans MS" pitchFamily="66" charset="0"/>
              </a:rPr>
              <a:t>Church believes that the Spirit, which came at Pentecost, remains in the Church and world today. Just as it energised and </a:t>
            </a:r>
            <a:r>
              <a:rPr lang="en-GB" dirty="0" smtClean="0">
                <a:latin typeface="Comic Sans MS" pitchFamily="66" charset="0"/>
              </a:rPr>
              <a:t>enabled (gave them the power) </a:t>
            </a:r>
            <a:r>
              <a:rPr lang="en-GB" dirty="0">
                <a:latin typeface="Comic Sans MS" pitchFamily="66" charset="0"/>
              </a:rPr>
              <a:t>the disciples to speak </a:t>
            </a:r>
            <a:r>
              <a:rPr lang="en-GB" dirty="0" smtClean="0">
                <a:latin typeface="Comic Sans MS" pitchFamily="66" charset="0"/>
              </a:rPr>
              <a:t>in different languages to </a:t>
            </a:r>
            <a:r>
              <a:rPr lang="en-GB" dirty="0">
                <a:latin typeface="Comic Sans MS" pitchFamily="66" charset="0"/>
              </a:rPr>
              <a:t>the crowds in Jesus’ day, it now guides Christians today. The Spirit is the ‘life force’ that helps us and guides us. </a:t>
            </a:r>
          </a:p>
        </p:txBody>
      </p:sp>
      <p:sp>
        <p:nvSpPr>
          <p:cNvPr id="4" name="Slide Number Placeholder 3"/>
          <p:cNvSpPr>
            <a:spLocks noGrp="1"/>
          </p:cNvSpPr>
          <p:nvPr>
            <p:ph type="sldNum" sz="quarter" idx="12"/>
          </p:nvPr>
        </p:nvSpPr>
        <p:spPr/>
        <p:txBody>
          <a:bodyPr/>
          <a:lstStyle/>
          <a:p>
            <a:fld id="{7E0DC5B2-B54C-4516-BB5D-674220FD659D}" type="slidenum">
              <a:rPr lang="en-GB" smtClean="0"/>
              <a:t>3</a:t>
            </a:fld>
            <a:endParaRPr lang="en-GB"/>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915816" y="332656"/>
            <a:ext cx="2772335" cy="207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06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229600" cy="4525963"/>
          </a:xfrm>
        </p:spPr>
        <p:txBody>
          <a:bodyPr>
            <a:normAutofit/>
          </a:bodyPr>
          <a:lstStyle/>
          <a:p>
            <a:pPr marL="0" indent="0">
              <a:buNone/>
            </a:pPr>
            <a:r>
              <a:rPr lang="en-GB" sz="4400" dirty="0">
                <a:latin typeface="Comic Sans MS" pitchFamily="66" charset="0"/>
              </a:rPr>
              <a:t>T</a:t>
            </a:r>
            <a:r>
              <a:rPr lang="en-GB" sz="4400" dirty="0" smtClean="0">
                <a:latin typeface="Comic Sans MS" pitchFamily="66" charset="0"/>
              </a:rPr>
              <a:t>his </a:t>
            </a:r>
            <a:r>
              <a:rPr lang="en-GB" sz="4400" dirty="0">
                <a:latin typeface="Comic Sans MS" pitchFamily="66" charset="0"/>
              </a:rPr>
              <a:t>next section of learning teaches us about </a:t>
            </a:r>
            <a:r>
              <a:rPr lang="en-GB" sz="4400" dirty="0" smtClean="0">
                <a:latin typeface="Comic Sans MS" pitchFamily="66" charset="0"/>
              </a:rPr>
              <a:t>someone who </a:t>
            </a:r>
            <a:r>
              <a:rPr lang="en-GB" sz="4400" dirty="0">
                <a:latin typeface="Comic Sans MS" pitchFamily="66" charset="0"/>
              </a:rPr>
              <a:t>lives as a </a:t>
            </a:r>
            <a:r>
              <a:rPr lang="en-GB" sz="4400" dirty="0" smtClean="0">
                <a:latin typeface="Comic Sans MS" pitchFamily="66" charset="0"/>
              </a:rPr>
              <a:t>person who is </a:t>
            </a:r>
            <a:r>
              <a:rPr lang="en-GB" sz="4400" dirty="0">
                <a:latin typeface="Comic Sans MS" pitchFamily="66" charset="0"/>
              </a:rPr>
              <a:t>led and inspired by the Spirit.  </a:t>
            </a:r>
            <a:r>
              <a:rPr lang="en-GB" sz="4400" dirty="0" smtClean="0">
                <a:latin typeface="Comic Sans MS" pitchFamily="66" charset="0"/>
              </a:rPr>
              <a:t>Inspired means that you want to </a:t>
            </a:r>
            <a:r>
              <a:rPr lang="en-GB" sz="4400" b="1" u="sng" dirty="0" smtClean="0">
                <a:latin typeface="Comic Sans MS" pitchFamily="66" charset="0"/>
              </a:rPr>
              <a:t>be like </a:t>
            </a:r>
            <a:r>
              <a:rPr lang="en-GB" sz="4400" dirty="0" smtClean="0">
                <a:latin typeface="Comic Sans MS" pitchFamily="66" charset="0"/>
              </a:rPr>
              <a:t>that person. </a:t>
            </a:r>
            <a:endParaRPr lang="en-GB" dirty="0"/>
          </a:p>
        </p:txBody>
      </p:sp>
      <p:sp>
        <p:nvSpPr>
          <p:cNvPr id="4" name="Slide Number Placeholder 3"/>
          <p:cNvSpPr>
            <a:spLocks noGrp="1"/>
          </p:cNvSpPr>
          <p:nvPr>
            <p:ph type="sldNum" sz="quarter" idx="12"/>
          </p:nvPr>
        </p:nvSpPr>
        <p:spPr/>
        <p:txBody>
          <a:bodyPr/>
          <a:lstStyle/>
          <a:p>
            <a:fld id="{7E0DC5B2-B54C-4516-BB5D-674220FD659D}" type="slidenum">
              <a:rPr lang="en-GB" smtClean="0"/>
              <a:t>4</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493024"/>
            <a:ext cx="2859786" cy="198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65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332037"/>
            <a:ext cx="8229600" cy="4525963"/>
          </a:xfrm>
        </p:spPr>
        <p:txBody>
          <a:bodyPr>
            <a:normAutofit/>
          </a:bodyPr>
          <a:lstStyle/>
          <a:p>
            <a:r>
              <a:rPr lang="en-GB" dirty="0">
                <a:latin typeface="Comic Sans MS" pitchFamily="66" charset="0"/>
              </a:rPr>
              <a:t>Who is this person? </a:t>
            </a:r>
            <a:r>
              <a:rPr lang="en-GB" u="sng" dirty="0">
                <a:latin typeface="Comic Sans MS" pitchFamily="66" charset="0"/>
              </a:rPr>
              <a:t>White </a:t>
            </a:r>
            <a:r>
              <a:rPr lang="en-GB" u="sng" dirty="0" smtClean="0">
                <a:latin typeface="Comic Sans MS" pitchFamily="66" charset="0"/>
              </a:rPr>
              <a:t>hat question</a:t>
            </a:r>
            <a:endParaRPr lang="en-GB" u="sng" dirty="0">
              <a:latin typeface="Comic Sans MS" pitchFamily="66" charset="0"/>
            </a:endParaRPr>
          </a:p>
          <a:p>
            <a:r>
              <a:rPr lang="en-GB" dirty="0">
                <a:latin typeface="Comic Sans MS" pitchFamily="66" charset="0"/>
              </a:rPr>
              <a:t>What is his name?</a:t>
            </a:r>
          </a:p>
          <a:p>
            <a:r>
              <a:rPr lang="en-GB" dirty="0">
                <a:latin typeface="Comic Sans MS" pitchFamily="66" charset="0"/>
              </a:rPr>
              <a:t>What does he do? </a:t>
            </a:r>
            <a:r>
              <a:rPr lang="en-GB" u="sng" dirty="0">
                <a:latin typeface="Comic Sans MS" pitchFamily="66" charset="0"/>
              </a:rPr>
              <a:t>White </a:t>
            </a:r>
            <a:r>
              <a:rPr lang="en-GB" u="sng" dirty="0" smtClean="0">
                <a:latin typeface="Comic Sans MS" pitchFamily="66" charset="0"/>
              </a:rPr>
              <a:t>hat question</a:t>
            </a:r>
            <a:endParaRPr lang="en-GB" u="sng" dirty="0">
              <a:latin typeface="Comic Sans MS" pitchFamily="66" charset="0"/>
            </a:endParaRPr>
          </a:p>
          <a:p>
            <a:r>
              <a:rPr lang="en-GB" dirty="0">
                <a:latin typeface="Comic Sans MS" pitchFamily="66" charset="0"/>
              </a:rPr>
              <a:t>What is he wearing?</a:t>
            </a:r>
          </a:p>
          <a:p>
            <a:r>
              <a:rPr lang="en-GB" dirty="0">
                <a:latin typeface="Comic Sans MS" pitchFamily="66" charset="0"/>
              </a:rPr>
              <a:t>Why does he wear white? </a:t>
            </a:r>
            <a:r>
              <a:rPr lang="en-GB" u="sng" dirty="0">
                <a:latin typeface="Comic Sans MS" pitchFamily="66" charset="0"/>
              </a:rPr>
              <a:t>White </a:t>
            </a:r>
            <a:r>
              <a:rPr lang="en-GB" u="sng" dirty="0" smtClean="0">
                <a:latin typeface="Comic Sans MS" pitchFamily="66" charset="0"/>
              </a:rPr>
              <a:t>hat question</a:t>
            </a:r>
            <a:endParaRPr lang="en-GB" u="sng" dirty="0">
              <a:latin typeface="Comic Sans MS" pitchFamily="66" charset="0"/>
            </a:endParaRPr>
          </a:p>
          <a:p>
            <a:r>
              <a:rPr lang="en-GB" dirty="0">
                <a:latin typeface="Comic Sans MS" pitchFamily="66" charset="0"/>
              </a:rPr>
              <a:t>Why is he important? </a:t>
            </a:r>
            <a:r>
              <a:rPr lang="en-GB" u="sng" dirty="0">
                <a:latin typeface="Comic Sans MS" pitchFamily="66" charset="0"/>
              </a:rPr>
              <a:t>Yellow </a:t>
            </a:r>
            <a:r>
              <a:rPr lang="en-GB" u="sng" dirty="0" smtClean="0">
                <a:latin typeface="Comic Sans MS" pitchFamily="66" charset="0"/>
              </a:rPr>
              <a:t>hat question </a:t>
            </a:r>
            <a:endParaRPr lang="en-GB" u="sng" dirty="0">
              <a:latin typeface="Comic Sans MS" pitchFamily="66" charset="0"/>
            </a:endParaRPr>
          </a:p>
          <a:p>
            <a:endParaRPr lang="en-GB" dirty="0"/>
          </a:p>
        </p:txBody>
      </p:sp>
      <p:sp>
        <p:nvSpPr>
          <p:cNvPr id="4" name="Slide Number Placeholder 3"/>
          <p:cNvSpPr>
            <a:spLocks noGrp="1"/>
          </p:cNvSpPr>
          <p:nvPr>
            <p:ph type="sldNum" sz="quarter" idx="12"/>
          </p:nvPr>
        </p:nvSpPr>
        <p:spPr/>
        <p:txBody>
          <a:bodyPr/>
          <a:lstStyle/>
          <a:p>
            <a:fld id="{7E0DC5B2-B54C-4516-BB5D-674220FD659D}" type="slidenum">
              <a:rPr lang="en-GB" smtClean="0"/>
              <a:t>5</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16632"/>
            <a:ext cx="4104456" cy="230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4466985" y="6353944"/>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79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en-GB" u="sng" dirty="0" smtClean="0"/>
              <a:t>…He is </a:t>
            </a:r>
            <a:r>
              <a:rPr lang="en-GB" u="sng" dirty="0" smtClean="0">
                <a:solidFill>
                  <a:srgbClr val="7030A0"/>
                </a:solidFill>
              </a:rPr>
              <a:t>Pope Francis</a:t>
            </a:r>
            <a:endParaRPr lang="en-GB" u="sng" dirty="0">
              <a:solidFill>
                <a:srgbClr val="7030A0"/>
              </a:solidFill>
            </a:endParaRPr>
          </a:p>
        </p:txBody>
      </p:sp>
      <p:sp>
        <p:nvSpPr>
          <p:cNvPr id="3" name="Content Placeholder 2"/>
          <p:cNvSpPr>
            <a:spLocks noGrp="1"/>
          </p:cNvSpPr>
          <p:nvPr>
            <p:ph idx="1"/>
          </p:nvPr>
        </p:nvSpPr>
        <p:spPr>
          <a:xfrm>
            <a:off x="323528" y="908720"/>
            <a:ext cx="8229600" cy="4525963"/>
          </a:xfrm>
        </p:spPr>
        <p:txBody>
          <a:bodyPr>
            <a:noAutofit/>
          </a:bodyPr>
          <a:lstStyle/>
          <a:p>
            <a:pPr marL="0" indent="0">
              <a:buNone/>
            </a:pPr>
            <a:r>
              <a:rPr lang="en-GB" dirty="0" smtClean="0">
                <a:latin typeface="Comic Sans MS" pitchFamily="66" charset="0"/>
              </a:rPr>
              <a:t>He is from Argentina (in South America) and became the </a:t>
            </a:r>
            <a:r>
              <a:rPr lang="en-GB" b="1" dirty="0" smtClean="0">
                <a:solidFill>
                  <a:srgbClr val="7030A0"/>
                </a:solidFill>
                <a:latin typeface="Comic Sans MS" pitchFamily="66" charset="0"/>
              </a:rPr>
              <a:t>266</a:t>
            </a:r>
            <a:r>
              <a:rPr lang="en-GB" b="1" baseline="30000" dirty="0" smtClean="0">
                <a:solidFill>
                  <a:srgbClr val="7030A0"/>
                </a:solidFill>
                <a:latin typeface="Comic Sans MS" pitchFamily="66" charset="0"/>
              </a:rPr>
              <a:t>th</a:t>
            </a:r>
            <a:r>
              <a:rPr lang="en-GB" b="1" dirty="0" smtClean="0">
                <a:solidFill>
                  <a:srgbClr val="7030A0"/>
                </a:solidFill>
                <a:latin typeface="Comic Sans MS" pitchFamily="66" charset="0"/>
              </a:rPr>
              <a:t> Pope on 13</a:t>
            </a:r>
            <a:r>
              <a:rPr lang="en-GB" b="1" baseline="30000" dirty="0" smtClean="0">
                <a:solidFill>
                  <a:srgbClr val="7030A0"/>
                </a:solidFill>
                <a:latin typeface="Comic Sans MS" pitchFamily="66" charset="0"/>
              </a:rPr>
              <a:t>th</a:t>
            </a:r>
            <a:r>
              <a:rPr lang="en-GB" b="1" dirty="0" smtClean="0">
                <a:solidFill>
                  <a:srgbClr val="7030A0"/>
                </a:solidFill>
                <a:latin typeface="Comic Sans MS" pitchFamily="66" charset="0"/>
              </a:rPr>
              <a:t> March 2013</a:t>
            </a:r>
            <a:r>
              <a:rPr lang="en-GB" dirty="0" smtClean="0">
                <a:latin typeface="Comic Sans MS" pitchFamily="66" charset="0"/>
              </a:rPr>
              <a:t>. </a:t>
            </a:r>
            <a:r>
              <a:rPr lang="en-GB" dirty="0">
                <a:latin typeface="Comic Sans MS" pitchFamily="66" charset="0"/>
              </a:rPr>
              <a:t> </a:t>
            </a:r>
            <a:r>
              <a:rPr lang="en-GB" dirty="0" smtClean="0">
                <a:latin typeface="Comic Sans MS" pitchFamily="66" charset="0"/>
              </a:rPr>
              <a:t>                                                                </a:t>
            </a:r>
            <a:r>
              <a:rPr lang="en-GB" sz="2800" dirty="0" smtClean="0">
                <a:latin typeface="Comic Sans MS" pitchFamily="66" charset="0"/>
              </a:rPr>
              <a:t>He was born on the 17</a:t>
            </a:r>
            <a:r>
              <a:rPr lang="en-GB" sz="2800" baseline="30000" dirty="0" smtClean="0">
                <a:latin typeface="Comic Sans MS" pitchFamily="66" charset="0"/>
              </a:rPr>
              <a:t>th</a:t>
            </a:r>
            <a:r>
              <a:rPr lang="en-GB" sz="2800" dirty="0" smtClean="0">
                <a:latin typeface="Comic Sans MS" pitchFamily="66" charset="0"/>
              </a:rPr>
              <a:t> December 1936 and is now 83 years old (May 2020). His birth/real name is </a:t>
            </a:r>
            <a:r>
              <a:rPr lang="en-GB" sz="2800" dirty="0" smtClean="0">
                <a:latin typeface="Comic Sans MS" pitchFamily="66" charset="0"/>
              </a:rPr>
              <a:t>Jorge Mario </a:t>
            </a:r>
            <a:r>
              <a:rPr lang="en-GB" sz="2800" dirty="0" err="1" smtClean="0">
                <a:latin typeface="Comic Sans MS" pitchFamily="66" charset="0"/>
              </a:rPr>
              <a:t>Bergoglio</a:t>
            </a:r>
            <a:r>
              <a:rPr lang="en-GB" sz="2800" dirty="0" smtClean="0">
                <a:latin typeface="Comic Sans MS" pitchFamily="66" charset="0"/>
              </a:rPr>
              <a:t>, but the Pope chooses a new name, known as the ‘papal name’, when he is chosen as the new Pope.  This name gives people an idea about how he will lead the Catholic church. Pope Francis is the first ever Pope to be named Francis, out of respect for Saint Francis of Assisi.</a:t>
            </a:r>
          </a:p>
        </p:txBody>
      </p:sp>
      <p:sp>
        <p:nvSpPr>
          <p:cNvPr id="4" name="Slide Number Placeholder 3"/>
          <p:cNvSpPr>
            <a:spLocks noGrp="1"/>
          </p:cNvSpPr>
          <p:nvPr>
            <p:ph type="sldNum" sz="quarter" idx="12"/>
          </p:nvPr>
        </p:nvSpPr>
        <p:spPr/>
        <p:txBody>
          <a:bodyPr/>
          <a:lstStyle/>
          <a:p>
            <a:fld id="{7E0DC5B2-B54C-4516-BB5D-674220FD659D}" type="slidenum">
              <a:rPr lang="en-GB" smtClean="0"/>
              <a:t>6</a:t>
            </a:fld>
            <a:endParaRPr lang="en-GB"/>
          </a:p>
        </p:txBody>
      </p:sp>
    </p:spTree>
    <p:extLst>
      <p:ext uri="{BB962C8B-B14F-4D97-AF65-F5344CB8AC3E}">
        <p14:creationId xmlns:p14="http://schemas.microsoft.com/office/powerpoint/2010/main" val="256481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552728"/>
          </a:xfrm>
        </p:spPr>
        <p:txBody>
          <a:bodyPr>
            <a:normAutofit fontScale="32500" lnSpcReduction="20000"/>
          </a:bodyPr>
          <a:lstStyle/>
          <a:p>
            <a:pPr marL="0" indent="0">
              <a:buNone/>
            </a:pPr>
            <a:r>
              <a:rPr lang="en-GB" dirty="0"/>
              <a:t> </a:t>
            </a:r>
            <a:r>
              <a:rPr lang="en-GB" dirty="0" smtClean="0"/>
              <a:t>                                                                             </a:t>
            </a:r>
            <a:r>
              <a:rPr lang="en-GB" sz="9600" dirty="0" smtClean="0">
                <a:latin typeface="Comic Sans MS" pitchFamily="66" charset="0"/>
              </a:rPr>
              <a:t>Pope Francis is </a:t>
            </a:r>
            <a:r>
              <a:rPr lang="en-GB" sz="9600" b="1" dirty="0" smtClean="0">
                <a:solidFill>
                  <a:srgbClr val="7030A0"/>
                </a:solidFill>
                <a:latin typeface="Comic Sans MS" pitchFamily="66" charset="0"/>
              </a:rPr>
              <a:t>important </a:t>
            </a:r>
          </a:p>
          <a:p>
            <a:pPr marL="0" indent="0">
              <a:buNone/>
            </a:pPr>
            <a:r>
              <a:rPr lang="en-GB" sz="9600" dirty="0" smtClean="0">
                <a:latin typeface="Comic Sans MS" pitchFamily="66" charset="0"/>
              </a:rPr>
              <a:t>                   because he is the HEAD of the   	           </a:t>
            </a:r>
            <a:r>
              <a:rPr lang="en-GB" sz="9600" dirty="0" smtClean="0">
                <a:latin typeface="Comic Sans MS" pitchFamily="66" charset="0"/>
              </a:rPr>
              <a:t>R</a:t>
            </a:r>
            <a:r>
              <a:rPr lang="en-GB" sz="9600" dirty="0" smtClean="0">
                <a:latin typeface="Comic Sans MS" pitchFamily="66" charset="0"/>
              </a:rPr>
              <a:t>oman Catholic Church, he</a:t>
            </a:r>
          </a:p>
          <a:p>
            <a:pPr marL="0" indent="0">
              <a:buNone/>
            </a:pPr>
            <a:r>
              <a:rPr lang="en-GB" sz="9600" dirty="0" smtClean="0">
                <a:latin typeface="Comic Sans MS" pitchFamily="66" charset="0"/>
              </a:rPr>
              <a:t>                   </a:t>
            </a:r>
            <a:r>
              <a:rPr lang="en-GB" sz="9600" dirty="0" smtClean="0">
                <a:latin typeface="Comic Sans MS" pitchFamily="66" charset="0"/>
              </a:rPr>
              <a:t>LEADS it. </a:t>
            </a:r>
          </a:p>
          <a:p>
            <a:pPr marL="0" indent="0">
              <a:buNone/>
            </a:pPr>
            <a:endParaRPr lang="en-GB" sz="9600" dirty="0">
              <a:latin typeface="Comic Sans MS" pitchFamily="66" charset="0"/>
            </a:endParaRPr>
          </a:p>
          <a:p>
            <a:pPr marL="0" indent="0">
              <a:buNone/>
            </a:pPr>
            <a:endParaRPr lang="en-GB" sz="9600" dirty="0" smtClean="0">
              <a:latin typeface="Comic Sans MS" pitchFamily="66" charset="0"/>
            </a:endParaRPr>
          </a:p>
          <a:p>
            <a:pPr marL="0" indent="0">
              <a:buNone/>
            </a:pPr>
            <a:endParaRPr lang="en-GB" sz="9600" dirty="0">
              <a:latin typeface="Comic Sans MS" pitchFamily="66" charset="0"/>
            </a:endParaRPr>
          </a:p>
          <a:p>
            <a:pPr marL="0" indent="0">
              <a:buNone/>
            </a:pPr>
            <a:r>
              <a:rPr lang="en-GB" sz="9600" dirty="0" smtClean="0">
                <a:latin typeface="Comic Sans MS" pitchFamily="66" charset="0"/>
              </a:rPr>
              <a:t>He  </a:t>
            </a:r>
            <a:r>
              <a:rPr lang="en-GB" sz="9600" b="1" dirty="0" smtClean="0">
                <a:solidFill>
                  <a:srgbClr val="7030A0"/>
                </a:solidFill>
                <a:latin typeface="Comic Sans MS" pitchFamily="66" charset="0"/>
              </a:rPr>
              <a:t>wears</a:t>
            </a:r>
            <a:r>
              <a:rPr lang="en-GB" sz="9600" dirty="0" smtClean="0">
                <a:latin typeface="Comic Sans MS" pitchFamily="66" charset="0"/>
              </a:rPr>
              <a:t> a white cassock (robe)  </a:t>
            </a:r>
            <a:r>
              <a:rPr lang="en-GB" sz="9600" dirty="0">
                <a:latin typeface="Comic Sans MS" pitchFamily="66" charset="0"/>
              </a:rPr>
              <a:t>and zucchetto (skull cap</a:t>
            </a:r>
            <a:r>
              <a:rPr lang="en-GB" sz="9600" dirty="0" smtClean="0">
                <a:latin typeface="Comic Sans MS" pitchFamily="66" charset="0"/>
              </a:rPr>
              <a:t>), as well as a </a:t>
            </a:r>
            <a:r>
              <a:rPr lang="en-GB" sz="9600" dirty="0" err="1">
                <a:latin typeface="Comic Sans MS" pitchFamily="66" charset="0"/>
              </a:rPr>
              <a:t>pellegrino</a:t>
            </a:r>
            <a:r>
              <a:rPr lang="en-GB" sz="9600" dirty="0">
                <a:latin typeface="Comic Sans MS" pitchFamily="66" charset="0"/>
              </a:rPr>
              <a:t> or </a:t>
            </a:r>
            <a:r>
              <a:rPr lang="en-GB" sz="9600" dirty="0" err="1">
                <a:latin typeface="Comic Sans MS" pitchFamily="66" charset="0"/>
              </a:rPr>
              <a:t>mozzetta</a:t>
            </a:r>
            <a:r>
              <a:rPr lang="en-GB" sz="9600" dirty="0">
                <a:latin typeface="Comic Sans MS" pitchFamily="66" charset="0"/>
              </a:rPr>
              <a:t> (the short shoulder </a:t>
            </a:r>
            <a:r>
              <a:rPr lang="en-GB" sz="9600" dirty="0" smtClean="0">
                <a:latin typeface="Comic Sans MS" pitchFamily="66" charset="0"/>
              </a:rPr>
              <a:t>cape). </a:t>
            </a:r>
            <a:endParaRPr lang="en-GB" sz="9600" dirty="0">
              <a:latin typeface="Comic Sans MS" pitchFamily="66" charset="0"/>
            </a:endParaRPr>
          </a:p>
          <a:p>
            <a:pPr marL="0" indent="0">
              <a:buNone/>
            </a:pPr>
            <a:r>
              <a:rPr lang="en-GB" sz="9600" dirty="0" smtClean="0">
                <a:latin typeface="Comic Sans MS" pitchFamily="66" charset="0"/>
              </a:rPr>
              <a:t>He </a:t>
            </a:r>
            <a:r>
              <a:rPr lang="en-GB" sz="9600" b="1" dirty="0" smtClean="0">
                <a:solidFill>
                  <a:srgbClr val="7030A0"/>
                </a:solidFill>
                <a:latin typeface="Comic Sans MS" pitchFamily="66" charset="0"/>
              </a:rPr>
              <a:t>wears white </a:t>
            </a:r>
            <a:r>
              <a:rPr lang="en-GB" sz="9600" dirty="0" smtClean="0">
                <a:latin typeface="Comic Sans MS" pitchFamily="66" charset="0"/>
              </a:rPr>
              <a:t>as a sign that he is humble, which means showing that he is just like everyone else, not more important than anyone else. Jesus was humble too.  </a:t>
            </a:r>
            <a:endParaRPr lang="en-GB" sz="9600" dirty="0">
              <a:latin typeface="Comic Sans MS" pitchFamily="66" charset="0"/>
            </a:endParaRPr>
          </a:p>
        </p:txBody>
      </p:sp>
      <p:sp>
        <p:nvSpPr>
          <p:cNvPr id="4" name="Slide Number Placeholder 3"/>
          <p:cNvSpPr>
            <a:spLocks noGrp="1"/>
          </p:cNvSpPr>
          <p:nvPr>
            <p:ph type="sldNum" sz="quarter" idx="12"/>
          </p:nvPr>
        </p:nvSpPr>
        <p:spPr/>
        <p:txBody>
          <a:bodyPr/>
          <a:lstStyle/>
          <a:p>
            <a:fld id="{7E0DC5B2-B54C-4516-BB5D-674220FD659D}" type="slidenum">
              <a:rPr lang="en-GB" smtClean="0"/>
              <a:t>7</a:t>
            </a:fld>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9181"/>
            <a:ext cx="2304256" cy="310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17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latin typeface="Comic Sans MS" pitchFamily="66" charset="0"/>
              </a:rPr>
              <a:t>Pope Francis lives in an apartment in Vatican City in Rome, Italy. </a:t>
            </a:r>
            <a:endParaRPr lang="en-GB" sz="3600" dirty="0">
              <a:latin typeface="Comic Sans MS" pitchFamily="66" charset="0"/>
            </a:endParaRPr>
          </a:p>
        </p:txBody>
      </p:sp>
      <p:sp>
        <p:nvSpPr>
          <p:cNvPr id="3" name="Content Placeholder 2"/>
          <p:cNvSpPr>
            <a:spLocks noGrp="1"/>
          </p:cNvSpPr>
          <p:nvPr>
            <p:ph idx="1"/>
          </p:nvPr>
        </p:nvSpPr>
        <p:spPr/>
        <p:txBody>
          <a:bodyPr/>
          <a:lstStyle/>
          <a:p>
            <a:endParaRPr lang="en-GB" dirty="0" smtClean="0"/>
          </a:p>
          <a:p>
            <a:endParaRPr lang="en-GB" dirty="0"/>
          </a:p>
          <a:p>
            <a:pPr marL="0" indent="0">
              <a:buNone/>
            </a:pPr>
            <a:endParaRPr lang="en-GB" dirty="0" smtClean="0"/>
          </a:p>
          <a:p>
            <a:pPr marL="0" indent="0">
              <a:buNone/>
            </a:pPr>
            <a:r>
              <a:rPr lang="en-GB" sz="3600" dirty="0" smtClean="0">
                <a:latin typeface="Comic Sans MS" pitchFamily="66" charset="0"/>
              </a:rPr>
              <a:t>The Pope leads services from the Vatican in </a:t>
            </a:r>
            <a:r>
              <a:rPr lang="en-GB" sz="3600" dirty="0" err="1" smtClean="0">
                <a:latin typeface="Comic Sans MS" pitchFamily="66" charset="0"/>
              </a:rPr>
              <a:t>St.Peter’s</a:t>
            </a:r>
            <a:r>
              <a:rPr lang="en-GB" sz="3600" dirty="0" smtClean="0">
                <a:latin typeface="Comic Sans MS" pitchFamily="66" charset="0"/>
              </a:rPr>
              <a:t> Square.</a:t>
            </a:r>
            <a:endParaRPr lang="en-GB" sz="3600" dirty="0">
              <a:latin typeface="Comic Sans MS" pitchFamily="66" charset="0"/>
            </a:endParaRPr>
          </a:p>
        </p:txBody>
      </p:sp>
      <p:sp>
        <p:nvSpPr>
          <p:cNvPr id="4" name="Slide Number Placeholder 3"/>
          <p:cNvSpPr>
            <a:spLocks noGrp="1"/>
          </p:cNvSpPr>
          <p:nvPr>
            <p:ph type="sldNum" sz="quarter" idx="12"/>
          </p:nvPr>
        </p:nvSpPr>
        <p:spPr/>
        <p:txBody>
          <a:bodyPr/>
          <a:lstStyle/>
          <a:p>
            <a:fld id="{7E0DC5B2-B54C-4516-BB5D-674220FD659D}" type="slidenum">
              <a:rPr lang="en-GB" smtClean="0"/>
              <a:t>8</a:t>
            </a:fld>
            <a:endParaRPr lang="en-GB"/>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601531"/>
            <a:ext cx="2736304" cy="182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797152"/>
            <a:ext cx="2764545" cy="173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03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712968" cy="6192688"/>
          </a:xfrm>
        </p:spPr>
        <p:txBody>
          <a:bodyPr>
            <a:normAutofit fontScale="62500" lnSpcReduction="20000"/>
          </a:bodyPr>
          <a:lstStyle/>
          <a:p>
            <a:r>
              <a:rPr lang="en-GB" sz="5800" dirty="0">
                <a:solidFill>
                  <a:srgbClr val="00B050"/>
                </a:solidFill>
                <a:latin typeface="Comic Sans MS" pitchFamily="66" charset="0"/>
              </a:rPr>
              <a:t>Pope Francis is a person who acts because he believes things about God and about people</a:t>
            </a:r>
            <a:r>
              <a:rPr lang="en-GB" sz="5800" dirty="0" smtClean="0">
                <a:solidFill>
                  <a:srgbClr val="00B050"/>
                </a:solidFill>
                <a:latin typeface="Comic Sans MS" pitchFamily="66" charset="0"/>
              </a:rPr>
              <a:t>.</a:t>
            </a:r>
          </a:p>
          <a:p>
            <a:endParaRPr lang="en-GB" dirty="0">
              <a:latin typeface="Comic Sans MS" pitchFamily="66" charset="0"/>
            </a:endParaRPr>
          </a:p>
          <a:p>
            <a:pPr marL="0" indent="0">
              <a:buNone/>
            </a:pPr>
            <a:endParaRPr lang="en-GB" u="sng" dirty="0" smtClean="0">
              <a:latin typeface="Comic Sans MS" pitchFamily="66" charset="0"/>
            </a:endParaRPr>
          </a:p>
          <a:p>
            <a:pPr marL="0" indent="0">
              <a:buNone/>
            </a:pPr>
            <a:endParaRPr lang="en-GB" u="sng" dirty="0">
              <a:latin typeface="Comic Sans MS" pitchFamily="66" charset="0"/>
            </a:endParaRPr>
          </a:p>
          <a:p>
            <a:pPr marL="0" indent="0">
              <a:buNone/>
            </a:pPr>
            <a:r>
              <a:rPr lang="en-GB" sz="4000" b="1" u="sng" dirty="0" smtClean="0">
                <a:solidFill>
                  <a:srgbClr val="0070C0"/>
                </a:solidFill>
                <a:latin typeface="Comic Sans MS" pitchFamily="66" charset="0"/>
              </a:rPr>
              <a:t>He helps the HOMELESS</a:t>
            </a:r>
            <a:r>
              <a:rPr lang="en-GB" sz="4000" b="1" dirty="0" smtClean="0">
                <a:solidFill>
                  <a:srgbClr val="0070C0"/>
                </a:solidFill>
                <a:latin typeface="Comic Sans MS" pitchFamily="66" charset="0"/>
              </a:rPr>
              <a:t>: </a:t>
            </a:r>
          </a:p>
          <a:p>
            <a:pPr marL="0" indent="0">
              <a:buNone/>
            </a:pPr>
            <a:r>
              <a:rPr lang="en-GB" sz="4000" dirty="0" smtClean="0">
                <a:latin typeface="Comic Sans MS" pitchFamily="66" charset="0"/>
              </a:rPr>
              <a:t>On his 77</a:t>
            </a:r>
            <a:r>
              <a:rPr lang="en-GB" sz="4000" baseline="30000" dirty="0" smtClean="0">
                <a:latin typeface="Comic Sans MS" pitchFamily="66" charset="0"/>
              </a:rPr>
              <a:t>th</a:t>
            </a:r>
            <a:r>
              <a:rPr lang="en-GB" sz="4000" dirty="0" smtClean="0">
                <a:latin typeface="Comic Sans MS" pitchFamily="66" charset="0"/>
              </a:rPr>
              <a:t> birthday (December 2013), he ate breakfast with homeless people.                     </a:t>
            </a:r>
          </a:p>
          <a:p>
            <a:pPr marL="0" indent="0">
              <a:buNone/>
            </a:pPr>
            <a:r>
              <a:rPr lang="en-GB" sz="4000" dirty="0" smtClean="0">
                <a:latin typeface="Comic Sans MS" pitchFamily="66" charset="0"/>
              </a:rPr>
              <a:t>Pope </a:t>
            </a:r>
            <a:r>
              <a:rPr lang="en-GB" sz="4000" dirty="0">
                <a:latin typeface="Comic Sans MS" pitchFamily="66" charset="0"/>
              </a:rPr>
              <a:t>Francis </a:t>
            </a:r>
            <a:r>
              <a:rPr lang="en-GB" sz="4000" dirty="0" smtClean="0">
                <a:latin typeface="Comic Sans MS" pitchFamily="66" charset="0"/>
              </a:rPr>
              <a:t>turned an old Palace, near to the Vatican, into a shelter for homeless people earlier this year (February 2020).</a:t>
            </a:r>
            <a:r>
              <a:rPr lang="en-GB" sz="4000" dirty="0">
                <a:latin typeface="Comic Sans MS" pitchFamily="66" charset="0"/>
              </a:rPr>
              <a:t> </a:t>
            </a:r>
            <a:endParaRPr lang="en-GB" sz="4000" dirty="0" smtClean="0">
              <a:latin typeface="Comic Sans MS" pitchFamily="66" charset="0"/>
            </a:endParaRPr>
          </a:p>
          <a:p>
            <a:pPr marL="0" indent="0">
              <a:buNone/>
            </a:pPr>
            <a:endParaRPr lang="en-GB" sz="4000" dirty="0" smtClean="0">
              <a:latin typeface="Comic Sans MS" pitchFamily="66" charset="0"/>
            </a:endParaRPr>
          </a:p>
          <a:p>
            <a:pPr marL="0" indent="0">
              <a:buNone/>
            </a:pPr>
            <a:endParaRPr lang="en-GB" sz="4000" dirty="0" smtClean="0">
              <a:latin typeface="Comic Sans MS" pitchFamily="66" charset="0"/>
            </a:endParaRPr>
          </a:p>
          <a:p>
            <a:pPr marL="0" indent="0">
              <a:buNone/>
            </a:pPr>
            <a:r>
              <a:rPr lang="en-GB" sz="4000" dirty="0" smtClean="0">
                <a:latin typeface="Comic Sans MS" pitchFamily="66" charset="0"/>
              </a:rPr>
              <a:t>It was even reported a few years ago that the Pope went out </a:t>
            </a:r>
            <a:r>
              <a:rPr lang="en-GB" sz="4000" dirty="0">
                <a:latin typeface="Comic Sans MS" pitchFamily="66" charset="0"/>
              </a:rPr>
              <a:t>at night, dressed as a regular priest, to meet with homeless men and </a:t>
            </a:r>
            <a:r>
              <a:rPr lang="en-GB" sz="4000" dirty="0" smtClean="0">
                <a:latin typeface="Comic Sans MS" pitchFamily="66" charset="0"/>
              </a:rPr>
              <a:t>women.</a:t>
            </a:r>
          </a:p>
          <a:p>
            <a:pPr marL="0" indent="0">
              <a:buNone/>
            </a:pPr>
            <a:endParaRPr lang="en-GB" dirty="0">
              <a:latin typeface="Comic Sans MS" pitchFamily="66" charset="0"/>
            </a:endParaRPr>
          </a:p>
        </p:txBody>
      </p:sp>
      <p:sp>
        <p:nvSpPr>
          <p:cNvPr id="4" name="Slide Number Placeholder 3"/>
          <p:cNvSpPr>
            <a:spLocks noGrp="1"/>
          </p:cNvSpPr>
          <p:nvPr>
            <p:ph type="sldNum" sz="quarter" idx="12"/>
          </p:nvPr>
        </p:nvSpPr>
        <p:spPr/>
        <p:txBody>
          <a:bodyPr/>
          <a:lstStyle/>
          <a:p>
            <a:fld id="{7E0DC5B2-B54C-4516-BB5D-674220FD659D}" type="slidenum">
              <a:rPr lang="en-GB" smtClean="0"/>
              <a:t>9</a:t>
            </a:fld>
            <a:endParaRPr lang="en-GB"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844824"/>
            <a:ext cx="1973858" cy="110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509120"/>
            <a:ext cx="1792085" cy="100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987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895</Words>
  <Application>Microsoft Office PowerPoint</Application>
  <PresentationFormat>On-screen Show (4:3)</PresentationFormat>
  <Paragraphs>86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Thursday 14th May 2020</vt:lpstr>
      <vt:lpstr>Quiet reflection time to start the lesson (5 minutes)</vt:lpstr>
      <vt:lpstr>PowerPoint Presentation</vt:lpstr>
      <vt:lpstr>PowerPoint Presentation</vt:lpstr>
      <vt:lpstr>PowerPoint Presentation</vt:lpstr>
      <vt:lpstr>…He is Pope Francis</vt:lpstr>
      <vt:lpstr>PowerPoint Presentation</vt:lpstr>
      <vt:lpstr>Pope Francis lives in an apartment in Vatican City in Rome, Italy. </vt:lpstr>
      <vt:lpstr>PowerPoint Presentation</vt:lpstr>
      <vt:lpstr>PowerPoint Presentation</vt:lpstr>
      <vt:lpstr>PowerPoint Presentation</vt:lpstr>
      <vt:lpstr>PowerPoint Presentation</vt:lpstr>
      <vt:lpstr>PowerPoint Presentation</vt:lpstr>
      <vt:lpstr> When you have finished the work that you have chosen to do, let us finish the lesson with the school afternoon prayer… Remember to Bless yourself with …In the name of The Father, The Son, and The Holy Spirit, Amen.   </vt:lpstr>
      <vt:lpstr>Well done for completing what you can during this lesson  </vt:lpstr>
    </vt:vector>
  </TitlesOfParts>
  <Company>Imperial College Healthcare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14th May 2020</dc:title>
  <dc:creator>HP</dc:creator>
  <cp:lastModifiedBy>HP</cp:lastModifiedBy>
  <cp:revision>26</cp:revision>
  <dcterms:created xsi:type="dcterms:W3CDTF">2020-04-28T19:20:30Z</dcterms:created>
  <dcterms:modified xsi:type="dcterms:W3CDTF">2020-04-29T00:17:11Z</dcterms:modified>
</cp:coreProperties>
</file>