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6" r:id="rId11"/>
    <p:sldId id="267" r:id="rId12"/>
    <p:sldId id="269" r:id="rId13"/>
    <p:sldId id="270" r:id="rId14"/>
    <p:sldId id="271" r:id="rId15"/>
    <p:sldId id="268" r:id="rId16"/>
    <p:sldId id="265" r:id="rId17"/>
    <p:sldId id="273" r:id="rId18"/>
    <p:sldId id="272" r:id="rId19"/>
    <p:sldId id="274" r:id="rId20"/>
    <p:sldId id="276" r:id="rId21"/>
    <p:sldId id="275" r:id="rId22"/>
    <p:sldId id="277" r:id="rId23"/>
  </p:sldIdLst>
  <p:sldSz cx="12192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919729-6F56-431C-9415-4F1CDE186F3B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CC5DF8-372B-4C3D-9350-93A25CD932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9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7E0B0A-D1BD-44E5-8F27-90AAB377B9B2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4C506A-6ABC-47FF-B6F2-E51AF89A2A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4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853EC5-6160-4871-BB58-1BC61C6EA43E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391920-36DA-4ADE-95B5-CA2AD81B2F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2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C36E99-0ED3-48D9-9063-5386DE5363F4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2E38BE-843B-48CD-AB95-B8CA4D9C9F8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8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8B6AE8-057F-4B04-A36A-B26DDB21129E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5DFF0-4B34-4B16-BC72-A40ADE122A2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09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BF0F3A-845C-49FD-8E12-96CCAA75F8D0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A4B08-4AC1-4B88-9CED-408F8A0115D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25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B6106D-DEBB-4E8E-A33A-919A0C662E78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672F34-052B-49F3-AE0C-EC7845A4DB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0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23E34F-41C4-4874-BB23-9CD715E69259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E048ED-9578-4524-8D67-E23E354FB8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9CF220-75AA-4B12-89A9-24EC37A45149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EF138E-81C5-454D-B94C-A481DE71131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1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B74F1-560A-4233-B714-0C9E480780E4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BC29C0-D448-4FA3-A012-F762D4DA37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6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BD8F2F-30D9-42BE-99C5-34531CC2148D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C404D8-1E63-4E13-B29E-E9446260CF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47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FC4C69E-F417-4657-97A0-F7A29FF31205}" type="datetime1">
              <a:rPr lang="en-GB"/>
              <a:pPr lvl="0"/>
              <a:t>14/04/2020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14700AF-CCF8-49AE-8F76-ADE44BBFCDE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RAAQ8EWzi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RAAQ8EWzi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b="1" u="sng"/>
              <a:t>Lesson 1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b="1" u="sng"/>
              <a:t>Lesson 3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554419" y="337358"/>
            <a:ext cx="10515600" cy="6038212"/>
          </a:xfrm>
        </p:spPr>
        <p:txBody>
          <a:bodyPr/>
          <a:lstStyle/>
          <a:p>
            <a:pPr lvl="0"/>
            <a:r>
              <a:rPr lang="en-GB"/>
              <a:t>What is a verb?</a:t>
            </a:r>
          </a:p>
          <a:p>
            <a:pPr lvl="1"/>
            <a:r>
              <a:rPr lang="en-GB"/>
              <a:t>A verb is a doing word</a:t>
            </a:r>
          </a:p>
          <a:p>
            <a:pPr lvl="2"/>
            <a:r>
              <a:rPr lang="en-GB"/>
              <a:t>Run</a:t>
            </a:r>
          </a:p>
          <a:p>
            <a:pPr lvl="2"/>
            <a:r>
              <a:rPr lang="en-GB"/>
              <a:t>Jump</a:t>
            </a:r>
          </a:p>
          <a:p>
            <a:pPr lvl="2"/>
            <a:r>
              <a:rPr lang="en-GB"/>
              <a:t>Swim</a:t>
            </a:r>
          </a:p>
          <a:p>
            <a:pPr lvl="2"/>
            <a:r>
              <a:rPr lang="en-GB"/>
              <a:t>Crawl</a:t>
            </a:r>
          </a:p>
          <a:p>
            <a:pPr lvl="2"/>
            <a:r>
              <a:rPr lang="en-GB"/>
              <a:t>Laugh</a:t>
            </a:r>
          </a:p>
          <a:p>
            <a:pPr lvl="0"/>
            <a:r>
              <a:rPr lang="en-GB"/>
              <a:t>Present tense verbs:</a:t>
            </a:r>
          </a:p>
          <a:p>
            <a:pPr lvl="1"/>
            <a:r>
              <a:rPr lang="en-GB"/>
              <a:t>The present tense is used when describing an action that is currently happening, or an event that happens regularly:</a:t>
            </a:r>
          </a:p>
          <a:p>
            <a:pPr lvl="2"/>
            <a:r>
              <a:rPr lang="en-GB"/>
              <a:t>Walking, running, crawling, go</a:t>
            </a:r>
          </a:p>
          <a:p>
            <a:pPr lvl="0"/>
            <a:r>
              <a:rPr lang="en-GB"/>
              <a:t>Past tense verbs:</a:t>
            </a:r>
          </a:p>
          <a:p>
            <a:pPr lvl="1"/>
            <a:r>
              <a:rPr lang="en-GB"/>
              <a:t>The past tense is used when describing an action that has already taken place/happened.</a:t>
            </a:r>
          </a:p>
          <a:p>
            <a:pPr lvl="2"/>
            <a:r>
              <a:rPr lang="en-GB"/>
              <a:t>Walked, ran, saw, crawled, went</a:t>
            </a:r>
          </a:p>
          <a:p>
            <a:pPr lvl="0"/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1" y="323560"/>
            <a:ext cx="6611816" cy="58169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sng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Regular verbs (add </a:t>
            </a:r>
            <a:r>
              <a:rPr lang="en-GB" sz="3200" b="0" i="0" u="sng" strike="noStrike" kern="1200" cap="none" spc="0" baseline="0">
                <a:solidFill>
                  <a:srgbClr val="FF0000"/>
                </a:solidFill>
                <a:uFillTx/>
                <a:latin typeface="SassoonPrimaryInfant" pitchFamily="2"/>
              </a:rPr>
              <a:t>–ed </a:t>
            </a:r>
            <a:r>
              <a:rPr lang="en-GB" sz="3200" b="0" i="0" u="sng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in past tense)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play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				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laugh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			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need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			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look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				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ask				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call						</a:t>
            </a:r>
          </a:p>
        </p:txBody>
      </p:sp>
      <p:cxnSp>
        <p:nvCxnSpPr>
          <p:cNvPr id="3" name="Straight Arrow Connector 3"/>
          <p:cNvCxnSpPr/>
          <p:nvPr/>
        </p:nvCxnSpPr>
        <p:spPr>
          <a:xfrm>
            <a:off x="1941344" y="1603720"/>
            <a:ext cx="33481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4" name="Straight Arrow Connector 4"/>
          <p:cNvCxnSpPr/>
          <p:nvPr/>
        </p:nvCxnSpPr>
        <p:spPr>
          <a:xfrm>
            <a:off x="1983543" y="2447775"/>
            <a:ext cx="3348113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5" name="Straight Arrow Connector 5"/>
          <p:cNvCxnSpPr/>
          <p:nvPr/>
        </p:nvCxnSpPr>
        <p:spPr>
          <a:xfrm>
            <a:off x="1941344" y="3277776"/>
            <a:ext cx="33481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6" name="Straight Arrow Connector 6"/>
          <p:cNvCxnSpPr/>
          <p:nvPr/>
        </p:nvCxnSpPr>
        <p:spPr>
          <a:xfrm>
            <a:off x="1941344" y="4178103"/>
            <a:ext cx="33481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7" name="Straight Arrow Connector 7"/>
          <p:cNvCxnSpPr/>
          <p:nvPr/>
        </p:nvCxnSpPr>
        <p:spPr>
          <a:xfrm>
            <a:off x="1941344" y="4979959"/>
            <a:ext cx="33481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8" name="Straight Arrow Connector 8"/>
          <p:cNvCxnSpPr/>
          <p:nvPr/>
        </p:nvCxnSpPr>
        <p:spPr>
          <a:xfrm>
            <a:off x="1941344" y="5852160"/>
            <a:ext cx="33481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9" name="TextBox 9"/>
          <p:cNvSpPr txBox="1"/>
          <p:nvPr/>
        </p:nvSpPr>
        <p:spPr>
          <a:xfrm>
            <a:off x="6302328" y="492367"/>
            <a:ext cx="4586063" cy="6494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played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laughed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needed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looked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asked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called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1" y="323560"/>
            <a:ext cx="11352623" cy="58169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sng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Irregular verbs (they break the rules! You just have to learn them)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go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				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say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			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make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			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take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				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think				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is						</a:t>
            </a:r>
          </a:p>
        </p:txBody>
      </p:sp>
      <p:cxnSp>
        <p:nvCxnSpPr>
          <p:cNvPr id="3" name="Straight Arrow Connector 3"/>
          <p:cNvCxnSpPr/>
          <p:nvPr/>
        </p:nvCxnSpPr>
        <p:spPr>
          <a:xfrm>
            <a:off x="1941344" y="1603720"/>
            <a:ext cx="33481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4" name="Straight Arrow Connector 4"/>
          <p:cNvCxnSpPr/>
          <p:nvPr/>
        </p:nvCxnSpPr>
        <p:spPr>
          <a:xfrm>
            <a:off x="1983543" y="2447775"/>
            <a:ext cx="3348113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5" name="Straight Arrow Connector 5"/>
          <p:cNvCxnSpPr/>
          <p:nvPr/>
        </p:nvCxnSpPr>
        <p:spPr>
          <a:xfrm>
            <a:off x="1941344" y="3277776"/>
            <a:ext cx="33481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6" name="Straight Arrow Connector 6"/>
          <p:cNvCxnSpPr/>
          <p:nvPr/>
        </p:nvCxnSpPr>
        <p:spPr>
          <a:xfrm>
            <a:off x="1941344" y="4178103"/>
            <a:ext cx="33481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7" name="Straight Arrow Connector 7"/>
          <p:cNvCxnSpPr/>
          <p:nvPr/>
        </p:nvCxnSpPr>
        <p:spPr>
          <a:xfrm>
            <a:off x="1941344" y="4979959"/>
            <a:ext cx="33481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8" name="Straight Arrow Connector 8"/>
          <p:cNvCxnSpPr/>
          <p:nvPr/>
        </p:nvCxnSpPr>
        <p:spPr>
          <a:xfrm>
            <a:off x="1941344" y="5852160"/>
            <a:ext cx="33481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9" name="TextBox 9"/>
          <p:cNvSpPr txBox="1"/>
          <p:nvPr/>
        </p:nvSpPr>
        <p:spPr>
          <a:xfrm>
            <a:off x="6302328" y="492367"/>
            <a:ext cx="4586063" cy="6494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went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said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made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took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thought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was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6" y="309487"/>
            <a:ext cx="8271799" cy="5755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Now try these: Put these sentences into the past tense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It is sunny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We have Assembly today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We go swimming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I think P.E. is fun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My dad helps me with my homework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We need to tidy up the cloakroom</a:t>
            </a:r>
          </a:p>
        </p:txBody>
      </p:sp>
      <p:cxnSp>
        <p:nvCxnSpPr>
          <p:cNvPr id="3" name="Straight Arrow Connector 3"/>
          <p:cNvCxnSpPr/>
          <p:nvPr/>
        </p:nvCxnSpPr>
        <p:spPr>
          <a:xfrm>
            <a:off x="4635303" y="1547448"/>
            <a:ext cx="2236760" cy="0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4" name="Straight Arrow Connector 6"/>
          <p:cNvCxnSpPr/>
          <p:nvPr/>
        </p:nvCxnSpPr>
        <p:spPr>
          <a:xfrm>
            <a:off x="5078440" y="2461848"/>
            <a:ext cx="2236760" cy="0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5" name="Straight Arrow Connector 7"/>
          <p:cNvCxnSpPr/>
          <p:nvPr/>
        </p:nvCxnSpPr>
        <p:spPr>
          <a:xfrm>
            <a:off x="4965896" y="4188646"/>
            <a:ext cx="2236759" cy="0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6" name="Straight Arrow Connector 8"/>
          <p:cNvCxnSpPr/>
          <p:nvPr/>
        </p:nvCxnSpPr>
        <p:spPr>
          <a:xfrm flipV="1">
            <a:off x="6196815" y="4937760"/>
            <a:ext cx="1357537" cy="10543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7" name="Straight Arrow Connector 9"/>
          <p:cNvCxnSpPr/>
          <p:nvPr/>
        </p:nvCxnSpPr>
        <p:spPr>
          <a:xfrm>
            <a:off x="4881487" y="3344582"/>
            <a:ext cx="2236769" cy="0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8" name="Straight Arrow Connector 10"/>
          <p:cNvCxnSpPr/>
          <p:nvPr/>
        </p:nvCxnSpPr>
        <p:spPr>
          <a:xfrm flipV="1">
            <a:off x="5753688" y="5809960"/>
            <a:ext cx="1800664" cy="24606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9" name="TextBox 11"/>
          <p:cNvSpPr txBox="1"/>
          <p:nvPr/>
        </p:nvSpPr>
        <p:spPr>
          <a:xfrm>
            <a:off x="7704405" y="1255059"/>
            <a:ext cx="4487591" cy="53860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It 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SassoonPrimaryInfant" pitchFamily="2"/>
              </a:rPr>
              <a:t>was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 sunny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We 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SassoonPrimaryInfant" pitchFamily="2"/>
              </a:rPr>
              <a:t>had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Assembly today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We 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SassoonPrimaryInfant" pitchFamily="2"/>
              </a:rPr>
              <a:t>went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 swimming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I 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SassoonPrimaryInfant" pitchFamily="2"/>
              </a:rPr>
              <a:t>thought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 P.E. 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SassoonPrimaryInfant" pitchFamily="2"/>
              </a:rPr>
              <a:t>was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 fun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My dad 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SassoonPrimaryInfant" pitchFamily="2"/>
              </a:rPr>
              <a:t>helped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 me with my homework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SassoonPrimaryInfant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We 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SassoonPrimaryInfant" pitchFamily="2"/>
              </a:rPr>
              <a:t>needed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SassoonPrimaryInfant" pitchFamily="2"/>
              </a:rPr>
              <a:t> to tidy up the cloakroom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u="sng"/>
              <a:t>Activity</a:t>
            </a:r>
            <a:r>
              <a:rPr lang="en-GB" b="1"/>
              <a:t>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Write sentences about the images on the next slide. </a:t>
            </a:r>
          </a:p>
          <a:p>
            <a:pPr lvl="0"/>
            <a:endParaRPr lang="en-GB"/>
          </a:p>
          <a:p>
            <a:pPr lvl="0"/>
            <a:r>
              <a:rPr lang="en-GB"/>
              <a:t>When sentences are written go back and underline the verbs, noting whether they are past or present tense verbs.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84F5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6"/>
          <p:cNvSpPr>
            <a:spLocks noMove="1" noResize="1"/>
          </p:cNvSpPr>
          <p:nvPr/>
        </p:nvSpPr>
        <p:spPr>
          <a:xfrm>
            <a:off x="461333" y="480060"/>
            <a:ext cx="3442551" cy="278806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535" y="643463"/>
            <a:ext cx="2526176" cy="2475655"/>
          </a:xfrm>
        </p:spPr>
      </p:pic>
      <p:sp>
        <p:nvSpPr>
          <p:cNvPr id="5" name="Rectangle 18"/>
          <p:cNvSpPr>
            <a:spLocks noMove="1" noResize="1"/>
          </p:cNvSpPr>
          <p:nvPr/>
        </p:nvSpPr>
        <p:spPr>
          <a:xfrm>
            <a:off x="4225616" y="487091"/>
            <a:ext cx="3588169" cy="2781047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20"/>
          <p:cNvSpPr>
            <a:spLocks noMove="1" noResize="1"/>
          </p:cNvSpPr>
          <p:nvPr/>
        </p:nvSpPr>
        <p:spPr>
          <a:xfrm>
            <a:off x="8136002" y="487091"/>
            <a:ext cx="3588169" cy="2781047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14" y="1043120"/>
            <a:ext cx="3252904" cy="16833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2"/>
          <p:cNvSpPr>
            <a:spLocks noMove="1" noResize="1"/>
          </p:cNvSpPr>
          <p:nvPr/>
        </p:nvSpPr>
        <p:spPr>
          <a:xfrm>
            <a:off x="461333" y="3603668"/>
            <a:ext cx="3442551" cy="278806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241" y="675384"/>
            <a:ext cx="2255358" cy="247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4"/>
          <p:cNvSpPr>
            <a:spLocks noMove="1" noResize="1"/>
          </p:cNvSpPr>
          <p:nvPr/>
        </p:nvSpPr>
        <p:spPr>
          <a:xfrm>
            <a:off x="8129500" y="3603668"/>
            <a:ext cx="3601163" cy="278806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ectangle 26"/>
          <p:cNvSpPr>
            <a:spLocks noMove="1" noResize="1"/>
          </p:cNvSpPr>
          <p:nvPr/>
        </p:nvSpPr>
        <p:spPr>
          <a:xfrm>
            <a:off x="4225616" y="3610700"/>
            <a:ext cx="3588169" cy="2781047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41" y="4481035"/>
            <a:ext cx="3217334" cy="127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514" y="4251557"/>
            <a:ext cx="3252904" cy="147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776" y="3753209"/>
            <a:ext cx="2904262" cy="246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b="1" u="sng"/>
              <a:t>Lesson 4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Look back at </a:t>
            </a:r>
            <a:r>
              <a:rPr lang="en-GB" i="1"/>
              <a:t>Lost and Found</a:t>
            </a:r>
            <a:r>
              <a:rPr lang="en-GB"/>
              <a:t> and discuss how the penguin could have delayed the boy’s preparations to journey to the South Pole. </a:t>
            </a:r>
          </a:p>
          <a:p>
            <a:pPr lvl="0"/>
            <a:endParaRPr lang="en-GB"/>
          </a:p>
          <a:p>
            <a:pPr lvl="0"/>
            <a:r>
              <a:rPr lang="en-GB"/>
              <a:t>Discuss different ideas and act out what the penguin might have done to sabotage the journey:</a:t>
            </a:r>
          </a:p>
          <a:p>
            <a:pPr lvl="0"/>
            <a:r>
              <a:rPr lang="en-GB"/>
              <a:t>E.g. made a whole in the boat.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3308" y="169740"/>
            <a:ext cx="10515600" cy="1325559"/>
          </a:xfrm>
        </p:spPr>
        <p:txBody>
          <a:bodyPr/>
          <a:lstStyle/>
          <a:p>
            <a:pPr lvl="0"/>
            <a:r>
              <a:rPr lang="en-GB" b="1" u="sng"/>
              <a:t>Activity: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69280" y="1253331"/>
            <a:ext cx="10515600" cy="5434928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/>
              <a:t>Write an imagined scene where the penguin was sabotaging the journey. </a:t>
            </a:r>
          </a:p>
          <a:p>
            <a:pPr lvl="0">
              <a:lnSpc>
                <a:spcPct val="80000"/>
              </a:lnSpc>
            </a:pPr>
            <a:endParaRPr lang="en-GB"/>
          </a:p>
          <a:p>
            <a:pPr lvl="0">
              <a:lnSpc>
                <a:spcPct val="80000"/>
              </a:lnSpc>
            </a:pPr>
            <a:r>
              <a:rPr lang="en-GB"/>
              <a:t>When you have finished writing draw an image of the event.</a:t>
            </a:r>
          </a:p>
          <a:p>
            <a:pPr lvl="0">
              <a:lnSpc>
                <a:spcPct val="80000"/>
              </a:lnSpc>
            </a:pPr>
            <a:endParaRPr lang="en-GB"/>
          </a:p>
          <a:p>
            <a:pPr lvl="0">
              <a:lnSpc>
                <a:spcPct val="80000"/>
              </a:lnSpc>
            </a:pPr>
            <a:r>
              <a:rPr lang="en-GB"/>
              <a:t>You can create as many different imaged scenes as you wish.</a:t>
            </a:r>
          </a:p>
          <a:p>
            <a:pPr lvl="0">
              <a:lnSpc>
                <a:spcPct val="80000"/>
              </a:lnSpc>
            </a:pPr>
            <a:endParaRPr lang="en-GB"/>
          </a:p>
          <a:p>
            <a:pPr lvl="0">
              <a:lnSpc>
                <a:spcPct val="80000"/>
              </a:lnSpc>
            </a:pPr>
            <a:r>
              <a:rPr lang="en-GB"/>
              <a:t>Remember to use:</a:t>
            </a:r>
          </a:p>
          <a:p>
            <a:pPr lvl="1">
              <a:lnSpc>
                <a:spcPct val="80000"/>
              </a:lnSpc>
            </a:pPr>
            <a:r>
              <a:rPr lang="en-GB"/>
              <a:t>Neat handwriting</a:t>
            </a:r>
          </a:p>
          <a:p>
            <a:pPr lvl="1">
              <a:lnSpc>
                <a:spcPct val="80000"/>
              </a:lnSpc>
            </a:pPr>
            <a:r>
              <a:rPr lang="en-GB"/>
              <a:t>Punctuation (capital letters, full stops, !, ? Etc)</a:t>
            </a:r>
          </a:p>
          <a:p>
            <a:pPr lvl="1">
              <a:lnSpc>
                <a:spcPct val="80000"/>
              </a:lnSpc>
            </a:pPr>
            <a:r>
              <a:rPr lang="en-GB"/>
              <a:t>Adjectives</a:t>
            </a:r>
          </a:p>
          <a:p>
            <a:pPr lvl="0">
              <a:lnSpc>
                <a:spcPct val="80000"/>
              </a:lnSpc>
            </a:pPr>
            <a:r>
              <a:rPr lang="en-GB"/>
              <a:t>Read over your work and edit.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5400"/>
              <a:t>Quest stories are stories about a journey with a goal, which requires the characters to overcome obstacles.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b="1" u="sng"/>
              <a:t>Lesson 5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8167073" y="445477"/>
            <a:ext cx="3186720" cy="5731486"/>
          </a:xfrm>
        </p:spPr>
        <p:txBody>
          <a:bodyPr/>
          <a:lstStyle/>
          <a:p>
            <a:pPr lvl="0"/>
            <a:r>
              <a:rPr lang="en-GB"/>
              <a:t>Have a look online and look at different newspaper reports and try and find the features.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4" y="197446"/>
            <a:ext cx="7307381" cy="629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/>
              <a:t>Task 1: </a:t>
            </a:r>
            <a:r>
              <a:rPr lang="en-GB"/>
              <a:t>Create your own poster sharing information about the features of a newspaper report.</a:t>
            </a:r>
          </a:p>
          <a:p>
            <a:pPr lvl="0"/>
            <a:endParaRPr lang="en-GB"/>
          </a:p>
          <a:p>
            <a:pPr lvl="0"/>
            <a:r>
              <a:rPr lang="en-GB"/>
              <a:t>Task 2: Create a newspaper report about the story Lost and Found detailing what happened. Remember to include the key features of a newspaper report on your poster.</a:t>
            </a:r>
          </a:p>
          <a:p>
            <a:pPr lvl="1"/>
            <a:r>
              <a:rPr lang="en-GB"/>
              <a:t>Name of newspaper</a:t>
            </a:r>
          </a:p>
          <a:p>
            <a:pPr lvl="1"/>
            <a:r>
              <a:rPr lang="en-GB"/>
              <a:t>Title: e.g. ‘Boy finds Penguin’ ‘Penguin on the Street’</a:t>
            </a:r>
          </a:p>
          <a:p>
            <a:pPr lvl="1"/>
            <a:r>
              <a:rPr lang="en-GB"/>
              <a:t>Subheadings</a:t>
            </a:r>
          </a:p>
          <a:p>
            <a:pPr lvl="1"/>
            <a:r>
              <a:rPr lang="en-GB"/>
              <a:t>Pictures with captions</a:t>
            </a:r>
          </a:p>
          <a:p>
            <a:pPr lv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i="1"/>
              <a:t>Today you are going to listen to the story Lost and Found</a:t>
            </a:r>
            <a:endParaRPr lang="en-GB"/>
          </a:p>
          <a:p>
            <a:pPr lvl="0"/>
            <a:r>
              <a:rPr lang="en-GB"/>
              <a:t>Before you listen to the story complete the inference grid on the next slide.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4" name="Content Placeholder 5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7"/>
            <a:ext cx="5181603" cy="43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0" y="134636"/>
            <a:ext cx="11348654" cy="672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Now listen to the story:</a:t>
            </a:r>
          </a:p>
          <a:p>
            <a:pPr lvl="1"/>
            <a:r>
              <a:rPr lang="en-GB" u="sng">
                <a:hlinkClick r:id="rId2"/>
              </a:rPr>
              <a:t>https://www.youtube.com/watch?v=cRAAQ8EWzig</a:t>
            </a:r>
            <a:endParaRPr lang="en-GB"/>
          </a:p>
          <a:p>
            <a:pPr lvl="0"/>
            <a:r>
              <a:rPr lang="en-GB"/>
              <a:t>Discuss key events from the beginning, middle and end of the story.</a:t>
            </a:r>
          </a:p>
          <a:p>
            <a:pPr lvl="1"/>
            <a:r>
              <a:rPr lang="en-GB"/>
              <a:t>Who are the characters?</a:t>
            </a:r>
          </a:p>
          <a:p>
            <a:pPr lvl="1"/>
            <a:r>
              <a:rPr lang="en-GB"/>
              <a:t>Where is the story set?</a:t>
            </a:r>
          </a:p>
          <a:p>
            <a:pPr lvl="1"/>
            <a:r>
              <a:rPr lang="en-GB"/>
              <a:t>What happened at the beginning of the story?</a:t>
            </a:r>
          </a:p>
          <a:p>
            <a:pPr lvl="1"/>
            <a:r>
              <a:rPr lang="en-GB"/>
              <a:t>What happened in the middle of the story?</a:t>
            </a:r>
          </a:p>
          <a:p>
            <a:pPr lvl="1"/>
            <a:r>
              <a:rPr lang="en-GB"/>
              <a:t>What happened at the end of the story?</a:t>
            </a:r>
          </a:p>
          <a:p>
            <a:pPr lvl="1"/>
            <a:r>
              <a:rPr lang="en-GB"/>
              <a:t>What obstacles are there in this quest story? How did they overcome these obstacles?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83801" y="219273"/>
            <a:ext cx="10515600" cy="1325559"/>
          </a:xfrm>
        </p:spPr>
        <p:txBody>
          <a:bodyPr/>
          <a:lstStyle/>
          <a:p>
            <a:pPr lvl="0"/>
            <a:r>
              <a:rPr lang="en-GB" b="1" u="sng"/>
              <a:t>Activity: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45513" y="1444157"/>
            <a:ext cx="10515600" cy="4351336"/>
          </a:xfrm>
        </p:spPr>
        <p:txBody>
          <a:bodyPr/>
          <a:lstStyle/>
          <a:p>
            <a:pPr lvl="0"/>
            <a:r>
              <a:rPr lang="en-GB"/>
              <a:t>Create a story map putting the story in the correct order and adding words/sentences to your images. Remember to include arrows in your story map so people know what sentence/image to read/look at next.</a:t>
            </a:r>
          </a:p>
          <a:p>
            <a:pPr lvl="0"/>
            <a:endParaRPr lang="en-GB"/>
          </a:p>
          <a:p>
            <a:pPr lvl="0"/>
            <a:r>
              <a:rPr lang="en-GB"/>
              <a:t>Examples of story maps:</a:t>
            </a:r>
          </a:p>
          <a:p>
            <a:pPr lvl="0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232" y="3517358"/>
            <a:ext cx="4387364" cy="304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b="1" u="sng"/>
              <a:t>Lesson 2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838203" y="539084"/>
            <a:ext cx="10515600" cy="6086895"/>
          </a:xfrm>
        </p:spPr>
        <p:txBody>
          <a:bodyPr/>
          <a:lstStyle/>
          <a:p>
            <a:pPr lvl="0"/>
            <a:r>
              <a:rPr lang="en-GB"/>
              <a:t>Remind children that quest stories include a journey. </a:t>
            </a:r>
          </a:p>
          <a:p>
            <a:pPr lvl="0"/>
            <a:r>
              <a:rPr lang="en-GB"/>
              <a:t>Reread </a:t>
            </a:r>
            <a:r>
              <a:rPr lang="en-GB" i="1"/>
              <a:t>Lost and Found </a:t>
            </a:r>
            <a:r>
              <a:rPr lang="en-GB" u="sng">
                <a:hlinkClick r:id="rId2"/>
              </a:rPr>
              <a:t>https://www.youtube.com/watch?v=cRAAQ8EWzig</a:t>
            </a:r>
            <a:r>
              <a:rPr lang="en-GB" u="sng"/>
              <a:t> </a:t>
            </a:r>
            <a:r>
              <a:rPr lang="en-GB"/>
              <a:t>and discuss the journey/journeys taken.</a:t>
            </a:r>
          </a:p>
          <a:p>
            <a:pPr lvl="0"/>
            <a:r>
              <a:rPr lang="en-GB"/>
              <a:t>Look at the illustrations, descriptive language and past tense verb forms. </a:t>
            </a:r>
          </a:p>
          <a:p>
            <a:pPr lvl="0"/>
            <a:r>
              <a:rPr lang="en-GB"/>
              <a:t>Discuss possible alternative journeys to cheer the penguin up. </a:t>
            </a:r>
          </a:p>
          <a:p>
            <a:pPr lvl="1"/>
            <a:r>
              <a:rPr lang="en-GB"/>
              <a:t>Where might they go?</a:t>
            </a:r>
          </a:p>
          <a:p>
            <a:pPr lvl="1"/>
            <a:r>
              <a:rPr lang="en-GB"/>
              <a:t>How would they get there? </a:t>
            </a:r>
          </a:p>
          <a:p>
            <a:pPr lvl="1"/>
            <a:r>
              <a:rPr lang="en-GB"/>
              <a:t>What would they see on the way?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u="sng"/>
              <a:t>Activity: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GB"/>
              <a:t>Give children a starter sentence and get them to describe one of the journeys discussed. </a:t>
            </a:r>
          </a:p>
          <a:p>
            <a:pPr lvl="0">
              <a:lnSpc>
                <a:spcPct val="80000"/>
              </a:lnSpc>
            </a:pPr>
            <a:r>
              <a:rPr lang="en-GB"/>
              <a:t>E.G. The little boy wanted to help the penguin home.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/>
          </a:p>
          <a:p>
            <a:pPr lvl="0">
              <a:lnSpc>
                <a:spcPct val="80000"/>
              </a:lnSpc>
            </a:pPr>
            <a:r>
              <a:rPr lang="en-GB"/>
              <a:t>Remember to include information about: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/>
              <a:t>How did they travel (boat, aeroplane, bike……)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/>
              <a:t>At least 3 things they saw on the way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GB"/>
              <a:t>End with arriving at the destination.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/>
          </a:p>
          <a:p>
            <a:pPr marL="457200" lvl="1" indent="0">
              <a:lnSpc>
                <a:spcPct val="80000"/>
              </a:lnSpc>
              <a:buNone/>
            </a:pPr>
            <a:r>
              <a:rPr lang="en-GB"/>
              <a:t>Children check and edit their work by rereading their writing aloud.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633</Words>
  <Application>Microsoft Office PowerPoint</Application>
  <PresentationFormat>On-screen Show (4:3)</PresentationFormat>
  <Paragraphs>161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Lesson 1</vt:lpstr>
      <vt:lpstr>PowerPoint Presentation</vt:lpstr>
      <vt:lpstr>PowerPoint Presentation</vt:lpstr>
      <vt:lpstr>PowerPoint Presentation</vt:lpstr>
      <vt:lpstr>PowerPoint Presentation</vt:lpstr>
      <vt:lpstr>Activity:</vt:lpstr>
      <vt:lpstr>Lesson 2</vt:lpstr>
      <vt:lpstr>PowerPoint Presentation</vt:lpstr>
      <vt:lpstr>Activity:</vt:lpstr>
      <vt:lpstr>Lesson 3</vt:lpstr>
      <vt:lpstr>PowerPoint Presentation</vt:lpstr>
      <vt:lpstr>PowerPoint Presentation</vt:lpstr>
      <vt:lpstr>PowerPoint Presentation</vt:lpstr>
      <vt:lpstr>PowerPoint Presentation</vt:lpstr>
      <vt:lpstr>Activity:</vt:lpstr>
      <vt:lpstr>PowerPoint Presentation</vt:lpstr>
      <vt:lpstr>Lesson 4</vt:lpstr>
      <vt:lpstr>PowerPoint Presentation</vt:lpstr>
      <vt:lpstr>Activity:</vt:lpstr>
      <vt:lpstr>Lesson 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mark conroy</dc:creator>
  <cp:lastModifiedBy>Staff</cp:lastModifiedBy>
  <cp:revision>4</cp:revision>
  <dcterms:created xsi:type="dcterms:W3CDTF">2020-04-02T13:18:51Z</dcterms:created>
  <dcterms:modified xsi:type="dcterms:W3CDTF">2020-04-14T17:28:50Z</dcterms:modified>
</cp:coreProperties>
</file>