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62" r:id="rId8"/>
    <p:sldId id="264" r:id="rId9"/>
    <p:sldId id="265" r:id="rId10"/>
    <p:sldId id="263"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660"/>
  </p:normalViewPr>
  <p:slideViewPr>
    <p:cSldViewPr snapToGrid="0">
      <p:cViewPr varScale="1">
        <p:scale>
          <a:sx n="61" d="100"/>
          <a:sy n="61" d="100"/>
        </p:scale>
        <p:origin x="108" y="3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0796353-58F9-46E4-990C-6DEBB947A804}" type="datetimeFigureOut">
              <a:rPr lang="en-GB" smtClean="0"/>
              <a:t>03/04/2020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0C4C36A-4C6C-47FC-89D4-0975C361EA1E}" type="slidenum">
              <a:rPr lang="en-GB" smtClean="0"/>
              <a:t>‹#›</a:t>
            </a:fld>
            <a:endParaRPr lang="en-GB"/>
          </a:p>
        </p:txBody>
      </p:sp>
    </p:spTree>
    <p:extLst>
      <p:ext uri="{BB962C8B-B14F-4D97-AF65-F5344CB8AC3E}">
        <p14:creationId xmlns:p14="http://schemas.microsoft.com/office/powerpoint/2010/main" val="17088603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0796353-58F9-46E4-990C-6DEBB947A804}" type="datetimeFigureOut">
              <a:rPr lang="en-GB" smtClean="0"/>
              <a:t>03/04/2020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0C4C36A-4C6C-47FC-89D4-0975C361EA1E}" type="slidenum">
              <a:rPr lang="en-GB" smtClean="0"/>
              <a:t>‹#›</a:t>
            </a:fld>
            <a:endParaRPr lang="en-GB"/>
          </a:p>
        </p:txBody>
      </p:sp>
    </p:spTree>
    <p:extLst>
      <p:ext uri="{BB962C8B-B14F-4D97-AF65-F5344CB8AC3E}">
        <p14:creationId xmlns:p14="http://schemas.microsoft.com/office/powerpoint/2010/main" val="21697568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0796353-58F9-46E4-990C-6DEBB947A804}" type="datetimeFigureOut">
              <a:rPr lang="en-GB" smtClean="0"/>
              <a:t>03/04/2020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0C4C36A-4C6C-47FC-89D4-0975C361EA1E}" type="slidenum">
              <a:rPr lang="en-GB" smtClean="0"/>
              <a:t>‹#›</a:t>
            </a:fld>
            <a:endParaRPr lang="en-GB"/>
          </a:p>
        </p:txBody>
      </p:sp>
    </p:spTree>
    <p:extLst>
      <p:ext uri="{BB962C8B-B14F-4D97-AF65-F5344CB8AC3E}">
        <p14:creationId xmlns:p14="http://schemas.microsoft.com/office/powerpoint/2010/main" val="300751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0796353-58F9-46E4-990C-6DEBB947A804}" type="datetimeFigureOut">
              <a:rPr lang="en-GB" smtClean="0"/>
              <a:t>03/04/2020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0C4C36A-4C6C-47FC-89D4-0975C361EA1E}" type="slidenum">
              <a:rPr lang="en-GB" smtClean="0"/>
              <a:t>‹#›</a:t>
            </a:fld>
            <a:endParaRPr lang="en-GB"/>
          </a:p>
        </p:txBody>
      </p:sp>
    </p:spTree>
    <p:extLst>
      <p:ext uri="{BB962C8B-B14F-4D97-AF65-F5344CB8AC3E}">
        <p14:creationId xmlns:p14="http://schemas.microsoft.com/office/powerpoint/2010/main" val="3864989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796353-58F9-46E4-990C-6DEBB947A804}" type="datetimeFigureOut">
              <a:rPr lang="en-GB" smtClean="0"/>
              <a:t>03/04/2020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0C4C36A-4C6C-47FC-89D4-0975C361EA1E}" type="slidenum">
              <a:rPr lang="en-GB" smtClean="0"/>
              <a:t>‹#›</a:t>
            </a:fld>
            <a:endParaRPr lang="en-GB"/>
          </a:p>
        </p:txBody>
      </p:sp>
    </p:spTree>
    <p:extLst>
      <p:ext uri="{BB962C8B-B14F-4D97-AF65-F5344CB8AC3E}">
        <p14:creationId xmlns:p14="http://schemas.microsoft.com/office/powerpoint/2010/main" val="2828759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0796353-58F9-46E4-990C-6DEBB947A804}" type="datetimeFigureOut">
              <a:rPr lang="en-GB" smtClean="0"/>
              <a:t>03/04/2020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0C4C36A-4C6C-47FC-89D4-0975C361EA1E}" type="slidenum">
              <a:rPr lang="en-GB" smtClean="0"/>
              <a:t>‹#›</a:t>
            </a:fld>
            <a:endParaRPr lang="en-GB"/>
          </a:p>
        </p:txBody>
      </p:sp>
    </p:spTree>
    <p:extLst>
      <p:ext uri="{BB962C8B-B14F-4D97-AF65-F5344CB8AC3E}">
        <p14:creationId xmlns:p14="http://schemas.microsoft.com/office/powerpoint/2010/main" val="2146574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0796353-58F9-46E4-990C-6DEBB947A804}" type="datetimeFigureOut">
              <a:rPr lang="en-GB" smtClean="0"/>
              <a:t>03/04/2020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0C4C36A-4C6C-47FC-89D4-0975C361EA1E}" type="slidenum">
              <a:rPr lang="en-GB" smtClean="0"/>
              <a:t>‹#›</a:t>
            </a:fld>
            <a:endParaRPr lang="en-GB"/>
          </a:p>
        </p:txBody>
      </p:sp>
    </p:spTree>
    <p:extLst>
      <p:ext uri="{BB962C8B-B14F-4D97-AF65-F5344CB8AC3E}">
        <p14:creationId xmlns:p14="http://schemas.microsoft.com/office/powerpoint/2010/main" val="897737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0796353-58F9-46E4-990C-6DEBB947A804}" type="datetimeFigureOut">
              <a:rPr lang="en-GB" smtClean="0"/>
              <a:t>03/04/2020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0C4C36A-4C6C-47FC-89D4-0975C361EA1E}" type="slidenum">
              <a:rPr lang="en-GB" smtClean="0"/>
              <a:t>‹#›</a:t>
            </a:fld>
            <a:endParaRPr lang="en-GB"/>
          </a:p>
        </p:txBody>
      </p:sp>
    </p:spTree>
    <p:extLst>
      <p:ext uri="{BB962C8B-B14F-4D97-AF65-F5344CB8AC3E}">
        <p14:creationId xmlns:p14="http://schemas.microsoft.com/office/powerpoint/2010/main" val="41552045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796353-58F9-46E4-990C-6DEBB947A804}" type="datetimeFigureOut">
              <a:rPr lang="en-GB" smtClean="0"/>
              <a:t>03/04/2020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0C4C36A-4C6C-47FC-89D4-0975C361EA1E}" type="slidenum">
              <a:rPr lang="en-GB" smtClean="0"/>
              <a:t>‹#›</a:t>
            </a:fld>
            <a:endParaRPr lang="en-GB"/>
          </a:p>
        </p:txBody>
      </p:sp>
    </p:spTree>
    <p:extLst>
      <p:ext uri="{BB962C8B-B14F-4D97-AF65-F5344CB8AC3E}">
        <p14:creationId xmlns:p14="http://schemas.microsoft.com/office/powerpoint/2010/main" val="30413458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796353-58F9-46E4-990C-6DEBB947A804}" type="datetimeFigureOut">
              <a:rPr lang="en-GB" smtClean="0"/>
              <a:t>03/04/2020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0C4C36A-4C6C-47FC-89D4-0975C361EA1E}" type="slidenum">
              <a:rPr lang="en-GB" smtClean="0"/>
              <a:t>‹#›</a:t>
            </a:fld>
            <a:endParaRPr lang="en-GB"/>
          </a:p>
        </p:txBody>
      </p:sp>
    </p:spTree>
    <p:extLst>
      <p:ext uri="{BB962C8B-B14F-4D97-AF65-F5344CB8AC3E}">
        <p14:creationId xmlns:p14="http://schemas.microsoft.com/office/powerpoint/2010/main" val="1994928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796353-58F9-46E4-990C-6DEBB947A804}" type="datetimeFigureOut">
              <a:rPr lang="en-GB" smtClean="0"/>
              <a:t>03/04/2020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0C4C36A-4C6C-47FC-89D4-0975C361EA1E}" type="slidenum">
              <a:rPr lang="en-GB" smtClean="0"/>
              <a:t>‹#›</a:t>
            </a:fld>
            <a:endParaRPr lang="en-GB"/>
          </a:p>
        </p:txBody>
      </p:sp>
    </p:spTree>
    <p:extLst>
      <p:ext uri="{BB962C8B-B14F-4D97-AF65-F5344CB8AC3E}">
        <p14:creationId xmlns:p14="http://schemas.microsoft.com/office/powerpoint/2010/main" val="19521033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796353-58F9-46E4-990C-6DEBB947A804}" type="datetimeFigureOut">
              <a:rPr lang="en-GB" smtClean="0"/>
              <a:t>03/04/2020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C4C36A-4C6C-47FC-89D4-0975C361EA1E}" type="slidenum">
              <a:rPr lang="en-GB" smtClean="0"/>
              <a:t>‹#›</a:t>
            </a:fld>
            <a:endParaRPr lang="en-GB"/>
          </a:p>
        </p:txBody>
      </p:sp>
    </p:spTree>
    <p:extLst>
      <p:ext uri="{BB962C8B-B14F-4D97-AF65-F5344CB8AC3E}">
        <p14:creationId xmlns:p14="http://schemas.microsoft.com/office/powerpoint/2010/main" val="12233368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RbyUrb0X5i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u="sng" dirty="0" smtClean="0"/>
              <a:t>Week 2 </a:t>
            </a:r>
            <a:br>
              <a:rPr lang="en-GB" b="1" u="sng" dirty="0" smtClean="0"/>
            </a:br>
            <a:r>
              <a:rPr lang="en-GB" b="1" u="sng" dirty="0" smtClean="0"/>
              <a:t>Lesson 1</a:t>
            </a:r>
            <a:endParaRPr lang="en-GB" b="1" u="sng"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28243620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endParaRPr lang="en-GB"/>
          </a:p>
        </p:txBody>
      </p:sp>
      <p:sp>
        <p:nvSpPr>
          <p:cNvPr id="8" name="Content Placeholder 7"/>
          <p:cNvSpPr>
            <a:spLocks noGrp="1"/>
          </p:cNvSpPr>
          <p:nvPr>
            <p:ph idx="1"/>
          </p:nvPr>
        </p:nvSpPr>
        <p:spPr/>
        <p:txBody>
          <a:bodyPr/>
          <a:lstStyle/>
          <a:p>
            <a:r>
              <a:rPr lang="en-GB" dirty="0"/>
              <a:t>Recap on quest features. </a:t>
            </a:r>
            <a:endParaRPr lang="en-GB" dirty="0" smtClean="0"/>
          </a:p>
          <a:p>
            <a:endParaRPr lang="en-GB" dirty="0"/>
          </a:p>
          <a:p>
            <a:r>
              <a:rPr lang="en-GB" dirty="0" smtClean="0"/>
              <a:t>Today you are going to </a:t>
            </a:r>
            <a:r>
              <a:rPr lang="en-GB" dirty="0"/>
              <a:t>plan </a:t>
            </a:r>
            <a:r>
              <a:rPr lang="en-GB" dirty="0" smtClean="0"/>
              <a:t>your own </a:t>
            </a:r>
            <a:r>
              <a:rPr lang="en-GB" dirty="0"/>
              <a:t>quest story using a story map. </a:t>
            </a:r>
            <a:endParaRPr lang="en-GB" dirty="0" smtClean="0"/>
          </a:p>
          <a:p>
            <a:endParaRPr lang="en-GB" dirty="0"/>
          </a:p>
          <a:p>
            <a:r>
              <a:rPr lang="en-GB" dirty="0" smtClean="0"/>
              <a:t>You can use the </a:t>
            </a:r>
            <a:r>
              <a:rPr lang="en-GB" dirty="0"/>
              <a:t>boy from</a:t>
            </a:r>
            <a:r>
              <a:rPr lang="en-GB" i="1" dirty="0"/>
              <a:t> Lost and Found</a:t>
            </a:r>
            <a:r>
              <a:rPr lang="en-GB" dirty="0"/>
              <a:t> as </a:t>
            </a:r>
            <a:r>
              <a:rPr lang="en-GB" dirty="0" smtClean="0"/>
              <a:t>your </a:t>
            </a:r>
            <a:r>
              <a:rPr lang="en-GB" dirty="0"/>
              <a:t>main character, deciding where his journey will lead, what obstacles he will meet and what his goal will be.</a:t>
            </a:r>
          </a:p>
          <a:p>
            <a:endParaRPr lang="en-GB" dirty="0"/>
          </a:p>
        </p:txBody>
      </p:sp>
    </p:spTree>
    <p:extLst>
      <p:ext uri="{BB962C8B-B14F-4D97-AF65-F5344CB8AC3E}">
        <p14:creationId xmlns:p14="http://schemas.microsoft.com/office/powerpoint/2010/main" val="41083278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dirty="0" smtClean="0"/>
              <a:t>Complete the story map: Write notes in the different sections to help you when you are writing your story. (if you can’t print off the plan just draw it or write the titles into your book)</a:t>
            </a:r>
            <a:endParaRPr lang="en-GB" sz="3200" dirty="0"/>
          </a:p>
        </p:txBody>
      </p:sp>
      <p:pic>
        <p:nvPicPr>
          <p:cNvPr id="4" name="Content Placeholder 3"/>
          <p:cNvPicPr>
            <a:picLocks noGrp="1" noChangeAspect="1"/>
          </p:cNvPicPr>
          <p:nvPr>
            <p:ph idx="1"/>
          </p:nvPr>
        </p:nvPicPr>
        <p:blipFill>
          <a:blip r:embed="rId2"/>
          <a:stretch>
            <a:fillRect/>
          </a:stretch>
        </p:blipFill>
        <p:spPr>
          <a:xfrm>
            <a:off x="961697" y="1876097"/>
            <a:ext cx="10042633" cy="4809934"/>
          </a:xfrm>
          <a:prstGeom prst="rect">
            <a:avLst/>
          </a:prstGeom>
        </p:spPr>
      </p:pic>
    </p:spTree>
    <p:extLst>
      <p:ext uri="{BB962C8B-B14F-4D97-AF65-F5344CB8AC3E}">
        <p14:creationId xmlns:p14="http://schemas.microsoft.com/office/powerpoint/2010/main" val="30898367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u="sng" dirty="0" smtClean="0"/>
              <a:t>Week 2 </a:t>
            </a:r>
            <a:br>
              <a:rPr lang="en-GB" b="1" u="sng" dirty="0" smtClean="0"/>
            </a:br>
            <a:r>
              <a:rPr lang="en-GB" b="1" u="sng" dirty="0" smtClean="0"/>
              <a:t>Lesson 4</a:t>
            </a:r>
            <a:endParaRPr lang="en-GB" b="1" u="sng"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42889309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Today you are writing the beginning of your story.</a:t>
            </a:r>
            <a:endParaRPr lang="en-GB" dirty="0"/>
          </a:p>
        </p:txBody>
      </p:sp>
      <p:sp>
        <p:nvSpPr>
          <p:cNvPr id="3" name="Content Placeholder 2"/>
          <p:cNvSpPr>
            <a:spLocks noGrp="1"/>
          </p:cNvSpPr>
          <p:nvPr>
            <p:ph idx="1"/>
          </p:nvPr>
        </p:nvSpPr>
        <p:spPr>
          <a:xfrm>
            <a:off x="838200" y="2093639"/>
            <a:ext cx="10515600" cy="4351338"/>
          </a:xfrm>
        </p:spPr>
        <p:txBody>
          <a:bodyPr/>
          <a:lstStyle/>
          <a:p>
            <a:r>
              <a:rPr lang="en-GB" dirty="0"/>
              <a:t>Think about how you want your story to </a:t>
            </a:r>
            <a:r>
              <a:rPr lang="en-GB" dirty="0" smtClean="0"/>
              <a:t>begin.</a:t>
            </a:r>
          </a:p>
          <a:p>
            <a:pPr marL="0" indent="0">
              <a:buNone/>
            </a:pPr>
            <a:endParaRPr lang="en-GB" dirty="0" smtClean="0"/>
          </a:p>
          <a:p>
            <a:r>
              <a:rPr lang="en-GB" dirty="0" smtClean="0"/>
              <a:t>Introduce </a:t>
            </a:r>
            <a:r>
              <a:rPr lang="en-GB" dirty="0"/>
              <a:t>characters and </a:t>
            </a:r>
            <a:r>
              <a:rPr lang="en-GB" dirty="0" smtClean="0"/>
              <a:t>setting</a:t>
            </a:r>
            <a:r>
              <a:rPr lang="en-GB" dirty="0"/>
              <a:t> </a:t>
            </a:r>
            <a:r>
              <a:rPr lang="en-GB" dirty="0" smtClean="0"/>
              <a:t>(remember to use your plan to help)</a:t>
            </a:r>
          </a:p>
          <a:p>
            <a:pPr marL="0" indent="0">
              <a:buNone/>
            </a:pPr>
            <a:endParaRPr lang="en-GB" dirty="0"/>
          </a:p>
          <a:p>
            <a:r>
              <a:rPr lang="en-GB" dirty="0" smtClean="0"/>
              <a:t>Look </a:t>
            </a:r>
            <a:r>
              <a:rPr lang="en-GB" dirty="0"/>
              <a:t>back at</a:t>
            </a:r>
            <a:r>
              <a:rPr lang="en-GB" i="1" dirty="0"/>
              <a:t> Lost and Found</a:t>
            </a:r>
            <a:r>
              <a:rPr lang="en-GB" dirty="0"/>
              <a:t> and note how it uses a question to draw the reader in. Children think of questions to intrigue their readers. </a:t>
            </a:r>
            <a:endParaRPr lang="en-GB" dirty="0" smtClean="0"/>
          </a:p>
          <a:p>
            <a:pPr marL="0" indent="0">
              <a:buNone/>
            </a:pPr>
            <a:endParaRPr lang="en-GB" dirty="0" smtClean="0"/>
          </a:p>
          <a:p>
            <a:r>
              <a:rPr lang="en-GB" dirty="0" smtClean="0"/>
              <a:t>Briefly </a:t>
            </a:r>
            <a:r>
              <a:rPr lang="en-GB" dirty="0"/>
              <a:t>recap other forms of sentence and model writing.</a:t>
            </a:r>
          </a:p>
        </p:txBody>
      </p:sp>
    </p:spTree>
    <p:extLst>
      <p:ext uri="{BB962C8B-B14F-4D97-AF65-F5344CB8AC3E}">
        <p14:creationId xmlns:p14="http://schemas.microsoft.com/office/powerpoint/2010/main" val="29483114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u="sng" dirty="0" smtClean="0"/>
              <a:t>Week 2 </a:t>
            </a:r>
            <a:br>
              <a:rPr lang="en-GB" b="1" u="sng" dirty="0" smtClean="0"/>
            </a:br>
            <a:r>
              <a:rPr lang="en-GB" b="1" u="sng" dirty="0" smtClean="0"/>
              <a:t>Lesson 5</a:t>
            </a:r>
            <a:endParaRPr lang="en-GB" b="1" u="sng"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31767814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Today you are going to continue your story and write your middle and ending.</a:t>
            </a:r>
            <a:endParaRPr lang="en-GB" dirty="0"/>
          </a:p>
        </p:txBody>
      </p:sp>
      <p:sp>
        <p:nvSpPr>
          <p:cNvPr id="5" name="Text Placeholder 4"/>
          <p:cNvSpPr>
            <a:spLocks noGrp="1"/>
          </p:cNvSpPr>
          <p:nvPr>
            <p:ph type="body" idx="1"/>
          </p:nvPr>
        </p:nvSpPr>
        <p:spPr/>
        <p:txBody>
          <a:bodyPr/>
          <a:lstStyle/>
          <a:p>
            <a:r>
              <a:rPr lang="en-GB" dirty="0" smtClean="0"/>
              <a:t>Middle:</a:t>
            </a:r>
            <a:endParaRPr lang="en-GB" dirty="0"/>
          </a:p>
        </p:txBody>
      </p:sp>
      <p:sp>
        <p:nvSpPr>
          <p:cNvPr id="3" name="Content Placeholder 2"/>
          <p:cNvSpPr>
            <a:spLocks noGrp="1"/>
          </p:cNvSpPr>
          <p:nvPr>
            <p:ph sz="half" idx="2"/>
          </p:nvPr>
        </p:nvSpPr>
        <p:spPr/>
        <p:txBody>
          <a:bodyPr>
            <a:normAutofit lnSpcReduction="10000"/>
          </a:bodyPr>
          <a:lstStyle/>
          <a:p>
            <a:r>
              <a:rPr lang="en-GB" dirty="0"/>
              <a:t>Think about the middle section of the story: a series of increasing obstacles, which must be overcome. </a:t>
            </a:r>
            <a:endParaRPr lang="en-GB" dirty="0" smtClean="0"/>
          </a:p>
          <a:p>
            <a:pPr marL="0" indent="0">
              <a:buNone/>
            </a:pPr>
            <a:endParaRPr lang="en-GB" dirty="0" smtClean="0"/>
          </a:p>
          <a:p>
            <a:r>
              <a:rPr lang="en-GB" dirty="0" smtClean="0"/>
              <a:t>Model </a:t>
            </a:r>
            <a:r>
              <a:rPr lang="en-GB" dirty="0"/>
              <a:t>writing an obstacle, making mistakes with tenses. Can children spot the error and correct it? </a:t>
            </a:r>
          </a:p>
          <a:p>
            <a:endParaRPr lang="en-GB" dirty="0"/>
          </a:p>
        </p:txBody>
      </p:sp>
      <p:sp>
        <p:nvSpPr>
          <p:cNvPr id="6" name="Text Placeholder 5"/>
          <p:cNvSpPr>
            <a:spLocks noGrp="1"/>
          </p:cNvSpPr>
          <p:nvPr>
            <p:ph type="body" sz="quarter" idx="3"/>
          </p:nvPr>
        </p:nvSpPr>
        <p:spPr>
          <a:xfrm>
            <a:off x="6259513" y="1669175"/>
            <a:ext cx="5183188" cy="823912"/>
          </a:xfrm>
        </p:spPr>
        <p:txBody>
          <a:bodyPr/>
          <a:lstStyle/>
          <a:p>
            <a:r>
              <a:rPr lang="en-GB" dirty="0" smtClean="0"/>
              <a:t>Ending:</a:t>
            </a:r>
            <a:endParaRPr lang="en-GB" dirty="0"/>
          </a:p>
        </p:txBody>
      </p:sp>
      <p:sp>
        <p:nvSpPr>
          <p:cNvPr id="4" name="Content Placeholder 3"/>
          <p:cNvSpPr>
            <a:spLocks noGrp="1"/>
          </p:cNvSpPr>
          <p:nvPr>
            <p:ph sz="quarter" idx="4"/>
          </p:nvPr>
        </p:nvSpPr>
        <p:spPr/>
        <p:txBody>
          <a:bodyPr>
            <a:normAutofit fontScale="92500"/>
          </a:bodyPr>
          <a:lstStyle/>
          <a:p>
            <a:r>
              <a:rPr lang="en-GB" dirty="0" smtClean="0"/>
              <a:t>Now think about the ending.</a:t>
            </a:r>
          </a:p>
          <a:p>
            <a:r>
              <a:rPr lang="en-GB" dirty="0" smtClean="0"/>
              <a:t>Think back to </a:t>
            </a:r>
            <a:r>
              <a:rPr lang="en-GB" i="1" dirty="0" smtClean="0"/>
              <a:t>Lost and Found</a:t>
            </a:r>
            <a:r>
              <a:rPr lang="en-GB" dirty="0" smtClean="0"/>
              <a:t>.</a:t>
            </a:r>
          </a:p>
          <a:p>
            <a:r>
              <a:rPr lang="en-GB" dirty="0" smtClean="0"/>
              <a:t>How would you feel if the story stopped when the boy and penguin parted at the South Pole? </a:t>
            </a:r>
          </a:p>
          <a:p>
            <a:r>
              <a:rPr lang="en-GB" dirty="0" smtClean="0"/>
              <a:t>Explain that stories are disappointing when they stop abruptly and are boring when they go on too long. </a:t>
            </a:r>
            <a:endParaRPr lang="en-GB" dirty="0"/>
          </a:p>
        </p:txBody>
      </p:sp>
    </p:spTree>
    <p:extLst>
      <p:ext uri="{BB962C8B-B14F-4D97-AF65-F5344CB8AC3E}">
        <p14:creationId xmlns:p14="http://schemas.microsoft.com/office/powerpoint/2010/main" val="29186441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endParaRPr lang="en-GB"/>
          </a:p>
        </p:txBody>
      </p:sp>
      <p:sp>
        <p:nvSpPr>
          <p:cNvPr id="8" name="Content Placeholder 7"/>
          <p:cNvSpPr>
            <a:spLocks noGrp="1"/>
          </p:cNvSpPr>
          <p:nvPr>
            <p:ph idx="1"/>
          </p:nvPr>
        </p:nvSpPr>
        <p:spPr/>
        <p:txBody>
          <a:bodyPr>
            <a:normAutofit/>
          </a:bodyPr>
          <a:lstStyle/>
          <a:p>
            <a:r>
              <a:rPr lang="en-GB" sz="4800" dirty="0" smtClean="0"/>
              <a:t>When you have completed your story read back over it all and make any revisions and corrections needed.</a:t>
            </a:r>
            <a:endParaRPr lang="en-GB" sz="4800" dirty="0"/>
          </a:p>
        </p:txBody>
      </p:sp>
    </p:spTree>
    <p:extLst>
      <p:ext uri="{BB962C8B-B14F-4D97-AF65-F5344CB8AC3E}">
        <p14:creationId xmlns:p14="http://schemas.microsoft.com/office/powerpoint/2010/main" val="35449943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3248" y="520263"/>
            <a:ext cx="10515600" cy="5609404"/>
          </a:xfrm>
        </p:spPr>
        <p:txBody>
          <a:bodyPr>
            <a:normAutofit fontScale="92500" lnSpcReduction="20000"/>
          </a:bodyPr>
          <a:lstStyle/>
          <a:p>
            <a:r>
              <a:rPr lang="en-GB" dirty="0" smtClean="0"/>
              <a:t>This week we are going to look at another quest story ‘The Way Back Home.’</a:t>
            </a:r>
          </a:p>
          <a:p>
            <a:pPr marL="0" indent="0">
              <a:buNone/>
            </a:pPr>
            <a:endParaRPr lang="en-GB" dirty="0" smtClean="0"/>
          </a:p>
          <a:p>
            <a:r>
              <a:rPr lang="en-GB" dirty="0" smtClean="0"/>
              <a:t>What do you remember about quest stories?</a:t>
            </a:r>
          </a:p>
          <a:p>
            <a:r>
              <a:rPr lang="en-GB" dirty="0" smtClean="0"/>
              <a:t>What story did you learn about last week?</a:t>
            </a:r>
          </a:p>
          <a:p>
            <a:endParaRPr lang="en-GB" dirty="0"/>
          </a:p>
          <a:p>
            <a:r>
              <a:rPr lang="en-GB" u="sng" dirty="0">
                <a:hlinkClick r:id="rId2"/>
              </a:rPr>
              <a:t>https://www.youtube.com/watch?v=RbyUrb0X5iU</a:t>
            </a:r>
            <a:r>
              <a:rPr lang="en-GB" b="1" dirty="0"/>
              <a:t/>
            </a:r>
            <a:br>
              <a:rPr lang="en-GB" b="1" dirty="0"/>
            </a:br>
            <a:endParaRPr lang="en-GB" dirty="0" smtClean="0"/>
          </a:p>
          <a:p>
            <a:endParaRPr lang="en-GB" dirty="0" smtClean="0"/>
          </a:p>
          <a:p>
            <a:r>
              <a:rPr lang="en-GB" dirty="0" smtClean="0"/>
              <a:t>Read </a:t>
            </a:r>
            <a:r>
              <a:rPr lang="en-GB" dirty="0"/>
              <a:t>and display the first few pages then pose questions and make predictions. </a:t>
            </a:r>
            <a:endParaRPr lang="en-GB" dirty="0" smtClean="0"/>
          </a:p>
          <a:p>
            <a:endParaRPr lang="en-GB" dirty="0" smtClean="0"/>
          </a:p>
          <a:p>
            <a:r>
              <a:rPr lang="en-GB" dirty="0" smtClean="0"/>
              <a:t>Discuss </a:t>
            </a:r>
            <a:r>
              <a:rPr lang="en-GB" dirty="0"/>
              <a:t>the sentence types and punctuation for the questions and predictions (statements). </a:t>
            </a:r>
          </a:p>
        </p:txBody>
      </p:sp>
    </p:spTree>
    <p:extLst>
      <p:ext uri="{BB962C8B-B14F-4D97-AF65-F5344CB8AC3E}">
        <p14:creationId xmlns:p14="http://schemas.microsoft.com/office/powerpoint/2010/main" val="55216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smtClean="0"/>
              <a:t>Statements and Questions</a:t>
            </a:r>
            <a:endParaRPr lang="en-GB" dirty="0"/>
          </a:p>
        </p:txBody>
      </p:sp>
      <p:sp>
        <p:nvSpPr>
          <p:cNvPr id="8" name="Text Placeholder 7"/>
          <p:cNvSpPr>
            <a:spLocks noGrp="1"/>
          </p:cNvSpPr>
          <p:nvPr>
            <p:ph type="body" idx="1"/>
          </p:nvPr>
        </p:nvSpPr>
        <p:spPr/>
        <p:txBody>
          <a:bodyPr>
            <a:normAutofit/>
          </a:bodyPr>
          <a:lstStyle/>
          <a:p>
            <a:r>
              <a:rPr lang="en-GB" sz="3200" dirty="0" smtClean="0"/>
              <a:t>Statement:</a:t>
            </a:r>
            <a:endParaRPr lang="en-GB" sz="3200" dirty="0"/>
          </a:p>
        </p:txBody>
      </p:sp>
      <p:sp>
        <p:nvSpPr>
          <p:cNvPr id="9" name="Content Placeholder 8"/>
          <p:cNvSpPr>
            <a:spLocks noGrp="1"/>
          </p:cNvSpPr>
          <p:nvPr>
            <p:ph sz="half" idx="2"/>
          </p:nvPr>
        </p:nvSpPr>
        <p:spPr/>
        <p:txBody>
          <a:bodyPr/>
          <a:lstStyle/>
          <a:p>
            <a:r>
              <a:rPr lang="en-GB" altLang="en-US" dirty="0" smtClean="0"/>
              <a:t>Statements are sentences which tell you a fact, opinion or idea.</a:t>
            </a:r>
          </a:p>
          <a:p>
            <a:endParaRPr lang="en-GB" dirty="0"/>
          </a:p>
          <a:p>
            <a:r>
              <a:rPr lang="en-GB" dirty="0" smtClean="0"/>
              <a:t>The boy had a red and white stripped top.</a:t>
            </a:r>
          </a:p>
          <a:p>
            <a:endParaRPr lang="en-GB" dirty="0"/>
          </a:p>
        </p:txBody>
      </p:sp>
      <p:sp>
        <p:nvSpPr>
          <p:cNvPr id="10" name="Text Placeholder 9"/>
          <p:cNvSpPr>
            <a:spLocks noGrp="1"/>
          </p:cNvSpPr>
          <p:nvPr>
            <p:ph type="body" sz="quarter" idx="3"/>
          </p:nvPr>
        </p:nvSpPr>
        <p:spPr>
          <a:xfrm>
            <a:off x="6172200" y="1558817"/>
            <a:ext cx="5183188" cy="823912"/>
          </a:xfrm>
        </p:spPr>
        <p:txBody>
          <a:bodyPr>
            <a:normAutofit/>
          </a:bodyPr>
          <a:lstStyle/>
          <a:p>
            <a:r>
              <a:rPr lang="en-GB" sz="3200" dirty="0" smtClean="0"/>
              <a:t>Question:</a:t>
            </a:r>
            <a:endParaRPr lang="en-GB" sz="3200" dirty="0"/>
          </a:p>
        </p:txBody>
      </p:sp>
      <p:sp>
        <p:nvSpPr>
          <p:cNvPr id="11" name="Content Placeholder 10"/>
          <p:cNvSpPr>
            <a:spLocks noGrp="1"/>
          </p:cNvSpPr>
          <p:nvPr>
            <p:ph sz="quarter" idx="4"/>
          </p:nvPr>
        </p:nvSpPr>
        <p:spPr/>
        <p:txBody>
          <a:bodyPr/>
          <a:lstStyle/>
          <a:p>
            <a:pPr>
              <a:spcBef>
                <a:spcPct val="0"/>
              </a:spcBef>
            </a:pPr>
            <a:r>
              <a:rPr lang="en-GB" altLang="en-US" dirty="0" smtClean="0"/>
              <a:t>Questions are sentences that ask you something. </a:t>
            </a:r>
          </a:p>
          <a:p>
            <a:pPr>
              <a:spcBef>
                <a:spcPct val="0"/>
              </a:spcBef>
            </a:pPr>
            <a:r>
              <a:rPr lang="en-GB" altLang="en-US" dirty="0" smtClean="0"/>
              <a:t>They usually end with a question mark.</a:t>
            </a:r>
          </a:p>
          <a:p>
            <a:pPr>
              <a:spcBef>
                <a:spcPct val="0"/>
              </a:spcBef>
            </a:pPr>
            <a:endParaRPr lang="en-GB" dirty="0"/>
          </a:p>
          <a:p>
            <a:pPr>
              <a:spcBef>
                <a:spcPct val="0"/>
              </a:spcBef>
            </a:pPr>
            <a:r>
              <a:rPr lang="en-GB" dirty="0" smtClean="0"/>
              <a:t>Why did the boy have an aeroplane in his cupboard?</a:t>
            </a:r>
            <a:endParaRPr lang="en-GB" dirty="0"/>
          </a:p>
        </p:txBody>
      </p:sp>
    </p:spTree>
    <p:extLst>
      <p:ext uri="{BB962C8B-B14F-4D97-AF65-F5344CB8AC3E}">
        <p14:creationId xmlns:p14="http://schemas.microsoft.com/office/powerpoint/2010/main" val="16320510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Activity:</a:t>
            </a:r>
            <a:endParaRPr lang="en-GB" b="1" dirty="0"/>
          </a:p>
        </p:txBody>
      </p:sp>
      <p:sp>
        <p:nvSpPr>
          <p:cNvPr id="3" name="Content Placeholder 2"/>
          <p:cNvSpPr>
            <a:spLocks noGrp="1"/>
          </p:cNvSpPr>
          <p:nvPr>
            <p:ph idx="1"/>
          </p:nvPr>
        </p:nvSpPr>
        <p:spPr>
          <a:xfrm>
            <a:off x="838200" y="1431487"/>
            <a:ext cx="10515600" cy="5142734"/>
          </a:xfrm>
        </p:spPr>
        <p:txBody>
          <a:bodyPr/>
          <a:lstStyle/>
          <a:p>
            <a:r>
              <a:rPr lang="en-GB" dirty="0"/>
              <a:t>Imagine you </a:t>
            </a:r>
            <a:r>
              <a:rPr lang="en-GB" dirty="0" smtClean="0"/>
              <a:t>are a </a:t>
            </a:r>
            <a:r>
              <a:rPr lang="en-GB" dirty="0"/>
              <a:t>news </a:t>
            </a:r>
            <a:r>
              <a:rPr lang="en-GB" dirty="0" smtClean="0"/>
              <a:t>reporter. </a:t>
            </a:r>
          </a:p>
          <a:p>
            <a:endParaRPr lang="en-GB" dirty="0"/>
          </a:p>
          <a:p>
            <a:r>
              <a:rPr lang="en-GB" dirty="0" smtClean="0"/>
              <a:t>Write at least 3 </a:t>
            </a:r>
            <a:r>
              <a:rPr lang="en-GB" dirty="0"/>
              <a:t>questions you want answered about the story, with a </a:t>
            </a:r>
            <a:r>
              <a:rPr lang="en-GB" dirty="0" smtClean="0"/>
              <a:t>prediction (statement) </a:t>
            </a:r>
            <a:r>
              <a:rPr lang="en-GB" dirty="0"/>
              <a:t>for each. </a:t>
            </a:r>
            <a:endParaRPr lang="en-GB" dirty="0" smtClean="0"/>
          </a:p>
          <a:p>
            <a:endParaRPr lang="en-GB" dirty="0"/>
          </a:p>
          <a:p>
            <a:r>
              <a:rPr lang="en-GB" dirty="0" smtClean="0"/>
              <a:t>Make sure to </a:t>
            </a:r>
            <a:r>
              <a:rPr lang="en-GB" dirty="0"/>
              <a:t>punctuate </a:t>
            </a:r>
            <a:r>
              <a:rPr lang="en-GB" dirty="0" smtClean="0"/>
              <a:t>your questions correctly </a:t>
            </a:r>
            <a:r>
              <a:rPr lang="en-GB" dirty="0"/>
              <a:t>and then read </a:t>
            </a:r>
            <a:r>
              <a:rPr lang="en-GB" dirty="0" smtClean="0"/>
              <a:t>your </a:t>
            </a:r>
            <a:r>
              <a:rPr lang="en-GB" dirty="0"/>
              <a:t>questions and predictions to </a:t>
            </a:r>
            <a:r>
              <a:rPr lang="en-GB" dirty="0" smtClean="0"/>
              <a:t>someone.</a:t>
            </a:r>
          </a:p>
          <a:p>
            <a:endParaRPr lang="en-GB" dirty="0"/>
          </a:p>
          <a:p>
            <a:r>
              <a:rPr lang="en-GB" dirty="0" smtClean="0"/>
              <a:t>E.g. 		Why did the boy have an aeroplane?</a:t>
            </a:r>
          </a:p>
          <a:p>
            <a:pPr marL="1828800" lvl="4" indent="0">
              <a:buNone/>
            </a:pPr>
            <a:r>
              <a:rPr lang="en-GB" sz="2800" dirty="0" smtClean="0"/>
              <a:t>He had an aeroplane in the cupboard because he was given it as a gift for his birthday.</a:t>
            </a:r>
            <a:endParaRPr lang="en-GB" sz="2800" dirty="0"/>
          </a:p>
        </p:txBody>
      </p:sp>
    </p:spTree>
    <p:extLst>
      <p:ext uri="{BB962C8B-B14F-4D97-AF65-F5344CB8AC3E}">
        <p14:creationId xmlns:p14="http://schemas.microsoft.com/office/powerpoint/2010/main" val="26194091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u="sng" dirty="0" smtClean="0"/>
              <a:t>Week 2 </a:t>
            </a:r>
            <a:br>
              <a:rPr lang="en-GB" b="1" u="sng" dirty="0" smtClean="0"/>
            </a:br>
            <a:r>
              <a:rPr lang="en-GB" b="1" u="sng" dirty="0" smtClean="0"/>
              <a:t>Lesson 2</a:t>
            </a:r>
            <a:endParaRPr lang="en-GB" b="1" u="sng"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1707980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583324" y="455558"/>
            <a:ext cx="11398469" cy="1325563"/>
          </a:xfrm>
        </p:spPr>
        <p:txBody>
          <a:bodyPr/>
          <a:lstStyle/>
          <a:p>
            <a:r>
              <a:rPr lang="en-GB" dirty="0" smtClean="0"/>
              <a:t>Yesterday we learnt about statements and questions</a:t>
            </a:r>
            <a:endParaRPr lang="en-GB" dirty="0"/>
          </a:p>
        </p:txBody>
      </p:sp>
      <p:sp>
        <p:nvSpPr>
          <p:cNvPr id="8" name="Text Placeholder 7"/>
          <p:cNvSpPr>
            <a:spLocks noGrp="1"/>
          </p:cNvSpPr>
          <p:nvPr>
            <p:ph type="body" idx="1"/>
          </p:nvPr>
        </p:nvSpPr>
        <p:spPr/>
        <p:txBody>
          <a:bodyPr>
            <a:normAutofit/>
          </a:bodyPr>
          <a:lstStyle/>
          <a:p>
            <a:r>
              <a:rPr lang="en-GB" sz="3200" dirty="0" smtClean="0"/>
              <a:t>Statement:</a:t>
            </a:r>
            <a:endParaRPr lang="en-GB" sz="3200" dirty="0"/>
          </a:p>
        </p:txBody>
      </p:sp>
      <p:sp>
        <p:nvSpPr>
          <p:cNvPr id="9" name="Content Placeholder 8"/>
          <p:cNvSpPr>
            <a:spLocks noGrp="1"/>
          </p:cNvSpPr>
          <p:nvPr>
            <p:ph sz="half" idx="2"/>
          </p:nvPr>
        </p:nvSpPr>
        <p:spPr/>
        <p:txBody>
          <a:bodyPr/>
          <a:lstStyle/>
          <a:p>
            <a:r>
              <a:rPr lang="en-GB" altLang="en-US" dirty="0" smtClean="0"/>
              <a:t>Statements are sentences which tell you a fact, opinion or idea.</a:t>
            </a:r>
          </a:p>
          <a:p>
            <a:endParaRPr lang="en-GB" dirty="0"/>
          </a:p>
          <a:p>
            <a:r>
              <a:rPr lang="en-GB" dirty="0" smtClean="0"/>
              <a:t>The boy had a red and white stripped top.</a:t>
            </a:r>
          </a:p>
          <a:p>
            <a:endParaRPr lang="en-GB" dirty="0"/>
          </a:p>
          <a:p>
            <a:r>
              <a:rPr lang="en-GB" dirty="0" smtClean="0"/>
              <a:t>Can you think of some more?</a:t>
            </a:r>
          </a:p>
          <a:p>
            <a:endParaRPr lang="en-GB" dirty="0"/>
          </a:p>
        </p:txBody>
      </p:sp>
      <p:sp>
        <p:nvSpPr>
          <p:cNvPr id="10" name="Text Placeholder 9"/>
          <p:cNvSpPr>
            <a:spLocks noGrp="1"/>
          </p:cNvSpPr>
          <p:nvPr>
            <p:ph type="body" sz="quarter" idx="3"/>
          </p:nvPr>
        </p:nvSpPr>
        <p:spPr>
          <a:xfrm>
            <a:off x="6172200" y="1558817"/>
            <a:ext cx="5183188" cy="823912"/>
          </a:xfrm>
        </p:spPr>
        <p:txBody>
          <a:bodyPr>
            <a:normAutofit/>
          </a:bodyPr>
          <a:lstStyle/>
          <a:p>
            <a:r>
              <a:rPr lang="en-GB" sz="3200" dirty="0" smtClean="0"/>
              <a:t>Question:</a:t>
            </a:r>
            <a:endParaRPr lang="en-GB" sz="3200" dirty="0"/>
          </a:p>
        </p:txBody>
      </p:sp>
      <p:sp>
        <p:nvSpPr>
          <p:cNvPr id="11" name="Content Placeholder 10"/>
          <p:cNvSpPr>
            <a:spLocks noGrp="1"/>
          </p:cNvSpPr>
          <p:nvPr>
            <p:ph sz="quarter" idx="4"/>
          </p:nvPr>
        </p:nvSpPr>
        <p:spPr/>
        <p:txBody>
          <a:bodyPr/>
          <a:lstStyle/>
          <a:p>
            <a:pPr>
              <a:spcBef>
                <a:spcPct val="0"/>
              </a:spcBef>
            </a:pPr>
            <a:r>
              <a:rPr lang="en-GB" altLang="en-US" dirty="0" smtClean="0"/>
              <a:t>Questions are sentences that ask you something. </a:t>
            </a:r>
          </a:p>
          <a:p>
            <a:pPr>
              <a:spcBef>
                <a:spcPct val="0"/>
              </a:spcBef>
            </a:pPr>
            <a:r>
              <a:rPr lang="en-GB" altLang="en-US" dirty="0" smtClean="0"/>
              <a:t>They usually end with a question mark.</a:t>
            </a:r>
          </a:p>
          <a:p>
            <a:pPr>
              <a:spcBef>
                <a:spcPct val="0"/>
              </a:spcBef>
            </a:pPr>
            <a:endParaRPr lang="en-GB" dirty="0"/>
          </a:p>
          <a:p>
            <a:pPr>
              <a:spcBef>
                <a:spcPct val="0"/>
              </a:spcBef>
            </a:pPr>
            <a:r>
              <a:rPr lang="en-GB" dirty="0" smtClean="0"/>
              <a:t>Why did the boy have an aeroplane in his cupboard?</a:t>
            </a:r>
          </a:p>
          <a:p>
            <a:pPr>
              <a:spcBef>
                <a:spcPct val="0"/>
              </a:spcBef>
            </a:pPr>
            <a:endParaRPr lang="en-GB" dirty="0"/>
          </a:p>
          <a:p>
            <a:pPr>
              <a:spcBef>
                <a:spcPct val="0"/>
              </a:spcBef>
            </a:pPr>
            <a:r>
              <a:rPr lang="en-GB" dirty="0" smtClean="0"/>
              <a:t>Can you think of some more?</a:t>
            </a:r>
            <a:endParaRPr lang="en-GB" dirty="0"/>
          </a:p>
        </p:txBody>
      </p:sp>
    </p:spTree>
    <p:extLst>
      <p:ext uri="{BB962C8B-B14F-4D97-AF65-F5344CB8AC3E}">
        <p14:creationId xmlns:p14="http://schemas.microsoft.com/office/powerpoint/2010/main" val="30451174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Today we are looking at exclamation and command sentences.</a:t>
            </a:r>
            <a:endParaRPr lang="en-GB" dirty="0"/>
          </a:p>
        </p:txBody>
      </p:sp>
      <p:sp>
        <p:nvSpPr>
          <p:cNvPr id="3" name="Text Placeholder 2"/>
          <p:cNvSpPr>
            <a:spLocks noGrp="1"/>
          </p:cNvSpPr>
          <p:nvPr>
            <p:ph type="body" idx="1"/>
          </p:nvPr>
        </p:nvSpPr>
        <p:spPr/>
        <p:txBody>
          <a:bodyPr/>
          <a:lstStyle/>
          <a:p>
            <a:r>
              <a:rPr lang="en-GB" dirty="0" smtClean="0"/>
              <a:t>Command</a:t>
            </a:r>
            <a:endParaRPr lang="en-GB" dirty="0"/>
          </a:p>
        </p:txBody>
      </p:sp>
      <p:sp>
        <p:nvSpPr>
          <p:cNvPr id="4" name="Content Placeholder 3"/>
          <p:cNvSpPr>
            <a:spLocks noGrp="1"/>
          </p:cNvSpPr>
          <p:nvPr>
            <p:ph sz="half" idx="2"/>
          </p:nvPr>
        </p:nvSpPr>
        <p:spPr/>
        <p:txBody>
          <a:bodyPr/>
          <a:lstStyle/>
          <a:p>
            <a:r>
              <a:rPr lang="en-GB" altLang="en-US" dirty="0" smtClean="0"/>
              <a:t>They are often urgent or angry, can be very short and contain </a:t>
            </a:r>
            <a:br>
              <a:rPr lang="en-GB" altLang="en-US" dirty="0" smtClean="0"/>
            </a:br>
            <a:r>
              <a:rPr lang="en-GB" altLang="en-US" dirty="0" smtClean="0"/>
              <a:t>an imperative (bossy) verb. </a:t>
            </a:r>
          </a:p>
          <a:p>
            <a:endParaRPr lang="en-GB" dirty="0"/>
          </a:p>
          <a:p>
            <a:r>
              <a:rPr lang="en-GB" dirty="0" smtClean="0"/>
              <a:t>Don’t touch the boat!</a:t>
            </a:r>
          </a:p>
          <a:p>
            <a:r>
              <a:rPr lang="en-GB" dirty="0" smtClean="0"/>
              <a:t>Stop!</a:t>
            </a:r>
          </a:p>
          <a:p>
            <a:r>
              <a:rPr lang="en-GB" dirty="0" smtClean="0"/>
              <a:t>Listen to me.</a:t>
            </a:r>
            <a:endParaRPr lang="en-GB" dirty="0"/>
          </a:p>
        </p:txBody>
      </p:sp>
      <p:sp>
        <p:nvSpPr>
          <p:cNvPr id="5" name="Text Placeholder 4"/>
          <p:cNvSpPr>
            <a:spLocks noGrp="1"/>
          </p:cNvSpPr>
          <p:nvPr>
            <p:ph type="body" sz="quarter" idx="3"/>
          </p:nvPr>
        </p:nvSpPr>
        <p:spPr/>
        <p:txBody>
          <a:bodyPr/>
          <a:lstStyle/>
          <a:p>
            <a:r>
              <a:rPr lang="en-GB" dirty="0" smtClean="0"/>
              <a:t>Exclamation sentences</a:t>
            </a:r>
            <a:endParaRPr lang="en-GB" dirty="0"/>
          </a:p>
        </p:txBody>
      </p:sp>
      <p:sp>
        <p:nvSpPr>
          <p:cNvPr id="6" name="Content Placeholder 5"/>
          <p:cNvSpPr>
            <a:spLocks noGrp="1"/>
          </p:cNvSpPr>
          <p:nvPr>
            <p:ph sz="quarter" idx="4"/>
          </p:nvPr>
        </p:nvSpPr>
        <p:spPr/>
        <p:txBody>
          <a:bodyPr/>
          <a:lstStyle/>
          <a:p>
            <a:pPr>
              <a:spcBef>
                <a:spcPct val="0"/>
              </a:spcBef>
            </a:pPr>
            <a:r>
              <a:rPr lang="en-GB" altLang="en-US" dirty="0" smtClean="0"/>
              <a:t>An exclamation is used when someone is surprised. </a:t>
            </a:r>
          </a:p>
          <a:p>
            <a:pPr>
              <a:spcBef>
                <a:spcPct val="0"/>
              </a:spcBef>
            </a:pPr>
            <a:r>
              <a:rPr lang="en-GB" altLang="en-US" dirty="0" smtClean="0"/>
              <a:t>It always starts with ‘How’ or ‘What’ and ends with an exclamation mark. </a:t>
            </a:r>
          </a:p>
          <a:p>
            <a:pPr>
              <a:spcBef>
                <a:spcPct val="0"/>
              </a:spcBef>
            </a:pPr>
            <a:endParaRPr lang="en-GB" altLang="en-US" dirty="0"/>
          </a:p>
          <a:p>
            <a:pPr>
              <a:spcBef>
                <a:spcPct val="0"/>
              </a:spcBef>
            </a:pPr>
            <a:r>
              <a:rPr lang="en-GB" altLang="en-US" dirty="0" smtClean="0"/>
              <a:t>What a big boat that is!</a:t>
            </a:r>
          </a:p>
          <a:p>
            <a:pPr>
              <a:spcBef>
                <a:spcPct val="0"/>
              </a:spcBef>
            </a:pPr>
            <a:r>
              <a:rPr lang="en-GB" altLang="en-US" dirty="0" smtClean="0"/>
              <a:t>How kind you are!</a:t>
            </a:r>
            <a:r>
              <a:rPr lang="en-GB" altLang="en-US" dirty="0" smtClean="0"/>
              <a:t/>
            </a:r>
            <a:br>
              <a:rPr lang="en-GB" altLang="en-US" dirty="0" smtClean="0"/>
            </a:br>
            <a:r>
              <a:rPr lang="en-GB" altLang="en-US" dirty="0" smtClean="0">
                <a:solidFill>
                  <a:srgbClr val="FFFFFF"/>
                </a:solidFill>
              </a:rPr>
              <a:t>and a verb. </a:t>
            </a:r>
          </a:p>
          <a:p>
            <a:endParaRPr lang="en-GB" dirty="0"/>
          </a:p>
        </p:txBody>
      </p:sp>
    </p:spTree>
    <p:extLst>
      <p:ext uri="{BB962C8B-B14F-4D97-AF65-F5344CB8AC3E}">
        <p14:creationId xmlns:p14="http://schemas.microsoft.com/office/powerpoint/2010/main" val="6988105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Activity:</a:t>
            </a:r>
            <a:endParaRPr lang="en-GB" b="1" dirty="0"/>
          </a:p>
        </p:txBody>
      </p:sp>
      <p:sp>
        <p:nvSpPr>
          <p:cNvPr id="3" name="Content Placeholder 2"/>
          <p:cNvSpPr>
            <a:spLocks noGrp="1"/>
          </p:cNvSpPr>
          <p:nvPr>
            <p:ph idx="1"/>
          </p:nvPr>
        </p:nvSpPr>
        <p:spPr>
          <a:xfrm>
            <a:off x="838200" y="1431487"/>
            <a:ext cx="10515600" cy="5142734"/>
          </a:xfrm>
        </p:spPr>
        <p:txBody>
          <a:bodyPr/>
          <a:lstStyle/>
          <a:p>
            <a:r>
              <a:rPr lang="en-GB" dirty="0" smtClean="0"/>
              <a:t>Today you are going to create a range of sentences for the story of the Way Back Home. You can use some of the sentences you created yesterday and some from the story to help you. Please remember write neatly and use punctuation accurately. Remember to read back over your sentences</a:t>
            </a:r>
          </a:p>
          <a:p>
            <a:endParaRPr lang="en-GB" sz="2800" dirty="0"/>
          </a:p>
        </p:txBody>
      </p:sp>
      <p:graphicFrame>
        <p:nvGraphicFramePr>
          <p:cNvPr id="4" name="Table 3"/>
          <p:cNvGraphicFramePr>
            <a:graphicFrameLocks noGrp="1"/>
          </p:cNvGraphicFramePr>
          <p:nvPr>
            <p:extLst>
              <p:ext uri="{D42A27DB-BD31-4B8C-83A1-F6EECF244321}">
                <p14:modId xmlns:p14="http://schemas.microsoft.com/office/powerpoint/2010/main" val="2563923716"/>
              </p:ext>
            </p:extLst>
          </p:nvPr>
        </p:nvGraphicFramePr>
        <p:xfrm>
          <a:off x="2032000" y="3655309"/>
          <a:ext cx="8128000" cy="2729724"/>
        </p:xfrm>
        <a:graphic>
          <a:graphicData uri="http://schemas.openxmlformats.org/drawingml/2006/table">
            <a:tbl>
              <a:tblPr firstRow="1" bandRow="1">
                <a:tableStyleId>{2D5ABB26-0587-4C30-8999-92F81FD0307C}</a:tableStyleId>
              </a:tblPr>
              <a:tblGrid>
                <a:gridCol w="4064000"/>
                <a:gridCol w="4064000"/>
              </a:tblGrid>
              <a:tr h="1364862">
                <a:tc>
                  <a:txBody>
                    <a:bodyPr/>
                    <a:lstStyle/>
                    <a:p>
                      <a:r>
                        <a:rPr lang="en-GB" sz="2400" dirty="0" smtClean="0"/>
                        <a:t>Questions</a:t>
                      </a:r>
                      <a:endParaRPr lang="en-GB"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2400" dirty="0" smtClean="0"/>
                        <a:t>Commands</a:t>
                      </a:r>
                      <a:endParaRPr lang="en-GB"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64862">
                <a:tc>
                  <a:txBody>
                    <a:bodyPr/>
                    <a:lstStyle/>
                    <a:p>
                      <a:r>
                        <a:rPr lang="en-GB" sz="2400" dirty="0" smtClean="0"/>
                        <a:t>Exclamation Sentences</a:t>
                      </a:r>
                      <a:endParaRPr lang="en-GB"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2400" dirty="0" smtClean="0"/>
                        <a:t>Statements </a:t>
                      </a:r>
                      <a:endParaRPr lang="en-GB"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575756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u="sng" dirty="0" smtClean="0"/>
              <a:t>Week 2 </a:t>
            </a:r>
            <a:br>
              <a:rPr lang="en-GB" b="1" u="sng" dirty="0" smtClean="0"/>
            </a:br>
            <a:r>
              <a:rPr lang="en-GB" b="1" u="sng" dirty="0" smtClean="0"/>
              <a:t>Lesson 3</a:t>
            </a:r>
            <a:endParaRPr lang="en-GB" b="1" u="sng"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25283462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TotalTime>
  <Words>542</Words>
  <Application>Microsoft Office PowerPoint</Application>
  <PresentationFormat>Widescreen</PresentationFormat>
  <Paragraphs>92</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Week 2  Lesson 1</vt:lpstr>
      <vt:lpstr>PowerPoint Presentation</vt:lpstr>
      <vt:lpstr>Statements and Questions</vt:lpstr>
      <vt:lpstr>Activity:</vt:lpstr>
      <vt:lpstr>Week 2  Lesson 2</vt:lpstr>
      <vt:lpstr>Yesterday we learnt about statements and questions</vt:lpstr>
      <vt:lpstr>Today we are looking at exclamation and command sentences.</vt:lpstr>
      <vt:lpstr>Activity:</vt:lpstr>
      <vt:lpstr>Week 2  Lesson 3</vt:lpstr>
      <vt:lpstr>PowerPoint Presentation</vt:lpstr>
      <vt:lpstr>Complete the story map: Write notes in the different sections to help you when you are writing your story. (if you can’t print off the plan just draw it or write the titles into your book)</vt:lpstr>
      <vt:lpstr>Week 2  Lesson 4</vt:lpstr>
      <vt:lpstr>Today you are writing the beginning of your story.</vt:lpstr>
      <vt:lpstr>Week 2  Lesson 5</vt:lpstr>
      <vt:lpstr>Today you are going to continue your story and write your middle and ending.</vt:lpstr>
      <vt:lpstr>PowerPoint Presentation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2  Lesson 1</dc:title>
  <dc:creator>Karen Treacy New</dc:creator>
  <cp:lastModifiedBy>Karen Treacy New</cp:lastModifiedBy>
  <cp:revision>6</cp:revision>
  <dcterms:created xsi:type="dcterms:W3CDTF">2020-04-03T08:50:53Z</dcterms:created>
  <dcterms:modified xsi:type="dcterms:W3CDTF">2020-04-03T09:50:57Z</dcterms:modified>
</cp:coreProperties>
</file>