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1"/>
  </p:handoutMasterIdLst>
  <p:sldIdLst>
    <p:sldId id="258" r:id="rId2"/>
    <p:sldId id="263" r:id="rId3"/>
    <p:sldId id="264" r:id="rId4"/>
    <p:sldId id="278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7" r:id="rId15"/>
    <p:sldId id="279" r:id="rId16"/>
    <p:sldId id="304" r:id="rId17"/>
    <p:sldId id="305" r:id="rId18"/>
    <p:sldId id="306" r:id="rId19"/>
    <p:sldId id="29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assoon Infant Md" panose="02000603050000020003" charset="0"/>
      <p:regular r:id="rId26"/>
    </p:embeddedFont>
    <p:embeddedFont>
      <p:font typeface="Sassoon Infant Rg" panose="02000503030000020003" charset="0"/>
      <p:regular r:id="rId27"/>
      <p:bold r:id="rId28"/>
    </p:embeddedFont>
    <p:embeddedFont>
      <p:font typeface="Tuffy-TTF" panose="020B0603060100000000" charset="0"/>
      <p:regular r:id="rId29"/>
      <p:bold r:id="rId30"/>
      <p:italic r:id="rId31"/>
      <p:boldItalic r:id="rId32"/>
    </p:embeddedFont>
    <p:embeddedFont>
      <p:font typeface="Twinkl" panose="020B0604020202020204" charset="0"/>
      <p:regular r:id="rId33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6"/>
    <a:srgbClr val="BEE2F2"/>
    <a:srgbClr val="3399FF"/>
    <a:srgbClr val="DB5983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38" y="67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0246B0-DE82-4334-B2B4-5D5D5141F5C6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9C7DB1-BCF2-467D-9E62-12DE174C5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6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15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51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-TTF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0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1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16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2.png"/><Relationship Id="rId4" Type="http://schemas.openxmlformats.org/officeDocument/2006/relationships/image" Target="../media/image33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34.png"/><Relationship Id="rId2" Type="http://schemas.openxmlformats.org/officeDocument/2006/relationships/audio" Target="../media/media11.WAV"/><Relationship Id="rId16" Type="http://schemas.openxmlformats.org/officeDocument/2006/relationships/image" Target="../media/image50.png"/><Relationship Id="rId20" Type="http://schemas.openxmlformats.org/officeDocument/2006/relationships/image" Target="../media/image21.png"/><Relationship Id="rId1" Type="http://schemas.microsoft.com/office/2007/relationships/media" Target="../media/media11.WAV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7.png"/><Relationship Id="rId11" Type="http://schemas.openxmlformats.org/officeDocument/2006/relationships/image" Target="../media/image22.png"/><Relationship Id="rId5" Type="http://schemas.openxmlformats.org/officeDocument/2006/relationships/image" Target="../media/image34.png"/><Relationship Id="rId10" Type="http://schemas.openxmlformats.org/officeDocument/2006/relationships/image" Target="../media/image21.png"/><Relationship Id="rId4" Type="http://schemas.openxmlformats.org/officeDocument/2006/relationships/image" Target="../media/image33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winkl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719763"/>
            <a:ext cx="5842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33DDB8-8429-44E3-99C2-35D30050FE8C}"/>
              </a:ext>
            </a:extLst>
          </p:cNvPr>
          <p:cNvSpPr/>
          <p:nvPr/>
        </p:nvSpPr>
        <p:spPr>
          <a:xfrm>
            <a:off x="3240349" y="5468644"/>
            <a:ext cx="2663301" cy="11097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Year 3 </a:t>
            </a:r>
          </a:p>
          <a:p>
            <a:pPr algn="ctr"/>
            <a:r>
              <a:rPr lang="en-GB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Lesson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souris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354263"/>
            <a:ext cx="424021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" y="1681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cochon</a:t>
            </a:r>
            <a:r>
              <a:rPr lang="en-GB" altLang="en-US" sz="2400" dirty="0">
                <a:solidFill>
                  <a:srgbClr val="3399FF"/>
                </a:solidFill>
              </a:rPr>
              <a:t> </a:t>
            </a:r>
            <a:r>
              <a:rPr lang="en-GB" altLang="en-US" sz="2400" dirty="0" err="1">
                <a:solidFill>
                  <a:srgbClr val="3399FF"/>
                </a:solidFill>
              </a:rPr>
              <a:t>d’inde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673350"/>
            <a:ext cx="4757737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075" y="174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lapin.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476375"/>
            <a:ext cx="46180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950" y="1739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serpent.</a:t>
            </a:r>
          </a:p>
        </p:txBody>
      </p:sp>
      <p:pic>
        <p:nvPicPr>
          <p:cNvPr id="2151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652713"/>
            <a:ext cx="47942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6414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Our Pets</a:t>
            </a:r>
            <a:endParaRPr lang="en-GB" alt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293938" y="1528763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3813" y="1528763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2100" y="1528763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0388" y="1528763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650" y="4619625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3938" y="4619625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3813" y="4619625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72100" y="4619625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10388" y="4619625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650" y="3074988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3938" y="3074988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3813" y="3074988"/>
            <a:ext cx="1476375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2100" y="3074988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0388" y="3074988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02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36725"/>
            <a:ext cx="1400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732338"/>
            <a:ext cx="13557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121025"/>
            <a:ext cx="13208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121025"/>
            <a:ext cx="144621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576388"/>
            <a:ext cx="18494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1528763"/>
            <a:ext cx="1327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45"/>
          <a:stretch>
            <a:fillRect/>
          </a:stretch>
        </p:blipFill>
        <p:spPr bwMode="auto">
          <a:xfrm>
            <a:off x="5372100" y="1803400"/>
            <a:ext cx="141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576388"/>
            <a:ext cx="14303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136900"/>
            <a:ext cx="14462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121025"/>
            <a:ext cx="12890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74988"/>
            <a:ext cx="14779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686300"/>
            <a:ext cx="13700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5" t="-1601"/>
          <a:stretch>
            <a:fillRect/>
          </a:stretch>
        </p:blipFill>
        <p:spPr bwMode="auto">
          <a:xfrm>
            <a:off x="2338388" y="4668838"/>
            <a:ext cx="143351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667250"/>
            <a:ext cx="1476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67250"/>
            <a:ext cx="14176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3078163" y="2308225"/>
            <a:ext cx="2994025" cy="2994025"/>
          </a:xfrm>
          <a:prstGeom prst="ellipse">
            <a:avLst/>
          </a:prstGeom>
          <a:solidFill>
            <a:srgbClr val="BEE2F2"/>
          </a:solidFill>
          <a:ln w="28575">
            <a:solidFill>
              <a:srgbClr val="FFE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Qu’est-ce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que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c’est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? (what is it?)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As-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tu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un animal? (do you have pet?)</a:t>
            </a:r>
          </a:p>
        </p:txBody>
      </p:sp>
    </p:spTree>
    <p:extLst>
      <p:ext uri="{BB962C8B-B14F-4D97-AF65-F5344CB8AC3E}">
        <p14:creationId xmlns:p14="http://schemas.microsoft.com/office/powerpoint/2010/main" val="33431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755650" y="2149475"/>
            <a:ext cx="76327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2884488" y="1592263"/>
            <a:ext cx="139858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528763"/>
            <a:ext cx="1966912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778250"/>
            <a:ext cx="20415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752600"/>
            <a:ext cx="1444625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5157788" y="1568450"/>
            <a:ext cx="15367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4"/>
          <p:cNvSpPr>
            <a:spLocks noGrp="1"/>
          </p:cNvSpPr>
          <p:nvPr>
            <p:ph idx="1"/>
          </p:nvPr>
        </p:nvSpPr>
        <p:spPr>
          <a:xfrm>
            <a:off x="3017838" y="1557338"/>
            <a:ext cx="1300162" cy="1408112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5102225" y="1597025"/>
            <a:ext cx="1473200" cy="14081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Oui</a:t>
            </a:r>
            <a:r>
              <a:rPr lang="en-GB" altLang="en-US" dirty="0">
                <a:latin typeface="Twinkl" pitchFamily="2" charset="0"/>
              </a:rPr>
              <a:t>, 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un </a:t>
            </a:r>
            <a:r>
              <a:rPr lang="en-GB" altLang="en-US" dirty="0" err="1">
                <a:latin typeface="Twinkl" pitchFamily="2" charset="0"/>
              </a:rPr>
              <a:t>chien</a:t>
            </a:r>
            <a:r>
              <a:rPr lang="en-GB" altLang="en-US" dirty="0">
                <a:latin typeface="Twinkl" pitchFamily="2" charset="0"/>
              </a:rPr>
              <a:t>.</a:t>
            </a:r>
            <a:endParaRPr lang="en-GB" altLang="en-US" dirty="0">
              <a:solidFill>
                <a:srgbClr val="3399FF"/>
              </a:solidFill>
              <a:latin typeface="Twinkl" pitchFamily="2" charset="0"/>
            </a:endParaRPr>
          </a:p>
        </p:txBody>
      </p:sp>
      <p:pic>
        <p:nvPicPr>
          <p:cNvPr id="12" name="Pla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25" y="1690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sz="1400" dirty="0"/>
          </a:p>
        </p:txBody>
      </p:sp>
      <p:grpSp>
        <p:nvGrpSpPr>
          <p:cNvPr id="23556" name="Group 36"/>
          <p:cNvGrpSpPr>
            <a:grpSpLocks/>
          </p:cNvGrpSpPr>
          <p:nvPr/>
        </p:nvGrpSpPr>
        <p:grpSpPr bwMode="auto">
          <a:xfrm>
            <a:off x="6115050" y="3844925"/>
            <a:ext cx="1096963" cy="1093788"/>
            <a:chOff x="755651" y="1529395"/>
            <a:chExt cx="1477751" cy="1472750"/>
          </a:xfrm>
        </p:grpSpPr>
        <p:sp>
          <p:nvSpPr>
            <p:cNvPr id="3" name="Rectangle 2"/>
            <p:cNvSpPr/>
            <p:nvPr/>
          </p:nvSpPr>
          <p:spPr>
            <a:xfrm>
              <a:off x="755651" y="152939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600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80" y="1737051"/>
              <a:ext cx="1399922" cy="1103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7" name="Group 43"/>
          <p:cNvGrpSpPr>
            <a:grpSpLocks/>
          </p:cNvGrpSpPr>
          <p:nvPr/>
        </p:nvGrpSpPr>
        <p:grpSpPr bwMode="auto">
          <a:xfrm>
            <a:off x="7291388" y="4999038"/>
            <a:ext cx="1096962" cy="1093787"/>
            <a:chOff x="6910598" y="4620075"/>
            <a:chExt cx="1477751" cy="1472750"/>
          </a:xfrm>
        </p:grpSpPr>
        <p:sp>
          <p:nvSpPr>
            <p:cNvPr id="26" name="Rectangle 25"/>
            <p:cNvSpPr/>
            <p:nvPr/>
          </p:nvSpPr>
          <p:spPr>
            <a:xfrm>
              <a:off x="6910598" y="462007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8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979" y="4731990"/>
              <a:ext cx="1356370" cy="1248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8" name="Group 48"/>
          <p:cNvGrpSpPr>
            <a:grpSpLocks/>
          </p:cNvGrpSpPr>
          <p:nvPr/>
        </p:nvGrpSpPr>
        <p:grpSpPr bwMode="auto">
          <a:xfrm>
            <a:off x="4960938" y="2690813"/>
            <a:ext cx="1098550" cy="1093787"/>
            <a:chOff x="2294387" y="3074735"/>
            <a:chExt cx="1477751" cy="1472750"/>
          </a:xfrm>
        </p:grpSpPr>
        <p:sp>
          <p:nvSpPr>
            <p:cNvPr id="28" name="Rectangle 27"/>
            <p:cNvSpPr/>
            <p:nvPr/>
          </p:nvSpPr>
          <p:spPr>
            <a:xfrm>
              <a:off x="2294387" y="307473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6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173" y="3121146"/>
              <a:ext cx="1445965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51"/>
          <p:cNvGrpSpPr>
            <a:grpSpLocks/>
          </p:cNvGrpSpPr>
          <p:nvPr/>
        </p:nvGrpSpPr>
        <p:grpSpPr bwMode="auto">
          <a:xfrm>
            <a:off x="4960938" y="1536700"/>
            <a:ext cx="1098550" cy="1093788"/>
            <a:chOff x="2294388" y="1529395"/>
            <a:chExt cx="1477751" cy="1472750"/>
          </a:xfrm>
        </p:grpSpPr>
        <p:sp>
          <p:nvSpPr>
            <p:cNvPr id="18" name="Rectangle 17"/>
            <p:cNvSpPr/>
            <p:nvPr/>
          </p:nvSpPr>
          <p:spPr>
            <a:xfrm>
              <a:off x="2294388" y="1529395"/>
              <a:ext cx="1477751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4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519" y="1575806"/>
              <a:ext cx="1352619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0" name="Group 50"/>
          <p:cNvGrpSpPr>
            <a:grpSpLocks/>
          </p:cNvGrpSpPr>
          <p:nvPr/>
        </p:nvGrpSpPr>
        <p:grpSpPr bwMode="auto">
          <a:xfrm>
            <a:off x="6126163" y="1536700"/>
            <a:ext cx="1096962" cy="1093788"/>
            <a:chOff x="3833125" y="1529394"/>
            <a:chExt cx="1477751" cy="1472751"/>
          </a:xfrm>
        </p:grpSpPr>
        <p:sp>
          <p:nvSpPr>
            <p:cNvPr id="19" name="Rectangle 18"/>
            <p:cNvSpPr/>
            <p:nvPr/>
          </p:nvSpPr>
          <p:spPr>
            <a:xfrm>
              <a:off x="3833125" y="1529394"/>
              <a:ext cx="1477751" cy="1472751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2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419" y="1529394"/>
              <a:ext cx="1328456" cy="1380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1" name="Group 49"/>
          <p:cNvGrpSpPr>
            <a:grpSpLocks/>
          </p:cNvGrpSpPr>
          <p:nvPr/>
        </p:nvGrpSpPr>
        <p:grpSpPr bwMode="auto">
          <a:xfrm>
            <a:off x="7291388" y="1536700"/>
            <a:ext cx="1096962" cy="1093788"/>
            <a:chOff x="5371861" y="1529395"/>
            <a:chExt cx="1477752" cy="1472750"/>
          </a:xfrm>
        </p:grpSpPr>
        <p:sp>
          <p:nvSpPr>
            <p:cNvPr id="20" name="Rectangle 19"/>
            <p:cNvSpPr/>
            <p:nvPr/>
          </p:nvSpPr>
          <p:spPr>
            <a:xfrm>
              <a:off x="5371861" y="1529395"/>
              <a:ext cx="1477752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90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545"/>
            <a:stretch>
              <a:fillRect/>
            </a:stretch>
          </p:blipFill>
          <p:spPr bwMode="auto">
            <a:xfrm>
              <a:off x="5371861" y="1803679"/>
              <a:ext cx="1417982" cy="117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Group 45"/>
          <p:cNvGrpSpPr>
            <a:grpSpLocks/>
          </p:cNvGrpSpPr>
          <p:nvPr/>
        </p:nvGrpSpPr>
        <p:grpSpPr bwMode="auto">
          <a:xfrm>
            <a:off x="7291388" y="2690813"/>
            <a:ext cx="1096962" cy="1093787"/>
            <a:chOff x="6910599" y="1529395"/>
            <a:chExt cx="1477751" cy="1472750"/>
          </a:xfrm>
        </p:grpSpPr>
        <p:sp>
          <p:nvSpPr>
            <p:cNvPr id="21" name="Rectangle 20"/>
            <p:cNvSpPr/>
            <p:nvPr/>
          </p:nvSpPr>
          <p:spPr>
            <a:xfrm>
              <a:off x="6910599" y="1529395"/>
              <a:ext cx="1477751" cy="1472750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8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710" y="1575806"/>
              <a:ext cx="1430639" cy="142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44"/>
          <p:cNvGrpSpPr>
            <a:grpSpLocks/>
          </p:cNvGrpSpPr>
          <p:nvPr/>
        </p:nvGrpSpPr>
        <p:grpSpPr bwMode="auto">
          <a:xfrm>
            <a:off x="7291388" y="3844925"/>
            <a:ext cx="1096962" cy="1093788"/>
            <a:chOff x="6910598" y="3074735"/>
            <a:chExt cx="1477751" cy="1472751"/>
          </a:xfrm>
        </p:grpSpPr>
        <p:sp>
          <p:nvSpPr>
            <p:cNvPr id="31" name="Rectangle 30"/>
            <p:cNvSpPr/>
            <p:nvPr/>
          </p:nvSpPr>
          <p:spPr>
            <a:xfrm>
              <a:off x="6910598" y="3074735"/>
              <a:ext cx="1477751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6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854" y="3137182"/>
              <a:ext cx="1446495" cy="1410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4" name="Group 47"/>
          <p:cNvGrpSpPr>
            <a:grpSpLocks/>
          </p:cNvGrpSpPr>
          <p:nvPr/>
        </p:nvGrpSpPr>
        <p:grpSpPr bwMode="auto">
          <a:xfrm>
            <a:off x="6126163" y="2690813"/>
            <a:ext cx="1096962" cy="1093787"/>
            <a:chOff x="3833124" y="3074735"/>
            <a:chExt cx="1477752" cy="1472750"/>
          </a:xfrm>
        </p:grpSpPr>
        <p:sp>
          <p:nvSpPr>
            <p:cNvPr id="29" name="Rectangle 28"/>
            <p:cNvSpPr/>
            <p:nvPr/>
          </p:nvSpPr>
          <p:spPr>
            <a:xfrm>
              <a:off x="3833124" y="3074735"/>
              <a:ext cx="1477752" cy="1472750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4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742" y="3121146"/>
              <a:ext cx="1290134" cy="140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5" name="Group 38"/>
          <p:cNvGrpSpPr>
            <a:grpSpLocks/>
          </p:cNvGrpSpPr>
          <p:nvPr/>
        </p:nvGrpSpPr>
        <p:grpSpPr bwMode="auto">
          <a:xfrm>
            <a:off x="6126163" y="4999038"/>
            <a:ext cx="1096962" cy="1093787"/>
            <a:chOff x="755649" y="3074734"/>
            <a:chExt cx="1477752" cy="1472751"/>
          </a:xfrm>
        </p:grpSpPr>
        <p:sp>
          <p:nvSpPr>
            <p:cNvPr id="27" name="Rectangle 26"/>
            <p:cNvSpPr/>
            <p:nvPr/>
          </p:nvSpPr>
          <p:spPr>
            <a:xfrm>
              <a:off x="755649" y="3074734"/>
              <a:ext cx="1477752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49" y="3074734"/>
              <a:ext cx="1477751" cy="147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6" name="Group 39"/>
          <p:cNvGrpSpPr>
            <a:grpSpLocks/>
          </p:cNvGrpSpPr>
          <p:nvPr/>
        </p:nvGrpSpPr>
        <p:grpSpPr bwMode="auto">
          <a:xfrm>
            <a:off x="4960938" y="4999038"/>
            <a:ext cx="1098550" cy="1093787"/>
            <a:chOff x="755650" y="4620075"/>
            <a:chExt cx="1477751" cy="1472751"/>
          </a:xfrm>
        </p:grpSpPr>
        <p:sp>
          <p:nvSpPr>
            <p:cNvPr id="22" name="Rectangle 21"/>
            <p:cNvSpPr/>
            <p:nvPr/>
          </p:nvSpPr>
          <p:spPr>
            <a:xfrm>
              <a:off x="755650" y="4620075"/>
              <a:ext cx="1477751" cy="1472751"/>
            </a:xfrm>
            <a:prstGeom prst="rect">
              <a:avLst/>
            </a:prstGeom>
            <a:solidFill>
              <a:srgbClr val="BEE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80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77" y="4686708"/>
              <a:ext cx="1369723" cy="140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52"/>
          <p:cNvSpPr/>
          <p:nvPr/>
        </p:nvSpPr>
        <p:spPr>
          <a:xfrm>
            <a:off x="755650" y="2149475"/>
            <a:ext cx="41275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23568" name="Group 40"/>
          <p:cNvGrpSpPr>
            <a:grpSpLocks/>
          </p:cNvGrpSpPr>
          <p:nvPr/>
        </p:nvGrpSpPr>
        <p:grpSpPr bwMode="auto">
          <a:xfrm>
            <a:off x="4960938" y="3844925"/>
            <a:ext cx="1098550" cy="1093788"/>
            <a:chOff x="2294387" y="4620075"/>
            <a:chExt cx="1477752" cy="1472751"/>
          </a:xfrm>
        </p:grpSpPr>
        <p:sp>
          <p:nvSpPr>
            <p:cNvPr id="23" name="Rectangle 22"/>
            <p:cNvSpPr/>
            <p:nvPr/>
          </p:nvSpPr>
          <p:spPr>
            <a:xfrm>
              <a:off x="2294387" y="4620075"/>
              <a:ext cx="1477752" cy="1472751"/>
            </a:xfrm>
            <a:prstGeom prst="rect">
              <a:avLst/>
            </a:prstGeom>
            <a:solidFill>
              <a:srgbClr val="FFE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23578" name="Picture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5" t="-1601"/>
            <a:stretch>
              <a:fillRect/>
            </a:stretch>
          </p:blipFill>
          <p:spPr bwMode="auto">
            <a:xfrm>
              <a:off x="2338598" y="4669104"/>
              <a:ext cx="1433541" cy="142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1857375" y="1670050"/>
            <a:ext cx="12255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563688"/>
            <a:ext cx="196691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2895600" y="1825625"/>
            <a:ext cx="1135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99" b="-581"/>
          <a:stretch>
            <a:fillRect/>
          </a:stretch>
        </p:blipFill>
        <p:spPr bwMode="auto">
          <a:xfrm>
            <a:off x="3430588" y="1812925"/>
            <a:ext cx="14446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ontent Placeholder 4"/>
          <p:cNvSpPr>
            <a:spLocks/>
          </p:cNvSpPr>
          <p:nvPr/>
        </p:nvSpPr>
        <p:spPr bwMode="auto">
          <a:xfrm>
            <a:off x="2720975" y="1855788"/>
            <a:ext cx="1341438" cy="100806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Oui</a:t>
            </a:r>
            <a:r>
              <a:rPr lang="en-GB" altLang="en-US" dirty="0">
                <a:latin typeface="Twinkl" pitchFamily="2" charset="0"/>
              </a:rPr>
              <a:t>, 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un/</a:t>
            </a:r>
            <a:r>
              <a:rPr lang="en-GB" altLang="en-US" dirty="0" err="1">
                <a:latin typeface="Twinkl" pitchFamily="2" charset="0"/>
              </a:rPr>
              <a:t>une</a:t>
            </a:r>
            <a:r>
              <a:rPr lang="en-GB" altLang="en-US" dirty="0">
                <a:latin typeface="Twinkl" pitchFamily="2" charset="0"/>
              </a:rPr>
              <a:t>...</a:t>
            </a:r>
            <a:endParaRPr lang="en-GB" altLang="en-US" dirty="0">
              <a:solidFill>
                <a:srgbClr val="3399FF"/>
              </a:solidFill>
              <a:latin typeface="Twinkl" pitchFamily="2" charset="0"/>
            </a:endParaRPr>
          </a:p>
        </p:txBody>
      </p:sp>
      <p:sp>
        <p:nvSpPr>
          <p:cNvPr id="55" name="Content Placeholder 4"/>
          <p:cNvSpPr>
            <a:spLocks noGrp="1"/>
          </p:cNvSpPr>
          <p:nvPr>
            <p:ph idx="1"/>
          </p:nvPr>
        </p:nvSpPr>
        <p:spPr>
          <a:xfrm>
            <a:off x="1820863" y="1757363"/>
            <a:ext cx="1350962" cy="984250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 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pic>
        <p:nvPicPr>
          <p:cNvPr id="47" name="Play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163" y="1617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755650" y="2149475"/>
            <a:ext cx="7632700" cy="3462338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406" flipH="1">
            <a:off x="2390775" y="1601788"/>
            <a:ext cx="1397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528763"/>
            <a:ext cx="1966913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406">
            <a:off x="4017963" y="1754188"/>
            <a:ext cx="1536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4"/>
          <p:cNvSpPr>
            <a:spLocks noGrp="1"/>
          </p:cNvSpPr>
          <p:nvPr>
            <p:ph idx="1"/>
          </p:nvPr>
        </p:nvSpPr>
        <p:spPr>
          <a:xfrm>
            <a:off x="2511425" y="1557338"/>
            <a:ext cx="1349375" cy="1408112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As-</a:t>
            </a:r>
            <a:r>
              <a:rPr lang="en-GB" altLang="en-US" dirty="0" err="1"/>
              <a:t>tu</a:t>
            </a:r>
            <a:r>
              <a:rPr lang="en-GB" altLang="en-US" dirty="0"/>
              <a:t> un animal ?</a:t>
            </a:r>
            <a:endParaRPr lang="en-GB" altLang="en-US" dirty="0">
              <a:solidFill>
                <a:srgbClr val="3399FF"/>
              </a:solidFill>
            </a:endParaRPr>
          </a:p>
        </p:txBody>
      </p:sp>
      <p:sp>
        <p:nvSpPr>
          <p:cNvPr id="36" name="Content Placeholder 4"/>
          <p:cNvSpPr>
            <a:spLocks/>
          </p:cNvSpPr>
          <p:nvPr/>
        </p:nvSpPr>
        <p:spPr bwMode="auto">
          <a:xfrm>
            <a:off x="3960813" y="1793875"/>
            <a:ext cx="1473200" cy="140811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en-US" dirty="0">
                <a:latin typeface="Twinkl" pitchFamily="2" charset="0"/>
              </a:rPr>
              <a:t>Non, je n’ai pas d’animal.</a:t>
            </a:r>
          </a:p>
        </p:txBody>
      </p:sp>
      <p:pic>
        <p:nvPicPr>
          <p:cNvPr id="2458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752600"/>
            <a:ext cx="1138238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1628775"/>
            <a:ext cx="1914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719263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088" y="16287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45025" y="3240088"/>
            <a:ext cx="3743325" cy="285273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3240088"/>
            <a:ext cx="3743325" cy="285273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60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La </a:t>
            </a:r>
            <a:r>
              <a:rPr lang="en-GB" altLang="en-US" dirty="0" err="1"/>
              <a:t>grammaire</a:t>
            </a:r>
            <a:br>
              <a:rPr lang="en-GB" altLang="en-US" dirty="0"/>
            </a:br>
            <a:r>
              <a:rPr lang="en-GB" altLang="en-US" sz="2400" dirty="0"/>
              <a:t>(Grammar Point)</a:t>
            </a:r>
            <a:endParaRPr lang="en-GB" alt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55650" y="1528763"/>
            <a:ext cx="7632700" cy="1582737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560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111500"/>
            <a:ext cx="2401887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552825"/>
            <a:ext cx="16113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4"/>
          <p:cNvSpPr>
            <a:spLocks/>
          </p:cNvSpPr>
          <p:nvPr/>
        </p:nvSpPr>
        <p:spPr bwMode="auto">
          <a:xfrm>
            <a:off x="5148263" y="3597275"/>
            <a:ext cx="1493837" cy="1376363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 dix ans.</a:t>
            </a:r>
          </a:p>
        </p:txBody>
      </p:sp>
      <p:sp>
        <p:nvSpPr>
          <p:cNvPr id="25609" name="Content Placeholder 4"/>
          <p:cNvSpPr>
            <a:spLocks/>
          </p:cNvSpPr>
          <p:nvPr/>
        </p:nvSpPr>
        <p:spPr bwMode="auto">
          <a:xfrm>
            <a:off x="755650" y="1528763"/>
            <a:ext cx="7632700" cy="15827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Where might you have heard ‘</a:t>
            </a:r>
            <a:r>
              <a:rPr lang="en-GB" altLang="en-US" dirty="0" err="1">
                <a:latin typeface="Twinkl" pitchFamily="2" charset="0"/>
              </a:rPr>
              <a:t>J’ai</a:t>
            </a:r>
            <a:r>
              <a:rPr lang="en-GB" altLang="en-US" dirty="0">
                <a:latin typeface="Twinkl" pitchFamily="2" charset="0"/>
              </a:rPr>
              <a:t>…’ before?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484563"/>
            <a:ext cx="259715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1709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114DA-41C2-447D-ACC9-6D421684C45D}"/>
              </a:ext>
            </a:extLst>
          </p:cNvPr>
          <p:cNvSpPr txBox="1"/>
          <p:nvPr/>
        </p:nvSpPr>
        <p:spPr>
          <a:xfrm>
            <a:off x="1438183" y="1873188"/>
            <a:ext cx="6365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Now have a go at the writing activities. Choose the level you </a:t>
            </a:r>
            <a:r>
              <a:rPr lang="en-GB" sz="4000"/>
              <a:t>feel you can do.</a:t>
            </a:r>
          </a:p>
          <a:p>
            <a:endParaRPr lang="en-GB" sz="4000" dirty="0"/>
          </a:p>
          <a:p>
            <a:r>
              <a:rPr lang="en-GB" sz="4000" dirty="0"/>
              <a:t>Au revoir!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/>
              <a:t>I can develop strategies for remembering new language.</a:t>
            </a:r>
          </a:p>
          <a:p>
            <a:pPr eaLnBrk="1" hangingPunct="1"/>
            <a:r>
              <a:rPr lang="en-GB" altLang="en-US" dirty="0"/>
              <a:t>I can match subject and verb correctly when talking about pets.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use gestures to help me remember pets vocabulary.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link sounds and meanings.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make sentences about myself using ‘je’. 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use ‘</a:t>
            </a:r>
            <a:r>
              <a:rPr lang="en-GB" altLang="en-US" dirty="0" err="1">
                <a:latin typeface="Twinkl" pitchFamily="2" charset="0"/>
              </a:rPr>
              <a:t>tu</a:t>
            </a:r>
            <a:r>
              <a:rPr lang="en-GB" altLang="en-US" dirty="0">
                <a:latin typeface="Twinkl" pitchFamily="2" charset="0"/>
              </a:rPr>
              <a:t>’ to ask questions about a partner.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28763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en-GB" alt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293938" y="1528763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3813" y="1528763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72100" y="1528763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10388" y="1528763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5650" y="4619625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3938" y="4619625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33813" y="4619625"/>
            <a:ext cx="1476375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72100" y="4619625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10388" y="4619625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650" y="3074988"/>
            <a:ext cx="1477963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3938" y="3074988"/>
            <a:ext cx="1477962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33813" y="3074988"/>
            <a:ext cx="1476375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2100" y="3074988"/>
            <a:ext cx="1477963" cy="1473200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0388" y="3074988"/>
            <a:ext cx="1477962" cy="1473200"/>
          </a:xfrm>
          <a:prstGeom prst="rect">
            <a:avLst/>
          </a:prstGeom>
          <a:solidFill>
            <a:srgbClr val="FFE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102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36725"/>
            <a:ext cx="1400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732338"/>
            <a:ext cx="13557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121025"/>
            <a:ext cx="13208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3121025"/>
            <a:ext cx="144621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576388"/>
            <a:ext cx="18494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1528763"/>
            <a:ext cx="13271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45"/>
          <a:stretch>
            <a:fillRect/>
          </a:stretch>
        </p:blipFill>
        <p:spPr bwMode="auto">
          <a:xfrm>
            <a:off x="5372100" y="1803400"/>
            <a:ext cx="141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576388"/>
            <a:ext cx="14303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136900"/>
            <a:ext cx="144621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121025"/>
            <a:ext cx="12890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74988"/>
            <a:ext cx="147796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686300"/>
            <a:ext cx="13700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5" t="-1601"/>
          <a:stretch>
            <a:fillRect/>
          </a:stretch>
        </p:blipFill>
        <p:spPr bwMode="auto">
          <a:xfrm>
            <a:off x="2338388" y="4668838"/>
            <a:ext cx="143351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667250"/>
            <a:ext cx="1476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67250"/>
            <a:ext cx="14176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>
          <a:xfrm>
            <a:off x="3078163" y="2308225"/>
            <a:ext cx="2994025" cy="2994025"/>
          </a:xfrm>
          <a:prstGeom prst="ellipse">
            <a:avLst/>
          </a:prstGeom>
          <a:solidFill>
            <a:srgbClr val="BEE2F2"/>
          </a:solidFill>
          <a:ln w="28575">
            <a:solidFill>
              <a:srgbClr val="FFE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Revision from last week’s vocabulary.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many words can you remember?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109788"/>
            <a:ext cx="3784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chien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5" y="1139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chat.</a:t>
            </a: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528763"/>
            <a:ext cx="322262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88" y="1171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>
                <a:solidFill>
                  <a:srgbClr val="DB5983"/>
                </a:solidFill>
              </a:rPr>
              <a:t>une</a:t>
            </a:r>
            <a:r>
              <a:rPr lang="en-GB" altLang="en-US" sz="2400" dirty="0">
                <a:solidFill>
                  <a:srgbClr val="DB5983"/>
                </a:solidFill>
              </a:rPr>
              <a:t> </a:t>
            </a:r>
            <a:r>
              <a:rPr lang="en-GB" altLang="en-US" sz="2400" dirty="0" err="1">
                <a:solidFill>
                  <a:srgbClr val="DB5983"/>
                </a:solidFill>
              </a:rPr>
              <a:t>tortue</a:t>
            </a:r>
            <a:r>
              <a:rPr lang="en-GB" altLang="en-US" sz="2400" dirty="0">
                <a:solidFill>
                  <a:srgbClr val="DB5983"/>
                </a:solidFill>
              </a:rPr>
              <a:t>.</a:t>
            </a: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7763"/>
            <a:ext cx="45561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1528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pic>
        <p:nvPicPr>
          <p:cNvPr id="15363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hamster.</a:t>
            </a:r>
          </a:p>
        </p:txBody>
      </p:sp>
      <p:pic>
        <p:nvPicPr>
          <p:cNvPr id="1536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273300"/>
            <a:ext cx="37925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788" y="1663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poisson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639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587625"/>
            <a:ext cx="47656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325" y="17891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042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/>
              <a:t>Qu’est-ce que c’est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9975" y="2532063"/>
            <a:ext cx="3508375" cy="2541587"/>
          </a:xfrm>
          <a:prstGeom prst="rect">
            <a:avLst/>
          </a:prstGeom>
          <a:solidFill>
            <a:srgbClr val="BEE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5650" y="1528763"/>
            <a:ext cx="4546600" cy="4548187"/>
          </a:xfrm>
          <a:prstGeom prst="ellipse">
            <a:avLst/>
          </a:prstGeom>
          <a:solidFill>
            <a:srgbClr val="FFED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5302250" y="2532063"/>
            <a:ext cx="3086100" cy="25415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 err="1"/>
              <a:t>C’est</a:t>
            </a:r>
            <a:r>
              <a:rPr lang="en-GB" altLang="en-US" sz="2400" dirty="0"/>
              <a:t>...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rgbClr val="3399FF"/>
                </a:solidFill>
              </a:rPr>
              <a:t>un </a:t>
            </a:r>
            <a:r>
              <a:rPr lang="en-GB" altLang="en-US" sz="2400" dirty="0" err="1">
                <a:solidFill>
                  <a:srgbClr val="3399FF"/>
                </a:solidFill>
              </a:rPr>
              <a:t>oiseau</a:t>
            </a:r>
            <a:r>
              <a:rPr lang="en-GB" altLang="en-US" sz="2400" dirty="0">
                <a:solidFill>
                  <a:srgbClr val="3399FF"/>
                </a:solidFill>
              </a:rPr>
              <a:t>.</a:t>
            </a:r>
          </a:p>
        </p:txBody>
      </p:sp>
      <p:pic>
        <p:nvPicPr>
          <p:cNvPr id="174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854200"/>
            <a:ext cx="3027363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413" y="154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</TotalTime>
  <Words>291</Words>
  <Application>Microsoft Office PowerPoint</Application>
  <PresentationFormat>On-screen Show (4:3)</PresentationFormat>
  <Paragraphs>63</Paragraphs>
  <Slides>19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Sassoon Infant Rg</vt:lpstr>
      <vt:lpstr>Twinkl</vt:lpstr>
      <vt:lpstr>Arial</vt:lpstr>
      <vt:lpstr>Tuffy-TTF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Qu’est-ce que c’est ?</vt:lpstr>
      <vt:lpstr>Our Pets</vt:lpstr>
      <vt:lpstr>La grammaire (Grammar Point)</vt:lpstr>
      <vt:lpstr>La grammaire (Grammar Point)</vt:lpstr>
      <vt:lpstr>La grammaire (Grammar Point)</vt:lpstr>
      <vt:lpstr>La grammaire (Grammar Point)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Roy Ramdarshan</cp:lastModifiedBy>
  <cp:revision>116</cp:revision>
  <dcterms:created xsi:type="dcterms:W3CDTF">2014-10-01T16:09:27Z</dcterms:created>
  <dcterms:modified xsi:type="dcterms:W3CDTF">2020-05-28T15:20:07Z</dcterms:modified>
</cp:coreProperties>
</file>