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C9999-928C-4052-8757-29A03988F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86EA9-4952-48CD-B1CF-E0DED876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7FEF0-6F65-422F-959E-67877ED0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379EA-1CD0-43B9-863C-EE0462968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61AEB-2A22-4BEF-9945-86E1F142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225B-1480-4D7E-ABB2-E5F3EF85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50225-6A09-4E90-A6FB-38CD9D499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1DB0F-AF56-484F-80EA-26ECF2D4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9E23-75CB-411B-B571-0F03E855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924D5-B4C6-4611-AE51-4296F113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4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CABF0-E709-4E94-8061-4FA648A90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7AF4D-4571-435A-8DFE-00026D767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1E4F9-C968-49BF-9B60-345B9111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6909-90C3-4086-BEF1-DB13AA7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B1ADB-3073-41D2-9162-85C4D4D5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58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E80E-1BA0-4CD3-9295-4E451867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631B-6ED6-444D-9170-2D848F8CF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CD368-4981-46D3-B933-32A1616F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452F-627E-4AD4-9EAF-E113D2D5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31CA4-1546-4349-BFE2-DE95A926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4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AD5D-F18F-4CD3-85C0-4E11D019F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3B303-DE29-4C2F-9C2A-55D19DBDF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B4CC5-8D19-4331-883A-8A244E0D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06135-56FD-4B7F-B288-657583E8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492AC-4CA3-49F2-9FD3-865E0626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1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D39C-480C-447A-9CEE-EC7398E9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FCB6C-9B9B-4D10-919A-D42D3A5EF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F3ABE-2B1B-4E99-9BEC-4A3218C91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3A676-217A-4003-A245-103F59E5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257-D89D-46DD-A0B1-B2E11CDF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39EE2-B25F-4CE8-994F-874857C4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F67-0C0D-43C7-8778-A989FFBD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483FC-3432-4AE9-98C3-62A4ECAC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02BCD-05A8-45F4-A792-CBEA4EB95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0A25DF-A804-4D96-80CC-22681EF79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F2371-4031-4CF9-906E-1AEB7615F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91EFF-D2DC-4325-BFB6-98208861F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6C86E-C30B-4905-B7B8-C91E0FFA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A1944-EDDB-4713-901C-76771EBE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00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0A61-0220-4A62-9867-EA99587B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4A4FF-B5DA-4F9B-9916-551D4A9E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42091-8152-4DFA-A683-3061A6ED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9C0E1-4166-4779-8CFE-8BAA3DDC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3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9D31D-319B-4BF3-A5D0-CDCCB009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7723D-093C-4939-A563-A7013706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0B67-AB28-4C38-B0E6-19BB470E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55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2C2A-15E4-49F0-B246-AC5012D2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4330C-1174-4C0E-98FE-7D0019EC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60791-92E4-48F9-B2A4-8F15E285B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7EF70-9641-4251-8293-0FC3DE87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A806-9898-4359-A1EF-70D02633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7D073-12F7-4707-99DC-EC52FE70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1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F264-6F68-45FD-AD68-1D73126E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5ECCF-8CFA-4A80-895B-11E21204C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72F9C-E37A-4585-811A-434D20BAA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97449-840B-4360-9110-7AF620BC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EFA15-C9CB-4DDA-BB63-D65CD520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40F12-96B6-44CC-8615-5656E4E8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41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A78A1-5957-4672-B15A-43ACF813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16F7A-676D-433B-B8FE-D7736BE99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BCC4B-986B-4ABA-AF26-F4622BB48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CE52F-9C4C-43BD-8E20-DD635ADF337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7C1A-033F-4D39-A9F1-3533CBC8C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3775-E12D-4126-AAEF-0C71E2439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C2D1-69A6-477C-A0F2-B527259C3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 ?><Relationships xmlns="http://schemas.openxmlformats.org/package/2006/relationships"><Relationship Id="rId3" Target="../media/image9.png" Type="http://schemas.openxmlformats.org/officeDocument/2006/relationships/image"/><Relationship Id="rId2" Target="../media/image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 ?><Relationships xmlns="http://schemas.openxmlformats.org/package/2006/relationships"><Relationship Id="rId2" Target="../media/image1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26431B-CAF9-4FB1-B174-959852D24D9A}"/>
              </a:ext>
            </a:extLst>
          </p:cNvPr>
          <p:cNvSpPr txBox="1"/>
          <p:nvPr/>
        </p:nvSpPr>
        <p:spPr>
          <a:xfrm>
            <a:off x="843380" y="905522"/>
            <a:ext cx="68890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Bonjour year 4!</a:t>
            </a:r>
          </a:p>
          <a:p>
            <a:endParaRPr lang="en-GB" sz="3600" dirty="0"/>
          </a:p>
          <a:p>
            <a:r>
              <a:rPr lang="en-GB" sz="3600" dirty="0"/>
              <a:t>Building on last week’s vocabulary, this week you are going to learn how to express your opinion about different types of food.</a:t>
            </a:r>
          </a:p>
        </p:txBody>
      </p:sp>
    </p:spTree>
    <p:extLst>
      <p:ext uri="{BB962C8B-B14F-4D97-AF65-F5344CB8AC3E}">
        <p14:creationId xmlns:p14="http://schemas.microsoft.com/office/powerpoint/2010/main" val="2002092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932853-3D19-4FFA-9014-F88679A45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215186"/>
              </p:ext>
            </p:extLst>
          </p:nvPr>
        </p:nvGraphicFramePr>
        <p:xfrm>
          <a:off x="1886903" y="1759610"/>
          <a:ext cx="3599498" cy="3226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433">
                  <a:extLst>
                    <a:ext uri="{9D8B030D-6E8A-4147-A177-3AD203B41FA5}">
                      <a16:colId xmlns:a16="http://schemas.microsoft.com/office/drawing/2014/main" val="1482316282"/>
                    </a:ext>
                  </a:extLst>
                </a:gridCol>
                <a:gridCol w="1615986">
                  <a:extLst>
                    <a:ext uri="{9D8B030D-6E8A-4147-A177-3AD203B41FA5}">
                      <a16:colId xmlns:a16="http://schemas.microsoft.com/office/drawing/2014/main" val="1973256214"/>
                    </a:ext>
                  </a:extLst>
                </a:gridCol>
                <a:gridCol w="547079">
                  <a:extLst>
                    <a:ext uri="{9D8B030D-6E8A-4147-A177-3AD203B41FA5}">
                      <a16:colId xmlns:a16="http://schemas.microsoft.com/office/drawing/2014/main" val="898104280"/>
                    </a:ext>
                  </a:extLst>
                </a:gridCol>
              </a:tblGrid>
              <a:tr h="955158"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J’aime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le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</a:rPr>
                        <a:t>chocolat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la pizza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952312"/>
                  </a:ext>
                </a:extLst>
              </a:tr>
              <a:tr h="872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Je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</a:rPr>
                        <a:t>n’aime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pas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le café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la soupe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8248"/>
                  </a:ext>
                </a:extLst>
              </a:tr>
              <a:tr h="6853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J’adore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les frites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397095"/>
                  </a:ext>
                </a:extLst>
              </a:tr>
              <a:tr h="713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Je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déteste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les piments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702424"/>
                  </a:ext>
                </a:extLst>
              </a:tr>
            </a:tbl>
          </a:graphicData>
        </a:graphic>
      </p:graphicFrame>
      <p:pic>
        <p:nvPicPr>
          <p:cNvPr id="5" name="Picture 19">
            <a:extLst>
              <a:ext uri="{FF2B5EF4-FFF2-40B4-BE49-F238E27FC236}">
                <a16:creationId xmlns:a16="http://schemas.microsoft.com/office/drawing/2014/main" id="{73DA9B61-7FF0-4C7E-91C2-FF9A7F4F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78" y="2226112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D9CB79B4-97CE-4ED0-B2BB-7B4C6C509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79" y="3168650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8993B09F-4763-4361-91BD-76E49FFF2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61" y="4615773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0B4E99AB-9F2E-4367-B8E1-66B666B56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64" y="3959630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C4E83CCC-A678-419F-ADDB-BDDA0907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79" y="4619078"/>
            <a:ext cx="288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7">
            <a:extLst>
              <a:ext uri="{FF2B5EF4-FFF2-40B4-BE49-F238E27FC236}">
                <a16:creationId xmlns:a16="http://schemas.microsoft.com/office/drawing/2014/main" id="{933BF075-DDFD-47FB-A9DE-54174CE5087D}"/>
              </a:ext>
            </a:extLst>
          </p:cNvPr>
          <p:cNvGrpSpPr>
            <a:grpSpLocks/>
          </p:cNvGrpSpPr>
          <p:nvPr/>
        </p:nvGrpSpPr>
        <p:grpSpPr bwMode="auto">
          <a:xfrm>
            <a:off x="2131165" y="3141004"/>
            <a:ext cx="288925" cy="288925"/>
            <a:chOff x="834576" y="2934976"/>
            <a:chExt cx="289393" cy="28923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952525A-4325-4E4C-975E-FBD1D530448D}"/>
                </a:ext>
              </a:extLst>
            </p:cNvPr>
            <p:cNvCxnSpPr/>
            <p:nvPr/>
          </p:nvCxnSpPr>
          <p:spPr>
            <a:xfrm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013682-FD62-4D30-8CA6-036EFEFCC9CC}"/>
                </a:ext>
              </a:extLst>
            </p:cNvPr>
            <p:cNvCxnSpPr/>
            <p:nvPr/>
          </p:nvCxnSpPr>
          <p:spPr>
            <a:xfrm flipH="1"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0">
            <a:extLst>
              <a:ext uri="{FF2B5EF4-FFF2-40B4-BE49-F238E27FC236}">
                <a16:creationId xmlns:a16="http://schemas.microsoft.com/office/drawing/2014/main" id="{2E5D44D2-4781-4373-958C-6B404960EA5A}"/>
              </a:ext>
            </a:extLst>
          </p:cNvPr>
          <p:cNvGrpSpPr>
            <a:grpSpLocks/>
          </p:cNvGrpSpPr>
          <p:nvPr/>
        </p:nvGrpSpPr>
        <p:grpSpPr bwMode="auto">
          <a:xfrm>
            <a:off x="2593261" y="4586248"/>
            <a:ext cx="288925" cy="288925"/>
            <a:chOff x="834576" y="2934976"/>
            <a:chExt cx="289393" cy="28923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9CE5E3-B660-4182-B425-4AA7D60655F0}"/>
                </a:ext>
              </a:extLst>
            </p:cNvPr>
            <p:cNvCxnSpPr/>
            <p:nvPr/>
          </p:nvCxnSpPr>
          <p:spPr>
            <a:xfrm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7AD783-0DC0-4F4B-B9E9-FB859107E6AC}"/>
                </a:ext>
              </a:extLst>
            </p:cNvPr>
            <p:cNvCxnSpPr/>
            <p:nvPr/>
          </p:nvCxnSpPr>
          <p:spPr>
            <a:xfrm flipH="1"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33">
            <a:extLst>
              <a:ext uri="{FF2B5EF4-FFF2-40B4-BE49-F238E27FC236}">
                <a16:creationId xmlns:a16="http://schemas.microsoft.com/office/drawing/2014/main" id="{BD18F179-5BF7-4E0A-916C-20A7D4A5977D}"/>
              </a:ext>
            </a:extLst>
          </p:cNvPr>
          <p:cNvGrpSpPr>
            <a:grpSpLocks/>
          </p:cNvGrpSpPr>
          <p:nvPr/>
        </p:nvGrpSpPr>
        <p:grpSpPr bwMode="auto">
          <a:xfrm>
            <a:off x="2095620" y="4601485"/>
            <a:ext cx="288925" cy="288925"/>
            <a:chOff x="834576" y="2934976"/>
            <a:chExt cx="289393" cy="28923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4F8EAF-5312-4D18-B3CC-85122DDCC26F}"/>
                </a:ext>
              </a:extLst>
            </p:cNvPr>
            <p:cNvCxnSpPr/>
            <p:nvPr/>
          </p:nvCxnSpPr>
          <p:spPr>
            <a:xfrm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CC4393-2401-4D3A-9B0E-77BB70AF810A}"/>
                </a:ext>
              </a:extLst>
            </p:cNvPr>
            <p:cNvCxnSpPr/>
            <p:nvPr/>
          </p:nvCxnSpPr>
          <p:spPr>
            <a:xfrm flipH="1"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200B674-00FA-4422-A0DF-2FDA8850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05" y="1897527"/>
            <a:ext cx="4127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243">
            <a:extLst>
              <a:ext uri="{FF2B5EF4-FFF2-40B4-BE49-F238E27FC236}">
                <a16:creationId xmlns:a16="http://schemas.microsoft.com/office/drawing/2014/main" id="{8E28F149-5A12-4EB9-A01E-AE8D1D0E1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80" y="2284109"/>
            <a:ext cx="3206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244">
            <a:extLst>
              <a:ext uri="{FF2B5EF4-FFF2-40B4-BE49-F238E27FC236}">
                <a16:creationId xmlns:a16="http://schemas.microsoft.com/office/drawing/2014/main" id="{E58EC122-C3F8-4E30-9918-799635EBF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53" y="2862696"/>
            <a:ext cx="3952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245">
            <a:extLst>
              <a:ext uri="{FF2B5EF4-FFF2-40B4-BE49-F238E27FC236}">
                <a16:creationId xmlns:a16="http://schemas.microsoft.com/office/drawing/2014/main" id="{E3279CBF-0126-4256-9232-D2A6EA9C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53" y="3301192"/>
            <a:ext cx="3778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246">
            <a:extLst>
              <a:ext uri="{FF2B5EF4-FFF2-40B4-BE49-F238E27FC236}">
                <a16:creationId xmlns:a16="http://schemas.microsoft.com/office/drawing/2014/main" id="{E2B1E73B-716A-4840-8400-3117B10D3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92" y="3787116"/>
            <a:ext cx="23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>
            <a:extLst>
              <a:ext uri="{FF2B5EF4-FFF2-40B4-BE49-F238E27FC236}">
                <a16:creationId xmlns:a16="http://schemas.microsoft.com/office/drawing/2014/main" id="{211A96A3-5FF7-4764-9F80-1B685644E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3963">
            <a:off x="4974430" y="4341395"/>
            <a:ext cx="4191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569F9E3A-DDC1-4C67-AB33-E261DA949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18" y="3943353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20">
            <a:extLst>
              <a:ext uri="{FF2B5EF4-FFF2-40B4-BE49-F238E27FC236}">
                <a16:creationId xmlns:a16="http://schemas.microsoft.com/office/drawing/2014/main" id="{16D97ADD-0690-4BDA-956E-A22E007085E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400"/>
              <a:t>When you give an opinion about food in French, you have to put an article before the food. </a:t>
            </a:r>
            <a:br>
              <a:rPr lang="en-GB" altLang="en-US" sz="2400"/>
            </a:br>
            <a:r>
              <a:rPr lang="en-GB" altLang="en-US" sz="2400"/>
              <a:t>E.g: j’aime </a:t>
            </a:r>
            <a:r>
              <a:rPr lang="en-GB" altLang="en-US" sz="2400" u="sng">
                <a:solidFill>
                  <a:srgbClr val="FF0000"/>
                </a:solidFill>
              </a:rPr>
              <a:t>la</a:t>
            </a:r>
            <a:r>
              <a:rPr lang="en-GB" altLang="en-US" sz="2400"/>
              <a:t> pizza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682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831C08-89D8-4B41-BE2E-C6155FC73ADF}"/>
              </a:ext>
            </a:extLst>
          </p:cNvPr>
          <p:cNvSpPr>
            <a:spLocks/>
          </p:cNvSpPr>
          <p:nvPr/>
        </p:nvSpPr>
        <p:spPr bwMode="auto">
          <a:xfrm>
            <a:off x="-1913138" y="5161194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solidFill>
                  <a:srgbClr val="00B050"/>
                </a:solidFill>
                <a:latin typeface="Twinkl SemiBold" pitchFamily="2" charset="0"/>
              </a:rPr>
              <a:t>J’aime</a:t>
            </a:r>
            <a:endParaRPr lang="en-GB" altLang="en-US" sz="5400" b="1" dirty="0">
              <a:solidFill>
                <a:srgbClr val="00B050"/>
              </a:solidFill>
              <a:latin typeface="Twinkl SemiBold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746680-F883-4701-9A4C-E6C0D1C010C2}"/>
              </a:ext>
            </a:extLst>
          </p:cNvPr>
          <p:cNvSpPr>
            <a:spLocks/>
          </p:cNvSpPr>
          <p:nvPr/>
        </p:nvSpPr>
        <p:spPr bwMode="auto">
          <a:xfrm>
            <a:off x="-2001915" y="1074922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I like…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982494-3242-4654-8D30-E3A7BCBC4E8E}"/>
              </a:ext>
            </a:extLst>
          </p:cNvPr>
          <p:cNvSpPr>
            <a:spLocks/>
          </p:cNvSpPr>
          <p:nvPr/>
        </p:nvSpPr>
        <p:spPr bwMode="auto">
          <a:xfrm>
            <a:off x="3227389" y="5099049"/>
            <a:ext cx="8220075" cy="99536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FF0000"/>
                </a:solidFill>
                <a:latin typeface="Twinkl SemiBold" pitchFamily="2" charset="0"/>
              </a:rPr>
              <a:t>le</a:t>
            </a:r>
            <a:r>
              <a:rPr lang="en-GB" altLang="en-US" sz="6000" b="1" dirty="0">
                <a:solidFill>
                  <a:schemeClr val="tx1"/>
                </a:solidFill>
                <a:latin typeface="Twinkl SemiBold" pitchFamily="2" charset="0"/>
              </a:rPr>
              <a:t> </a:t>
            </a:r>
            <a:r>
              <a:rPr lang="en-GB" altLang="en-US" sz="6000" b="1" dirty="0" err="1">
                <a:solidFill>
                  <a:schemeClr val="tx1"/>
                </a:solidFill>
                <a:latin typeface="Twinkl SemiBold" pitchFamily="2" charset="0"/>
              </a:rPr>
              <a:t>chocolat</a:t>
            </a:r>
            <a:endParaRPr lang="en-GB" altLang="en-US" sz="6000" b="1" dirty="0">
              <a:solidFill>
                <a:schemeClr val="tx1"/>
              </a:solidFill>
              <a:latin typeface="Twinkl SemiBold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B72F0-9AF8-4210-B21F-FC751144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01" y="2070285"/>
            <a:ext cx="2430277" cy="2430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8D69F-D0E4-4A4E-8423-6349BF3C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36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FDE86-CE3A-4C0B-9752-69BE62605EFB}"/>
              </a:ext>
            </a:extLst>
          </p:cNvPr>
          <p:cNvSpPr>
            <a:spLocks/>
          </p:cNvSpPr>
          <p:nvPr/>
        </p:nvSpPr>
        <p:spPr bwMode="auto">
          <a:xfrm>
            <a:off x="-1415989" y="5099050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00B050"/>
                </a:solidFill>
                <a:latin typeface="Twinkl SemiBold" pitchFamily="2" charset="0"/>
              </a:rPr>
              <a:t>Je </a:t>
            </a:r>
            <a:r>
              <a:rPr lang="en-GB" altLang="en-US" sz="5400" b="1" dirty="0" err="1">
                <a:solidFill>
                  <a:srgbClr val="00B050"/>
                </a:solidFill>
                <a:latin typeface="Twinkl SemiBold" pitchFamily="2" charset="0"/>
              </a:rPr>
              <a:t>n’aime</a:t>
            </a:r>
            <a:r>
              <a:rPr lang="en-GB" altLang="en-US" sz="5400" b="1" dirty="0">
                <a:solidFill>
                  <a:srgbClr val="00B050"/>
                </a:solidFill>
                <a:latin typeface="Twinkl SemiBold" pitchFamily="2" charset="0"/>
              </a:rPr>
              <a:t> pas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D02ADF-12CD-4131-A581-3D250B149C74}"/>
              </a:ext>
            </a:extLst>
          </p:cNvPr>
          <p:cNvSpPr>
            <a:spLocks/>
          </p:cNvSpPr>
          <p:nvPr/>
        </p:nvSpPr>
        <p:spPr bwMode="auto">
          <a:xfrm>
            <a:off x="-1563687" y="1261268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I don’t like…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B4E46D-B0B7-4B9F-B084-B8ED2FC046B7}"/>
              </a:ext>
            </a:extLst>
          </p:cNvPr>
          <p:cNvSpPr>
            <a:spLocks/>
          </p:cNvSpPr>
          <p:nvPr/>
        </p:nvSpPr>
        <p:spPr bwMode="auto">
          <a:xfrm>
            <a:off x="3670917" y="5112259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FF0000"/>
                </a:solidFill>
                <a:latin typeface="Twinkl SemiBold" pitchFamily="2" charset="0"/>
              </a:rPr>
              <a:t>le</a:t>
            </a:r>
            <a:r>
              <a:rPr lang="en-GB" altLang="en-US" sz="5400" b="1" dirty="0">
                <a:solidFill>
                  <a:srgbClr val="18A0DB"/>
                </a:solidFill>
                <a:latin typeface="Twinkl SemiBold" pitchFamily="2" charset="0"/>
              </a:rPr>
              <a:t> café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238BBD-DAD2-48A0-BC85-790BC17BB331}"/>
              </a:ext>
            </a:extLst>
          </p:cNvPr>
          <p:cNvSpPr>
            <a:spLocks/>
          </p:cNvSpPr>
          <p:nvPr/>
        </p:nvSpPr>
        <p:spPr bwMode="auto">
          <a:xfrm>
            <a:off x="3937247" y="1113724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coffee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EA8DF-3133-4EEB-B1E2-C93DF922B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36" y="2357437"/>
            <a:ext cx="2143125" cy="21431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000CD6-5BDA-4727-940B-700DCECC9539}"/>
              </a:ext>
            </a:extLst>
          </p:cNvPr>
          <p:cNvCxnSpPr/>
          <p:nvPr/>
        </p:nvCxnSpPr>
        <p:spPr>
          <a:xfrm>
            <a:off x="1152144" y="2395728"/>
            <a:ext cx="1682496" cy="18196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11CCD7-C58F-4ECB-8C50-4305C398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640" y="2556318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8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68C6D1-23B8-4383-9A07-9BBA90ACC46B}"/>
              </a:ext>
            </a:extLst>
          </p:cNvPr>
          <p:cNvSpPr>
            <a:spLocks/>
          </p:cNvSpPr>
          <p:nvPr/>
        </p:nvSpPr>
        <p:spPr bwMode="auto">
          <a:xfrm>
            <a:off x="-1842117" y="5099050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solidFill>
                  <a:srgbClr val="00B050"/>
                </a:solidFill>
                <a:latin typeface="Twinkl SemiBold" pitchFamily="2" charset="0"/>
              </a:rPr>
              <a:t>J’adore</a:t>
            </a:r>
            <a:endParaRPr lang="en-GB" altLang="en-US" sz="5400" b="1" dirty="0">
              <a:solidFill>
                <a:srgbClr val="00B050"/>
              </a:solidFill>
              <a:latin typeface="Twinkl SemiBold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35A740-A0CC-4633-B366-23F0A6D225FB}"/>
              </a:ext>
            </a:extLst>
          </p:cNvPr>
          <p:cNvSpPr>
            <a:spLocks/>
          </p:cNvSpPr>
          <p:nvPr/>
        </p:nvSpPr>
        <p:spPr bwMode="auto">
          <a:xfrm>
            <a:off x="-2019670" y="1261268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I love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700B38-D44C-4ED6-9538-6268BA6D8F19}"/>
              </a:ext>
            </a:extLst>
          </p:cNvPr>
          <p:cNvSpPr>
            <a:spLocks/>
          </p:cNvSpPr>
          <p:nvPr/>
        </p:nvSpPr>
        <p:spPr bwMode="auto">
          <a:xfrm>
            <a:off x="4179016" y="4960583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FF0000"/>
                </a:solidFill>
                <a:latin typeface="Twinkl SemiBold" pitchFamily="2" charset="0"/>
              </a:rPr>
              <a:t>la</a:t>
            </a:r>
            <a:r>
              <a:rPr lang="en-GB" altLang="en-US" sz="5400" b="1" dirty="0">
                <a:solidFill>
                  <a:schemeClr val="accent1"/>
                </a:solidFill>
                <a:latin typeface="Twinkl SemiBold" pitchFamily="2" charset="0"/>
              </a:rPr>
              <a:t> pizza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97236-5180-44E1-BADA-E2A7DF14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36" y="2357437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744AE-C4CB-41AB-B78F-B31001B3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348" y="2395098"/>
            <a:ext cx="2143125" cy="2143125"/>
          </a:xfrm>
          <a:prstGeom prst="rect">
            <a:avLst/>
          </a:prstGeom>
        </p:spPr>
      </p:pic>
      <p:pic>
        <p:nvPicPr>
          <p:cNvPr id="2050" name="Picture 2" descr="Pizza Clipart Images, Stock Photos &amp; Vectors | Shutterstock">
            <a:extLst>
              <a:ext uri="{FF2B5EF4-FFF2-40B4-BE49-F238E27FC236}">
                <a16:creationId xmlns:a16="http://schemas.microsoft.com/office/drawing/2014/main" id="{96658474-A175-4072-83E8-034B0DC48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3"/>
          <a:stretch/>
        </p:blipFill>
        <p:spPr bwMode="auto">
          <a:xfrm>
            <a:off x="7463027" y="1861925"/>
            <a:ext cx="2645959" cy="263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BF58-DC4C-4123-8BB3-41CE4481FE2B}"/>
              </a:ext>
            </a:extLst>
          </p:cNvPr>
          <p:cNvSpPr>
            <a:spLocks/>
          </p:cNvSpPr>
          <p:nvPr/>
        </p:nvSpPr>
        <p:spPr bwMode="auto">
          <a:xfrm>
            <a:off x="-2001915" y="5099050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00B050"/>
                </a:solidFill>
                <a:latin typeface="Twinkl SemiBold" pitchFamily="2" charset="0"/>
              </a:rPr>
              <a:t>Je </a:t>
            </a:r>
            <a:r>
              <a:rPr lang="en-GB" altLang="en-US" sz="5400" b="1" dirty="0" err="1">
                <a:solidFill>
                  <a:srgbClr val="00B050"/>
                </a:solidFill>
                <a:latin typeface="Twinkl SemiBold" pitchFamily="2" charset="0"/>
              </a:rPr>
              <a:t>déteste</a:t>
            </a:r>
            <a:endParaRPr lang="en-GB" altLang="en-US" sz="5400" b="1" dirty="0">
              <a:solidFill>
                <a:srgbClr val="00B050"/>
              </a:solidFill>
              <a:latin typeface="Twinkl SemiBold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0B4AF5-60BB-497D-931C-7D5FB0AC03AC}"/>
              </a:ext>
            </a:extLst>
          </p:cNvPr>
          <p:cNvSpPr>
            <a:spLocks/>
          </p:cNvSpPr>
          <p:nvPr/>
        </p:nvSpPr>
        <p:spPr bwMode="auto">
          <a:xfrm>
            <a:off x="-2534574" y="1077118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I hate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3CA94C-7BB9-41D3-9486-4436B8FFD0AF}"/>
              </a:ext>
            </a:extLst>
          </p:cNvPr>
          <p:cNvSpPr>
            <a:spLocks/>
          </p:cNvSpPr>
          <p:nvPr/>
        </p:nvSpPr>
        <p:spPr bwMode="auto">
          <a:xfrm>
            <a:off x="3349375" y="5099049"/>
            <a:ext cx="8220075" cy="9953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FF0000"/>
                </a:solidFill>
                <a:latin typeface="Twinkl SemiBold" pitchFamily="2" charset="0"/>
              </a:rPr>
              <a:t>la</a:t>
            </a:r>
            <a:r>
              <a:rPr lang="en-GB" altLang="en-US" sz="5400" b="1" dirty="0">
                <a:solidFill>
                  <a:schemeClr val="accent1"/>
                </a:solidFill>
                <a:latin typeface="Twinkl SemiBold" pitchFamily="2" charset="0"/>
              </a:rPr>
              <a:t> </a:t>
            </a:r>
            <a:r>
              <a:rPr lang="en-GB" altLang="en-US" sz="5400" b="1" dirty="0" err="1">
                <a:solidFill>
                  <a:schemeClr val="accent1"/>
                </a:solidFill>
                <a:latin typeface="Twinkl SemiBold" pitchFamily="2" charset="0"/>
              </a:rPr>
              <a:t>soupe</a:t>
            </a:r>
            <a:endParaRPr lang="en-GB" altLang="en-US" sz="5400" b="1" dirty="0">
              <a:solidFill>
                <a:schemeClr val="accent1"/>
              </a:solidFill>
              <a:latin typeface="Twinkl SemiBol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47A50-0C9A-4317-8285-E04620EE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64" y="2019300"/>
            <a:ext cx="4083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405FD-3BBE-4B8B-97A2-F3F14EC4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70"/>
          <a:stretch/>
        </p:blipFill>
        <p:spPr>
          <a:xfrm>
            <a:off x="1051990" y="2330100"/>
            <a:ext cx="2587322" cy="24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28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8CB339-18ED-465B-A0E0-AECDAA841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18740"/>
              </p:ext>
            </p:extLst>
          </p:nvPr>
        </p:nvGraphicFramePr>
        <p:xfrm>
          <a:off x="2059619" y="2218922"/>
          <a:ext cx="4057794" cy="367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551">
                  <a:extLst>
                    <a:ext uri="{9D8B030D-6E8A-4147-A177-3AD203B41FA5}">
                      <a16:colId xmlns:a16="http://schemas.microsoft.com/office/drawing/2014/main" val="1482316282"/>
                    </a:ext>
                  </a:extLst>
                </a:gridCol>
                <a:gridCol w="2148243">
                  <a:extLst>
                    <a:ext uri="{9D8B030D-6E8A-4147-A177-3AD203B41FA5}">
                      <a16:colId xmlns:a16="http://schemas.microsoft.com/office/drawing/2014/main" val="1973256214"/>
                    </a:ext>
                  </a:extLst>
                </a:gridCol>
              </a:tblGrid>
              <a:tr h="561862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952312"/>
                  </a:ext>
                </a:extLst>
              </a:tr>
              <a:tr h="545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8248"/>
                  </a:ext>
                </a:extLst>
              </a:tr>
              <a:tr h="589128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397095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702424"/>
                  </a:ext>
                </a:extLst>
              </a:tr>
              <a:tr h="55748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8786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153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308AFE6-1EC3-4841-9A23-E4B089D1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16" y="1127560"/>
            <a:ext cx="830956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5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90CBB1-1F28-4187-8D14-E89329928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904587"/>
              </p:ext>
            </p:extLst>
          </p:nvPr>
        </p:nvGraphicFramePr>
        <p:xfrm>
          <a:off x="701336" y="1473201"/>
          <a:ext cx="4057794" cy="367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551">
                  <a:extLst>
                    <a:ext uri="{9D8B030D-6E8A-4147-A177-3AD203B41FA5}">
                      <a16:colId xmlns:a16="http://schemas.microsoft.com/office/drawing/2014/main" val="1482316282"/>
                    </a:ext>
                  </a:extLst>
                </a:gridCol>
                <a:gridCol w="2148243">
                  <a:extLst>
                    <a:ext uri="{9D8B030D-6E8A-4147-A177-3AD203B41FA5}">
                      <a16:colId xmlns:a16="http://schemas.microsoft.com/office/drawing/2014/main" val="1973256214"/>
                    </a:ext>
                  </a:extLst>
                </a:gridCol>
              </a:tblGrid>
              <a:tr h="561862"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952312"/>
                  </a:ext>
                </a:extLst>
              </a:tr>
              <a:tr h="545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8248"/>
                  </a:ext>
                </a:extLst>
              </a:tr>
              <a:tr h="589128"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397095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702424"/>
                  </a:ext>
                </a:extLst>
              </a:tr>
              <a:tr h="557484"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8786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1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15378"/>
                  </a:ext>
                </a:extLst>
              </a:tr>
            </a:tbl>
          </a:graphicData>
        </a:graphic>
      </p:graphicFrame>
      <p:pic>
        <p:nvPicPr>
          <p:cNvPr id="3" name="Picture 22">
            <a:extLst>
              <a:ext uri="{FF2B5EF4-FFF2-40B4-BE49-F238E27FC236}">
                <a16:creationId xmlns:a16="http://schemas.microsoft.com/office/drawing/2014/main" id="{4FF696A9-9ADB-4DE3-870B-02328BBFC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54" y="4648346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720319D3-5735-4541-AC1F-75125B16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74" y="232718"/>
            <a:ext cx="8220075" cy="994306"/>
          </a:xfrm>
        </p:spPr>
        <p:txBody>
          <a:bodyPr/>
          <a:lstStyle/>
          <a:p>
            <a:pPr eaLnBrk="1" hangingPunct="1"/>
            <a:r>
              <a:rPr lang="en-GB" altLang="en-US" sz="2400" u="sng" dirty="0"/>
              <a:t>ANSWERS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570503-2BAF-4F2C-8B4C-E5D053E99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447360"/>
              </p:ext>
            </p:extLst>
          </p:nvPr>
        </p:nvGraphicFramePr>
        <p:xfrm>
          <a:off x="701336" y="1473201"/>
          <a:ext cx="5459767" cy="367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929">
                  <a:extLst>
                    <a:ext uri="{9D8B030D-6E8A-4147-A177-3AD203B41FA5}">
                      <a16:colId xmlns:a16="http://schemas.microsoft.com/office/drawing/2014/main" val="1482316282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1973256214"/>
                    </a:ext>
                  </a:extLst>
                </a:gridCol>
                <a:gridCol w="1889919">
                  <a:extLst>
                    <a:ext uri="{9D8B030D-6E8A-4147-A177-3AD203B41FA5}">
                      <a16:colId xmlns:a16="http://schemas.microsoft.com/office/drawing/2014/main" val="2882058401"/>
                    </a:ext>
                  </a:extLst>
                </a:gridCol>
              </a:tblGrid>
              <a:tr h="561862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J’aime les frites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952312"/>
                  </a:ext>
                </a:extLst>
              </a:tr>
              <a:tr h="545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J’adore la pizza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8248"/>
                  </a:ext>
                </a:extLst>
              </a:tr>
              <a:tr h="589128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Je déteste les piments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397095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J’adore le chocolat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702424"/>
                  </a:ext>
                </a:extLst>
              </a:tr>
              <a:tr h="55748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Je déteste le café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8786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Je n’aime pas la soupe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15378"/>
                  </a:ext>
                </a:extLst>
              </a:tr>
            </a:tbl>
          </a:graphicData>
        </a:graphic>
      </p:graphicFrame>
      <p:pic>
        <p:nvPicPr>
          <p:cNvPr id="6" name="Picture 19">
            <a:extLst>
              <a:ext uri="{FF2B5EF4-FFF2-40B4-BE49-F238E27FC236}">
                <a16:creationId xmlns:a16="http://schemas.microsoft.com/office/drawing/2014/main" id="{0F0FC144-D4A9-43EC-B4D9-7AC050F9B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5" y="1618304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98EA1CD3-CDB3-4B91-A328-97059A3F1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7" y="2794839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B92DD4E9-69E7-4B51-8475-4C2F25D8F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85" y="3941828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194E83EB-31EF-44A5-A1ED-F939BB4A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71" y="2290845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2C78C6C5-1E62-41C8-896D-44662D280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7" y="3941828"/>
            <a:ext cx="288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0">
            <a:extLst>
              <a:ext uri="{FF2B5EF4-FFF2-40B4-BE49-F238E27FC236}">
                <a16:creationId xmlns:a16="http://schemas.microsoft.com/office/drawing/2014/main" id="{DB5E85F7-8BD5-414C-B6C5-2933E3A428A9}"/>
              </a:ext>
            </a:extLst>
          </p:cNvPr>
          <p:cNvGrpSpPr>
            <a:grpSpLocks/>
          </p:cNvGrpSpPr>
          <p:nvPr/>
        </p:nvGrpSpPr>
        <p:grpSpPr bwMode="auto">
          <a:xfrm>
            <a:off x="1504350" y="3913253"/>
            <a:ext cx="288925" cy="288925"/>
            <a:chOff x="834576" y="2934976"/>
            <a:chExt cx="289393" cy="28923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6F0244-12D7-4778-825C-E4420D62808C}"/>
                </a:ext>
              </a:extLst>
            </p:cNvPr>
            <p:cNvCxnSpPr/>
            <p:nvPr/>
          </p:nvCxnSpPr>
          <p:spPr>
            <a:xfrm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46B676-2C48-4D2C-96F8-6E44348F0F88}"/>
                </a:ext>
              </a:extLst>
            </p:cNvPr>
            <p:cNvCxnSpPr/>
            <p:nvPr/>
          </p:nvCxnSpPr>
          <p:spPr>
            <a:xfrm flipH="1"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33">
            <a:extLst>
              <a:ext uri="{FF2B5EF4-FFF2-40B4-BE49-F238E27FC236}">
                <a16:creationId xmlns:a16="http://schemas.microsoft.com/office/drawing/2014/main" id="{43A226E2-2A26-4CB5-A7EE-6DD40C253DD0}"/>
              </a:ext>
            </a:extLst>
          </p:cNvPr>
          <p:cNvGrpSpPr>
            <a:grpSpLocks/>
          </p:cNvGrpSpPr>
          <p:nvPr/>
        </p:nvGrpSpPr>
        <p:grpSpPr bwMode="auto">
          <a:xfrm>
            <a:off x="895292" y="3896470"/>
            <a:ext cx="288925" cy="288925"/>
            <a:chOff x="834576" y="2934976"/>
            <a:chExt cx="289393" cy="28923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A6FED72-FDDC-4074-BB10-65B63987B0D7}"/>
                </a:ext>
              </a:extLst>
            </p:cNvPr>
            <p:cNvCxnSpPr/>
            <p:nvPr/>
          </p:nvCxnSpPr>
          <p:spPr>
            <a:xfrm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5DD4CF-6422-4984-BA42-23FF2A14D640}"/>
                </a:ext>
              </a:extLst>
            </p:cNvPr>
            <p:cNvCxnSpPr/>
            <p:nvPr/>
          </p:nvCxnSpPr>
          <p:spPr>
            <a:xfrm flipH="1"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C107F-F413-4443-A46A-CAE54CD9C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02571" y="3389299"/>
            <a:ext cx="4127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243">
            <a:extLst>
              <a:ext uri="{FF2B5EF4-FFF2-40B4-BE49-F238E27FC236}">
                <a16:creationId xmlns:a16="http://schemas.microsoft.com/office/drawing/2014/main" id="{1C8F9934-267D-4CB2-8CF3-DF70A8BD3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93" y="2254570"/>
            <a:ext cx="3206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244">
            <a:extLst>
              <a:ext uri="{FF2B5EF4-FFF2-40B4-BE49-F238E27FC236}">
                <a16:creationId xmlns:a16="http://schemas.microsoft.com/office/drawing/2014/main" id="{AE65CA7E-5246-4E96-A9CF-33196463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23" y="4036157"/>
            <a:ext cx="3952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245">
            <a:extLst>
              <a:ext uri="{FF2B5EF4-FFF2-40B4-BE49-F238E27FC236}">
                <a16:creationId xmlns:a16="http://schemas.microsoft.com/office/drawing/2014/main" id="{C1BF9CDD-7EB3-4762-8132-729A084C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85" y="4814259"/>
            <a:ext cx="3778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246">
            <a:extLst>
              <a:ext uri="{FF2B5EF4-FFF2-40B4-BE49-F238E27FC236}">
                <a16:creationId xmlns:a16="http://schemas.microsoft.com/office/drawing/2014/main" id="{6855B06A-16D5-4ACD-9B10-53B58F6B1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71" y="1661370"/>
            <a:ext cx="23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>
            <a:extLst>
              <a:ext uri="{FF2B5EF4-FFF2-40B4-BE49-F238E27FC236}">
                <a16:creationId xmlns:a16="http://schemas.microsoft.com/office/drawing/2014/main" id="{DCA57388-8CA9-49AB-B617-748E2636A6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3963">
            <a:off x="2740026" y="2723391"/>
            <a:ext cx="4191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2D63B2-5827-4257-A995-DD1D6381C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05" y="2268514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61378288-835D-46AA-959D-41CE3F69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71" y="3393158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268BFCB4-592A-4CF7-B844-C7EA45DCC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05" y="3370827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E9732D6D-DD49-4510-8803-3989A613F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16" y="4726977"/>
            <a:ext cx="290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7">
            <a:extLst>
              <a:ext uri="{FF2B5EF4-FFF2-40B4-BE49-F238E27FC236}">
                <a16:creationId xmlns:a16="http://schemas.microsoft.com/office/drawing/2014/main" id="{1E7D1EC4-F9E6-4B97-B83F-4458C5942EA4}"/>
              </a:ext>
            </a:extLst>
          </p:cNvPr>
          <p:cNvGrpSpPr>
            <a:grpSpLocks/>
          </p:cNvGrpSpPr>
          <p:nvPr/>
        </p:nvGrpSpPr>
        <p:grpSpPr bwMode="auto">
          <a:xfrm>
            <a:off x="1306377" y="4659478"/>
            <a:ext cx="288926" cy="288925"/>
            <a:chOff x="795107" y="2934976"/>
            <a:chExt cx="289394" cy="28923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1EFF29D-7D5F-4D72-854E-3ACB0A316E7A}"/>
                </a:ext>
              </a:extLst>
            </p:cNvPr>
            <p:cNvCxnSpPr/>
            <p:nvPr/>
          </p:nvCxnSpPr>
          <p:spPr>
            <a:xfrm>
              <a:off x="795108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B18E73F-4863-4206-BB71-A09A5823B9D1}"/>
                </a:ext>
              </a:extLst>
            </p:cNvPr>
            <p:cNvCxnSpPr/>
            <p:nvPr/>
          </p:nvCxnSpPr>
          <p:spPr>
            <a:xfrm flipH="1">
              <a:off x="795107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D45EFB32-210B-49E1-9DDE-720DB9370473}"/>
              </a:ext>
            </a:extLst>
          </p:cNvPr>
          <p:cNvGrpSpPr>
            <a:grpSpLocks/>
          </p:cNvGrpSpPr>
          <p:nvPr/>
        </p:nvGrpSpPr>
        <p:grpSpPr bwMode="auto">
          <a:xfrm>
            <a:off x="937660" y="2769514"/>
            <a:ext cx="288925" cy="288925"/>
            <a:chOff x="834576" y="2934976"/>
            <a:chExt cx="289393" cy="2892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737C840-9A8F-439C-AECA-5E6457FA136F}"/>
                </a:ext>
              </a:extLst>
            </p:cNvPr>
            <p:cNvCxnSpPr/>
            <p:nvPr/>
          </p:nvCxnSpPr>
          <p:spPr>
            <a:xfrm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7749C2A-F11A-4B2C-935A-A6CE22F475F5}"/>
                </a:ext>
              </a:extLst>
            </p:cNvPr>
            <p:cNvCxnSpPr/>
            <p:nvPr/>
          </p:nvCxnSpPr>
          <p:spPr>
            <a:xfrm flipH="1">
              <a:off x="834576" y="2934976"/>
              <a:ext cx="289393" cy="28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32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3E6B16-B163-4B19-B212-89088632F717}"/>
              </a:ext>
            </a:extLst>
          </p:cNvPr>
          <p:cNvSpPr txBox="1">
            <a:spLocks/>
          </p:cNvSpPr>
          <p:nvPr/>
        </p:nvSpPr>
        <p:spPr>
          <a:xfrm>
            <a:off x="461962" y="1375540"/>
            <a:ext cx="8220075" cy="238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Have a go at the other fun activities and try and memorise as many words as you can.</a:t>
            </a:r>
            <a:br>
              <a:rPr lang="en-GB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1986E-9B6B-4B5E-8B1D-A98A8B296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33" y="3519349"/>
            <a:ext cx="36861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1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145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Ramdarshan</dc:creator>
  <cp:lastModifiedBy>Roy Ramdarshan</cp:lastModifiedBy>
  <cp:revision>4</cp:revision>
  <dcterms:created xsi:type="dcterms:W3CDTF">2020-06-19T14:34:27Z</dcterms:created>
  <dcterms:modified xsi:type="dcterms:W3CDTF">2020-06-19T14:49:01Z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16141303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