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3"/>
  </p:handoutMasterIdLst>
  <p:sldIdLst>
    <p:sldId id="275" r:id="rId2"/>
    <p:sldId id="263" r:id="rId3"/>
    <p:sldId id="264" r:id="rId4"/>
    <p:sldId id="268" r:id="rId5"/>
    <p:sldId id="270" r:id="rId6"/>
    <p:sldId id="271" r:id="rId7"/>
    <p:sldId id="272" r:id="rId8"/>
    <p:sldId id="277" r:id="rId9"/>
    <p:sldId id="278" r:id="rId10"/>
    <p:sldId id="273" r:id="rId11"/>
    <p:sldId id="276" r:id="rId1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Sassoon Infant Rg" panose="02000503030000020003" charset="0"/>
      <p:regular r:id="rId18"/>
      <p:bold r:id="rId19"/>
    </p:embeddedFont>
    <p:embeddedFont>
      <p:font typeface="Tuffy" panose="020B0603060100000000" charset="0"/>
      <p:regular r:id="rId20"/>
      <p:bold r:id="rId21"/>
      <p:italic r:id="rId22"/>
      <p:boldItalic r:id="rId23"/>
    </p:embeddedFont>
    <p:embeddedFont>
      <p:font typeface="Twinkl" panose="020B0604020202020204" charset="0"/>
      <p:regular r:id="rId24"/>
      <p:bold r:id="rId25"/>
    </p:embeddedFont>
    <p:embeddedFont>
      <p:font typeface="Twinkl SemiBold" charset="0"/>
      <p:bold r:id="rId26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EFBDA"/>
    <a:srgbClr val="FDEAA3"/>
    <a:srgbClr val="C4DF9B"/>
    <a:srgbClr val="DB5183"/>
    <a:srgbClr val="40B0E5"/>
    <a:srgbClr val="9F73B2"/>
    <a:srgbClr val="B4D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339" y="67"/>
      </p:cViewPr>
      <p:guideLst>
        <p:guide orient="horz" pos="2183"/>
        <p:guide pos="2880"/>
        <p:guide pos="317"/>
        <p:guide orient="horz" pos="3974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6D9AFDF-226B-4085-B172-6A3A4722F80A}" type="datetimeFigureOut">
              <a:rPr lang="en-GB"/>
              <a:pPr>
                <a:defRPr/>
              </a:pPr>
              <a:t>04/06/2020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EA5B89C-59BB-43C7-816A-8C7244AA9B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066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Twinkl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91299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85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 SemiBold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Twinkl" pitchFamily="2" charset="0"/>
              </a:defRPr>
            </a:lvl1pPr>
            <a:lvl2pPr>
              <a:defRPr sz="1600">
                <a:latin typeface="Twinkl" pitchFamily="2" charset="0"/>
                <a:ea typeface="Twinkl" pitchFamily="2" charset="0"/>
              </a:defRPr>
            </a:lvl2pPr>
            <a:lvl3pPr>
              <a:defRPr sz="1400">
                <a:latin typeface="Twinkl" pitchFamily="2" charset="0"/>
                <a:ea typeface="Twinkl" pitchFamily="2" charset="0"/>
              </a:defRPr>
            </a:lvl3pPr>
            <a:lvl4pPr>
              <a:defRPr sz="1400">
                <a:latin typeface="Twinkl" pitchFamily="2" charset="0"/>
                <a:ea typeface="Twinkl" pitchFamily="2" charset="0"/>
              </a:defRPr>
            </a:lvl4pPr>
            <a:lvl5pPr>
              <a:defRPr sz="1400">
                <a:latin typeface="Twinkl" pitchFamily="2" charset="0"/>
                <a:ea typeface="Twinkl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3953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Tuffy" panose="020B0603060100000000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88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918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5392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0" r:id="rId3"/>
    <p:sldLayoutId id="2147483671" r:id="rId4"/>
    <p:sldLayoutId id="2147483672" r:id="rId5"/>
    <p:sldLayoutId id="2147483675" r:id="rId6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 SemiBold" pitchFamily="2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 SemiBold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Twinkl" pitchFamily="2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audio" Target="../media/media1.WAV"/><Relationship Id="rId16" Type="http://schemas.openxmlformats.org/officeDocument/2006/relationships/image" Target="../media/image8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slideLayout" Target="../slideLayouts/slideLayout2.xml"/><Relationship Id="rId5" Type="http://schemas.microsoft.com/office/2007/relationships/media" Target="../media/media3.WAV"/><Relationship Id="rId15" Type="http://schemas.openxmlformats.org/officeDocument/2006/relationships/image" Target="../media/image7.png"/><Relationship Id="rId10" Type="http://schemas.openxmlformats.org/officeDocument/2006/relationships/audio" Target="../media/media5.WAV"/><Relationship Id="rId4" Type="http://schemas.openxmlformats.org/officeDocument/2006/relationships/audio" Target="../media/media2.WAV"/><Relationship Id="rId9" Type="http://schemas.microsoft.com/office/2007/relationships/media" Target="../media/media5.WAV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openxmlformats.org/officeDocument/2006/relationships/image" Target="../media/image11.png"/><Relationship Id="rId18" Type="http://schemas.openxmlformats.org/officeDocument/2006/relationships/image" Target="../media/image10.png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openxmlformats.org/officeDocument/2006/relationships/image" Target="../media/image4.png"/><Relationship Id="rId17" Type="http://schemas.openxmlformats.org/officeDocument/2006/relationships/image" Target="../media/image15.png"/><Relationship Id="rId2" Type="http://schemas.openxmlformats.org/officeDocument/2006/relationships/audio" Target="../media/media6.WAV"/><Relationship Id="rId16" Type="http://schemas.openxmlformats.org/officeDocument/2006/relationships/image" Target="../media/image14.png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slideLayout" Target="../slideLayouts/slideLayout2.xml"/><Relationship Id="rId5" Type="http://schemas.microsoft.com/office/2007/relationships/media" Target="../media/media8.WAV"/><Relationship Id="rId15" Type="http://schemas.openxmlformats.org/officeDocument/2006/relationships/image" Target="../media/image13.png"/><Relationship Id="rId10" Type="http://schemas.openxmlformats.org/officeDocument/2006/relationships/audio" Target="../media/media10.WAV"/><Relationship Id="rId4" Type="http://schemas.openxmlformats.org/officeDocument/2006/relationships/audio" Target="../media/media7.WAV"/><Relationship Id="rId9" Type="http://schemas.microsoft.com/office/2007/relationships/media" Target="../media/media10.WAV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12.WAV"/><Relationship Id="rId7" Type="http://schemas.openxmlformats.org/officeDocument/2006/relationships/image" Target="../media/image4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16.png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4" Type="http://schemas.openxmlformats.org/officeDocument/2006/relationships/audio" Target="../media/media12.WAV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media" Target="../media/media17.WAV"/><Relationship Id="rId18" Type="http://schemas.openxmlformats.org/officeDocument/2006/relationships/audio" Target="../media/media8.WAV"/><Relationship Id="rId26" Type="http://schemas.openxmlformats.org/officeDocument/2006/relationships/image" Target="../media/image21.png"/><Relationship Id="rId3" Type="http://schemas.microsoft.com/office/2007/relationships/media" Target="../media/media13.WAV"/><Relationship Id="rId21" Type="http://schemas.microsoft.com/office/2007/relationships/media" Target="../media/media20.WAV"/><Relationship Id="rId34" Type="http://schemas.openxmlformats.org/officeDocument/2006/relationships/image" Target="../media/image29.png"/><Relationship Id="rId7" Type="http://schemas.microsoft.com/office/2007/relationships/media" Target="../media/media15.WAV"/><Relationship Id="rId12" Type="http://schemas.openxmlformats.org/officeDocument/2006/relationships/audio" Target="../media/media16.WAV"/><Relationship Id="rId17" Type="http://schemas.microsoft.com/office/2007/relationships/media" Target="../media/media8.WAV"/><Relationship Id="rId25" Type="http://schemas.openxmlformats.org/officeDocument/2006/relationships/image" Target="../media/image20.png"/><Relationship Id="rId33" Type="http://schemas.openxmlformats.org/officeDocument/2006/relationships/image" Target="../media/image28.png"/><Relationship Id="rId2" Type="http://schemas.openxmlformats.org/officeDocument/2006/relationships/audio" Target="../media/media1.WAV"/><Relationship Id="rId16" Type="http://schemas.openxmlformats.org/officeDocument/2006/relationships/audio" Target="../media/media18.WAV"/><Relationship Id="rId20" Type="http://schemas.openxmlformats.org/officeDocument/2006/relationships/audio" Target="../media/media19.WAV"/><Relationship Id="rId29" Type="http://schemas.openxmlformats.org/officeDocument/2006/relationships/image" Target="../media/image24.png"/><Relationship Id="rId1" Type="http://schemas.microsoft.com/office/2007/relationships/media" Target="../media/media1.WAV"/><Relationship Id="rId6" Type="http://schemas.openxmlformats.org/officeDocument/2006/relationships/audio" Target="../media/media14.WAV"/><Relationship Id="rId11" Type="http://schemas.microsoft.com/office/2007/relationships/media" Target="../media/media16.WAV"/><Relationship Id="rId24" Type="http://schemas.openxmlformats.org/officeDocument/2006/relationships/image" Target="../media/image4.png"/><Relationship Id="rId32" Type="http://schemas.openxmlformats.org/officeDocument/2006/relationships/image" Target="../media/image27.png"/><Relationship Id="rId5" Type="http://schemas.microsoft.com/office/2007/relationships/media" Target="../media/media14.WAV"/><Relationship Id="rId15" Type="http://schemas.microsoft.com/office/2007/relationships/media" Target="../media/media18.WAV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3.png"/><Relationship Id="rId10" Type="http://schemas.openxmlformats.org/officeDocument/2006/relationships/audio" Target="../media/media9.WAV"/><Relationship Id="rId19" Type="http://schemas.microsoft.com/office/2007/relationships/media" Target="../media/media19.WAV"/><Relationship Id="rId31" Type="http://schemas.openxmlformats.org/officeDocument/2006/relationships/image" Target="../media/image26.png"/><Relationship Id="rId4" Type="http://schemas.openxmlformats.org/officeDocument/2006/relationships/audio" Target="../media/media13.WAV"/><Relationship Id="rId9" Type="http://schemas.microsoft.com/office/2007/relationships/media" Target="../media/media9.WAV"/><Relationship Id="rId14" Type="http://schemas.openxmlformats.org/officeDocument/2006/relationships/audio" Target="../media/media17.WAV"/><Relationship Id="rId22" Type="http://schemas.openxmlformats.org/officeDocument/2006/relationships/audio" Target="../media/media20.WAV"/><Relationship Id="rId27" Type="http://schemas.openxmlformats.org/officeDocument/2006/relationships/image" Target="../media/image22.png"/><Relationship Id="rId30" Type="http://schemas.openxmlformats.org/officeDocument/2006/relationships/image" Target="../media/image25.png"/><Relationship Id="rId35" Type="http://schemas.openxmlformats.org/officeDocument/2006/relationships/image" Target="../media/image10.png"/><Relationship Id="rId8" Type="http://schemas.openxmlformats.org/officeDocument/2006/relationships/audio" Target="../media/media1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4.WAV"/><Relationship Id="rId3" Type="http://schemas.microsoft.com/office/2007/relationships/media" Target="../media/media22.WAV"/><Relationship Id="rId7" Type="http://schemas.microsoft.com/office/2007/relationships/media" Target="../media/media24.WAV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audio" Target="../media/media23.WAV"/><Relationship Id="rId11" Type="http://schemas.openxmlformats.org/officeDocument/2006/relationships/image" Target="../media/image10.png"/><Relationship Id="rId5" Type="http://schemas.microsoft.com/office/2007/relationships/media" Target="../media/media23.WAV"/><Relationship Id="rId10" Type="http://schemas.openxmlformats.org/officeDocument/2006/relationships/image" Target="../media/image4.png"/><Relationship Id="rId4" Type="http://schemas.openxmlformats.org/officeDocument/2006/relationships/audio" Target="../media/media22.WAV"/><Relationship Id="rId9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E239D5-C005-4354-9462-9601A93DA2FA}"/>
              </a:ext>
            </a:extLst>
          </p:cNvPr>
          <p:cNvSpPr/>
          <p:nvPr/>
        </p:nvSpPr>
        <p:spPr>
          <a:xfrm>
            <a:off x="2689932" y="3742604"/>
            <a:ext cx="4128117" cy="2396971"/>
          </a:xfrm>
          <a:prstGeom prst="rect">
            <a:avLst/>
          </a:prstGeom>
          <a:solidFill>
            <a:srgbClr val="3399FF"/>
          </a:solidFill>
          <a:ln w="57150">
            <a:solidFill>
              <a:srgbClr val="FCA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4A03A0-4682-412E-944A-B8EC6971C0C9}"/>
              </a:ext>
            </a:extLst>
          </p:cNvPr>
          <p:cNvSpPr txBox="1"/>
          <p:nvPr/>
        </p:nvSpPr>
        <p:spPr>
          <a:xfrm>
            <a:off x="3111621" y="4402480"/>
            <a:ext cx="32847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Bonjour Year 4!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Lesson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83300" y="1781175"/>
            <a:ext cx="2305050" cy="4311650"/>
          </a:xfrm>
          <a:prstGeom prst="rect">
            <a:avLst/>
          </a:prstGeom>
          <a:solidFill>
            <a:srgbClr val="C4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74675" y="350838"/>
            <a:ext cx="7994650" cy="1595437"/>
          </a:xfrm>
        </p:spPr>
        <p:txBody>
          <a:bodyPr/>
          <a:lstStyle/>
          <a:p>
            <a:pPr algn="ctr"/>
            <a:r>
              <a:rPr lang="fr-FR" altLang="en-US" sz="3600" b="0"/>
              <a:t>Allez-y !</a:t>
            </a:r>
            <a:br>
              <a:rPr lang="fr-FR" altLang="en-US" sz="3600" b="0"/>
            </a:br>
            <a:r>
              <a:rPr lang="en-GB" altLang="en-US" sz="2400" b="0"/>
              <a:t>(Off You Go!)</a:t>
            </a:r>
            <a:endParaRPr lang="en-GB" altLang="en-US" sz="3600"/>
          </a:p>
        </p:txBody>
      </p:sp>
      <p:sp>
        <p:nvSpPr>
          <p:cNvPr id="14340" name="TextBox 32"/>
          <p:cNvSpPr txBox="1">
            <a:spLocks noChangeArrowheads="1"/>
          </p:cNvSpPr>
          <p:nvPr/>
        </p:nvSpPr>
        <p:spPr bwMode="auto">
          <a:xfrm>
            <a:off x="6140450" y="1852613"/>
            <a:ext cx="219075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latin typeface="Twinkl" pitchFamily="2" charset="0"/>
              </a:rPr>
              <a:t>Use the class tally chart to compose a block graph of your class’s favourite sports.</a:t>
            </a:r>
          </a:p>
          <a:p>
            <a:pPr eaLnBrk="1" hangingPunct="1"/>
            <a:endParaRPr lang="en-GB" altLang="en-US">
              <a:latin typeface="Twinkl" pitchFamily="2" charset="0"/>
            </a:endParaRPr>
          </a:p>
          <a:p>
            <a:pPr eaLnBrk="1" hangingPunct="1"/>
            <a:r>
              <a:rPr lang="en-GB" altLang="en-US">
                <a:latin typeface="Twinkl" pitchFamily="2" charset="0"/>
              </a:rPr>
              <a:t>When you have finished, answer the questions.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755650" y="1781175"/>
            <a:ext cx="5205413" cy="4311650"/>
          </a:xfrm>
          <a:prstGeom prst="rect">
            <a:avLst/>
          </a:prstGeom>
          <a:solidFill>
            <a:srgbClr val="33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0" y="2024063"/>
            <a:ext cx="2657475" cy="375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0113" y="2024063"/>
            <a:ext cx="2657475" cy="375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44" name="Individual Work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E3BEB4-5D9F-4992-971E-21DF0F3D359E}"/>
              </a:ext>
            </a:extLst>
          </p:cNvPr>
          <p:cNvSpPr/>
          <p:nvPr/>
        </p:nvSpPr>
        <p:spPr>
          <a:xfrm>
            <a:off x="2369892" y="1349924"/>
            <a:ext cx="4128117" cy="2396971"/>
          </a:xfrm>
          <a:prstGeom prst="rect">
            <a:avLst/>
          </a:prstGeom>
          <a:solidFill>
            <a:srgbClr val="3399FF"/>
          </a:solidFill>
          <a:ln w="57150">
            <a:solidFill>
              <a:srgbClr val="FCAF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AF8430-C5F8-4DA1-B266-B5182430599E}"/>
              </a:ext>
            </a:extLst>
          </p:cNvPr>
          <p:cNvSpPr txBox="1"/>
          <p:nvPr/>
        </p:nvSpPr>
        <p:spPr>
          <a:xfrm>
            <a:off x="2791580" y="2009800"/>
            <a:ext cx="34339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Good job Year 4!</a:t>
            </a:r>
          </a:p>
          <a:p>
            <a:pPr algn="ctr"/>
            <a:r>
              <a:rPr lang="en-GB" sz="3200" b="1" dirty="0">
                <a:solidFill>
                  <a:schemeClr val="bg1"/>
                </a:solidFill>
              </a:rPr>
              <a:t>Au revoir!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12C3C8-CDA6-4DBA-AB2A-82A5B302C0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37" r="26416"/>
          <a:stretch/>
        </p:blipFill>
        <p:spPr>
          <a:xfrm>
            <a:off x="3695700" y="3993601"/>
            <a:ext cx="1905000" cy="20032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latin typeface="Twinkl SemiBold" pitchFamily="2" charset="0"/>
              </a:rPr>
              <a:t>Success Criteria</a:t>
            </a:r>
          </a:p>
        </p:txBody>
      </p:sp>
      <p:sp>
        <p:nvSpPr>
          <p:cNvPr id="7173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 b="1">
                <a:latin typeface="Twinkl SemiBold" pitchFamily="2" charset="0"/>
              </a:rPr>
              <a:t>Aim</a:t>
            </a:r>
          </a:p>
        </p:txBody>
      </p:sp>
      <p:sp>
        <p:nvSpPr>
          <p:cNvPr id="7174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pPr marL="285750" indent="-285750"/>
            <a:r>
              <a:rPr lang="en-GB" altLang="en-US">
                <a:solidFill>
                  <a:schemeClr val="tx1"/>
                </a:solidFill>
              </a:rPr>
              <a:t>I can engage in conversations, ask and answer questions, express opinions and respond to those of others.</a:t>
            </a:r>
          </a:p>
        </p:txBody>
      </p:sp>
      <p:sp>
        <p:nvSpPr>
          <p:cNvPr id="20" name="Content Placeholder 15"/>
          <p:cNvSpPr txBox="1">
            <a:spLocks/>
          </p:cNvSpPr>
          <p:nvPr/>
        </p:nvSpPr>
        <p:spPr>
          <a:xfrm>
            <a:off x="628650" y="3467100"/>
            <a:ext cx="7886700" cy="2625725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I can answer the question ‘</a:t>
            </a:r>
            <a:r>
              <a:rPr lang="fr-FR" dirty="0"/>
              <a:t>Quel est ton sport préféré ?</a:t>
            </a:r>
            <a:r>
              <a:rPr lang="fr-FR" sz="2000" dirty="0"/>
              <a:t> </a:t>
            </a:r>
            <a:r>
              <a:rPr lang="en-GB" dirty="0">
                <a:latin typeface="Twinkl" pitchFamily="2" charset="0"/>
              </a:rPr>
              <a:t>orally.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latin typeface="Twinkl" pitchFamily="2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I can write answers about the class’s favourite sports.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00313" y="338138"/>
            <a:ext cx="5392737" cy="159702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2900" b="0" dirty="0"/>
              <a:t>Les Sports: </a:t>
            </a:r>
            <a:r>
              <a:rPr lang="en-GB" sz="2900" b="0" dirty="0" err="1"/>
              <a:t>Qu’est</a:t>
            </a:r>
            <a:r>
              <a:rPr lang="en-GB" sz="2900" b="0" dirty="0"/>
              <a:t> </a:t>
            </a:r>
            <a:r>
              <a:rPr lang="en-GB" sz="2900" b="0" dirty="0" err="1"/>
              <a:t>ce</a:t>
            </a:r>
            <a:r>
              <a:rPr lang="en-GB" sz="2900" b="0" dirty="0"/>
              <a:t>-que </a:t>
            </a:r>
            <a:r>
              <a:rPr lang="en-GB" sz="2900" b="0" dirty="0" err="1"/>
              <a:t>c’est</a:t>
            </a:r>
            <a:r>
              <a:rPr lang="en-GB" sz="2900" b="0" dirty="0"/>
              <a:t> ?</a:t>
            </a:r>
            <a:br>
              <a:rPr lang="en-GB" sz="3100" b="0" dirty="0"/>
            </a:br>
            <a:r>
              <a:rPr lang="en-GB" sz="2200" b="0" dirty="0"/>
              <a:t>(Sports: What Are They?)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1157288" y="728663"/>
            <a:ext cx="1519237" cy="654050"/>
          </a:xfrm>
          <a:prstGeom prst="rect">
            <a:avLst/>
          </a:prstGeom>
          <a:solidFill>
            <a:srgbClr val="FF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8196" name="TextBox 10"/>
          <p:cNvSpPr txBox="1">
            <a:spLocks noChangeArrowheads="1"/>
          </p:cNvSpPr>
          <p:nvPr/>
        </p:nvSpPr>
        <p:spPr bwMode="auto">
          <a:xfrm>
            <a:off x="1390650" y="779463"/>
            <a:ext cx="12858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winkl" pitchFamily="2" charset="0"/>
                <a:cs typeface="Twinkl" pitchFamily="2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tx1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Click play buttons throughout to hear phrases and words.</a:t>
            </a:r>
          </a:p>
        </p:txBody>
      </p:sp>
      <p:pic>
        <p:nvPicPr>
          <p:cNvPr id="8197" name="Pla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46150" y="3576638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fr-FR" altLang="en-US">
                <a:solidFill>
                  <a:srgbClr val="DB5183"/>
                </a:solidFill>
                <a:latin typeface="Twinkl" pitchFamily="2" charset="0"/>
              </a:rPr>
              <a:t>la gymnastique</a:t>
            </a:r>
            <a:endParaRPr lang="en-GB" altLang="en-US">
              <a:solidFill>
                <a:srgbClr val="DB5183"/>
              </a:solidFill>
              <a:latin typeface="Twinkl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40113" y="3576638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lutte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64338" y="3576638"/>
            <a:ext cx="11287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hockey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713038" y="5576888"/>
            <a:ext cx="1009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ski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2413" y="5576888"/>
            <a:ext cx="1128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tennis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0963" y="1778000"/>
            <a:ext cx="1211262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2688" y="2320925"/>
            <a:ext cx="1470025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175" y="2119313"/>
            <a:ext cx="1655763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0363" y="4035425"/>
            <a:ext cx="912812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3" y="4237038"/>
            <a:ext cx="1546225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-la gymnastique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5275" y="361791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-la lutte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950" y="361632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-le hockey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0350" y="361473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-le ski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250" y="56324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-le tennis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3175" y="56324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la gymnastiq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238" y="333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la lut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1238" y="779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le hocke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413" y="1525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le sk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413" y="22733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le tennis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4413" y="3016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0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19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43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1927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157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5"/>
          <p:cNvSpPr>
            <a:spLocks noGrp="1"/>
          </p:cNvSpPr>
          <p:nvPr>
            <p:ph type="title"/>
          </p:nvPr>
        </p:nvSpPr>
        <p:spPr>
          <a:xfrm>
            <a:off x="574675" y="363538"/>
            <a:ext cx="7994650" cy="1595437"/>
          </a:xfrm>
        </p:spPr>
        <p:txBody>
          <a:bodyPr/>
          <a:lstStyle/>
          <a:p>
            <a:pPr algn="ctr"/>
            <a:r>
              <a:rPr lang="en-GB" altLang="en-US" sz="3200" b="0"/>
              <a:t>Les Sports: Qu’est ce-que c’est ?</a:t>
            </a:r>
            <a:br>
              <a:rPr lang="en-GB" altLang="en-US" sz="3200" b="0"/>
            </a:br>
            <a:r>
              <a:rPr lang="en-GB" altLang="en-US" sz="2400" b="0"/>
              <a:t>(Sports: What Are They?)</a:t>
            </a:r>
            <a:endParaRPr lang="en-GB" altLang="en-US" sz="3600"/>
          </a:p>
        </p:txBody>
      </p:sp>
      <p:pic>
        <p:nvPicPr>
          <p:cNvPr id="9219" name="Play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06963" y="5481638"/>
            <a:ext cx="1973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natation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6638" y="3557588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course à pied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938588" y="3557588"/>
            <a:ext cx="1338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football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149350" y="3557588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rugby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232025" y="5481638"/>
            <a:ext cx="16779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DB5183"/>
                </a:solidFill>
                <a:latin typeface="Twinkl" pitchFamily="2" charset="0"/>
              </a:rPr>
              <a:t>l’équitation</a:t>
            </a:r>
            <a:endParaRPr lang="en-GB" altLang="en-US">
              <a:solidFill>
                <a:srgbClr val="DB5183"/>
              </a:solidFill>
              <a:latin typeface="Twinkl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2388" y="4410075"/>
            <a:ext cx="15240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350" y="1992313"/>
            <a:ext cx="855663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950" y="4024313"/>
            <a:ext cx="1608138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6575" y="2009775"/>
            <a:ext cx="700088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63975" y="1992313"/>
            <a:ext cx="1311275" cy="151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-la natation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6213" y="5541963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-la course à pied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5763" y="362108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-le football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950" y="36242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-l’équitation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838" y="55372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-le rugby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9825" y="36258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e rugb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75" y="723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e footbal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75" y="14763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la course a pie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75" y="2230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lequitatio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75" y="29829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la natat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2175" y="37353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220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2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5" dur="2845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270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7" dur="2203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275" y="2251075"/>
            <a:ext cx="91598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ular Callout 16"/>
          <p:cNvSpPr/>
          <p:nvPr/>
        </p:nvSpPr>
        <p:spPr>
          <a:xfrm>
            <a:off x="4951413" y="3252788"/>
            <a:ext cx="1973262" cy="685800"/>
          </a:xfrm>
          <a:prstGeom prst="wedgeRoundRectCallout">
            <a:avLst>
              <a:gd name="adj1" fmla="val 48141"/>
              <a:gd name="adj2" fmla="val -87533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268" name="Title 5"/>
          <p:cNvSpPr>
            <a:spLocks noGrp="1"/>
          </p:cNvSpPr>
          <p:nvPr>
            <p:ph type="title"/>
          </p:nvPr>
        </p:nvSpPr>
        <p:spPr>
          <a:xfrm>
            <a:off x="582613" y="350838"/>
            <a:ext cx="7994650" cy="1595437"/>
          </a:xfrm>
        </p:spPr>
        <p:txBody>
          <a:bodyPr/>
          <a:lstStyle/>
          <a:p>
            <a:pPr algn="ctr"/>
            <a:r>
              <a:rPr lang="fr-FR" altLang="en-US" sz="3200" b="0"/>
              <a:t>Quel est ton sport préféré ?</a:t>
            </a:r>
            <a:br>
              <a:rPr lang="fr-FR" altLang="en-US" sz="3600" b="0"/>
            </a:br>
            <a:r>
              <a:rPr lang="en-GB" altLang="en-US" sz="2700" b="0"/>
              <a:t>(</a:t>
            </a:r>
            <a:r>
              <a:rPr lang="en-GB" altLang="en-US" sz="2400" b="0"/>
              <a:t>What’s Your Favourite Sport?)</a:t>
            </a:r>
            <a:endParaRPr lang="en-GB" altLang="en-US"/>
          </a:p>
        </p:txBody>
      </p:sp>
      <p:pic>
        <p:nvPicPr>
          <p:cNvPr id="11269" name="Play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62525" y="3279775"/>
            <a:ext cx="1974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fr-FR" altLang="en-US">
                <a:latin typeface="Twinkl" pitchFamily="2" charset="0"/>
              </a:rPr>
              <a:t>Mon sport préféré est </a:t>
            </a:r>
            <a:r>
              <a:rPr lang="fr-FR" altLang="en-US">
                <a:solidFill>
                  <a:srgbClr val="DB5183"/>
                </a:solidFill>
                <a:latin typeface="Twinkl" pitchFamily="2" charset="0"/>
              </a:rPr>
              <a:t>la lutte</a:t>
            </a:r>
            <a:r>
              <a:rPr lang="fr-FR" altLang="en-US">
                <a:latin typeface="Twinkl" pitchFamily="2" charset="0"/>
              </a:rPr>
              <a:t>.</a:t>
            </a:r>
          </a:p>
        </p:txBody>
      </p:sp>
      <p:pic>
        <p:nvPicPr>
          <p:cNvPr id="11271" name="Picture 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1575" y="2798763"/>
            <a:ext cx="1976438" cy="285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-Mon sport préféré est la lutte.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2888" y="363537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597150" y="1865313"/>
            <a:ext cx="1800225" cy="1152525"/>
            <a:chOff x="2550456" y="2123371"/>
            <a:chExt cx="1800000" cy="1152000"/>
          </a:xfrm>
        </p:grpSpPr>
        <p:sp>
          <p:nvSpPr>
            <p:cNvPr id="18" name="Cloud Callout 17"/>
            <p:cNvSpPr/>
            <p:nvPr/>
          </p:nvSpPr>
          <p:spPr>
            <a:xfrm>
              <a:off x="2550456" y="2123371"/>
              <a:ext cx="1800000" cy="1152000"/>
            </a:xfrm>
            <a:prstGeom prst="cloudCallout">
              <a:avLst>
                <a:gd name="adj1" fmla="val -69462"/>
                <a:gd name="adj2" fmla="val 4385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" name="Cloud Callout 2"/>
            <p:cNvSpPr/>
            <p:nvPr/>
          </p:nvSpPr>
          <p:spPr>
            <a:xfrm>
              <a:off x="2550456" y="2123371"/>
              <a:ext cx="1800000" cy="1152000"/>
            </a:xfrm>
            <a:prstGeom prst="cloudCallout">
              <a:avLst>
                <a:gd name="adj1" fmla="val -69462"/>
                <a:gd name="adj2" fmla="val 43850"/>
              </a:avLst>
            </a:prstGeom>
            <a:blipFill dpi="0" rotWithShape="1"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14189" t="9395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16" name="Rounded Rectangular Callout 15"/>
          <p:cNvSpPr/>
          <p:nvPr/>
        </p:nvSpPr>
        <p:spPr>
          <a:xfrm>
            <a:off x="2613025" y="3236913"/>
            <a:ext cx="2117725" cy="701675"/>
          </a:xfrm>
          <a:prstGeom prst="wedgeRoundRectCallout">
            <a:avLst>
              <a:gd name="adj1" fmla="val -66188"/>
              <a:gd name="adj2" fmla="val -44594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55888" y="3263900"/>
            <a:ext cx="1982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fr-FR" altLang="en-US">
                <a:latin typeface="Twinkl" pitchFamily="2" charset="0"/>
              </a:rPr>
              <a:t>Mon sport préféré est </a:t>
            </a:r>
            <a:r>
              <a:rPr lang="fr-FR" altLang="en-US">
                <a:solidFill>
                  <a:srgbClr val="3399FF"/>
                </a:solidFill>
                <a:latin typeface="Twinkl" pitchFamily="2" charset="0"/>
              </a:rPr>
              <a:t>le tennis</a:t>
            </a:r>
            <a:r>
              <a:rPr lang="fr-FR" altLang="en-US">
                <a:latin typeface="Twinkl" pitchFamily="2" charset="0"/>
              </a:rPr>
              <a:t>.</a:t>
            </a:r>
            <a:endParaRPr lang="en-GB" altLang="en-US">
              <a:latin typeface="Twinkl" pitchFamily="2" charset="0"/>
            </a:endParaRPr>
          </a:p>
        </p:txBody>
      </p:sp>
      <p:pic>
        <p:nvPicPr>
          <p:cNvPr id="20" name="-Mon sport préféré est le tennis.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313" y="357663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4910138" y="1730375"/>
            <a:ext cx="1800225" cy="1150938"/>
            <a:chOff x="4910716" y="1730020"/>
            <a:chExt cx="1800000" cy="1152000"/>
          </a:xfrm>
        </p:grpSpPr>
        <p:sp>
          <p:nvSpPr>
            <p:cNvPr id="25" name="Cloud Callout 24"/>
            <p:cNvSpPr/>
            <p:nvPr/>
          </p:nvSpPr>
          <p:spPr>
            <a:xfrm>
              <a:off x="4910716" y="1730020"/>
              <a:ext cx="1800000" cy="1152000"/>
            </a:xfrm>
            <a:prstGeom prst="cloudCallout">
              <a:avLst>
                <a:gd name="adj1" fmla="val 69434"/>
                <a:gd name="adj2" fmla="val 3078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Cloud Callout 23"/>
            <p:cNvSpPr/>
            <p:nvPr/>
          </p:nvSpPr>
          <p:spPr>
            <a:xfrm>
              <a:off x="4910716" y="1730020"/>
              <a:ext cx="1800000" cy="1152000"/>
            </a:xfrm>
            <a:prstGeom prst="cloudCallout">
              <a:avLst>
                <a:gd name="adj1" fmla="val 69434"/>
                <a:gd name="adj2" fmla="val 30788"/>
              </a:avLst>
            </a:prstGeom>
            <a:blipFill dpi="0" rotWithShape="1"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6270" r="8244"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36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pic>
        <p:nvPicPr>
          <p:cNvPr id="7" name="Mon sport prefere est le tenn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038" y="7239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Mon sport prefere est la lut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8038" y="1560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63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40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16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755650" y="5405438"/>
            <a:ext cx="7632700" cy="687387"/>
          </a:xfrm>
          <a:prstGeom prst="rect">
            <a:avLst/>
          </a:prstGeom>
          <a:solidFill>
            <a:srgbClr val="FDE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4991100"/>
            <a:ext cx="7632700" cy="369888"/>
          </a:xfrm>
          <a:prstGeom prst="rect">
            <a:avLst/>
          </a:prstGeom>
          <a:solidFill>
            <a:srgbClr val="C4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2" name="Title 5"/>
          <p:cNvSpPr>
            <a:spLocks noGrp="1"/>
          </p:cNvSpPr>
          <p:nvPr>
            <p:ph type="title"/>
          </p:nvPr>
        </p:nvSpPr>
        <p:spPr>
          <a:xfrm>
            <a:off x="633413" y="350838"/>
            <a:ext cx="7994650" cy="1595437"/>
          </a:xfrm>
        </p:spPr>
        <p:txBody>
          <a:bodyPr/>
          <a:lstStyle/>
          <a:p>
            <a:pPr algn="ctr"/>
            <a:r>
              <a:rPr lang="fr-FR" altLang="en-US" sz="3200" b="0"/>
              <a:t>Quel est ton sport préféré ?</a:t>
            </a:r>
            <a:br>
              <a:rPr lang="fr-FR" altLang="en-US" sz="3600" b="0"/>
            </a:br>
            <a:r>
              <a:rPr lang="en-GB" altLang="en-US" sz="2400" b="0"/>
              <a:t>(What’s Your Favourite Sport?)</a:t>
            </a:r>
            <a:endParaRPr lang="en-GB" altLang="en-US"/>
          </a:p>
        </p:txBody>
      </p:sp>
      <p:pic>
        <p:nvPicPr>
          <p:cNvPr id="12293" name="Play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5788" y="2982913"/>
            <a:ext cx="2019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fr-FR" altLang="en-US">
                <a:solidFill>
                  <a:srgbClr val="DB5183"/>
                </a:solidFill>
                <a:latin typeface="Twinkl" pitchFamily="2" charset="0"/>
              </a:rPr>
              <a:t>la gymnastique</a:t>
            </a:r>
            <a:endParaRPr lang="en-GB" altLang="en-US">
              <a:solidFill>
                <a:srgbClr val="DB5183"/>
              </a:solidFill>
              <a:latin typeface="Twinkl" pitchFamily="2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663825" y="2982913"/>
            <a:ext cx="11001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lutte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022725" y="2982913"/>
            <a:ext cx="1128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hockey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84800" y="2982913"/>
            <a:ext cx="1009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ski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17575" y="4576763"/>
            <a:ext cx="1128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tennis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825" y="1687513"/>
            <a:ext cx="911225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0650" y="2085975"/>
            <a:ext cx="1106488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3988" y="1863725"/>
            <a:ext cx="12461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238" y="3498850"/>
            <a:ext cx="687387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7013" y="2005013"/>
            <a:ext cx="11652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651250" y="4576763"/>
            <a:ext cx="133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football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22488" y="4576763"/>
            <a:ext cx="145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3399FF"/>
                </a:solidFill>
                <a:latin typeface="Twinkl" pitchFamily="2" charset="0"/>
              </a:rPr>
              <a:t>le rugby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300" y="3427413"/>
            <a:ext cx="6445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75" y="3427413"/>
            <a:ext cx="98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048250" y="4575175"/>
            <a:ext cx="2017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course à pied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2788" y="3438525"/>
            <a:ext cx="527050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840538" y="4575175"/>
            <a:ext cx="13858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solidFill>
                  <a:srgbClr val="DB5183"/>
                </a:solidFill>
                <a:latin typeface="Twinkl" pitchFamily="2" charset="0"/>
              </a:rPr>
              <a:t>la natation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642100" y="2978150"/>
            <a:ext cx="16779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US" altLang="en-US">
                <a:solidFill>
                  <a:srgbClr val="DB5183"/>
                </a:solidFill>
                <a:latin typeface="Twinkl" pitchFamily="2" charset="0"/>
              </a:rPr>
              <a:t>l’équitation</a:t>
            </a:r>
            <a:endParaRPr lang="en-GB" altLang="en-US">
              <a:solidFill>
                <a:srgbClr val="DB5183"/>
              </a:solidFill>
              <a:latin typeface="Twinkl" pitchFamily="2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9600" y="3813175"/>
            <a:ext cx="11477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8313" y="1912938"/>
            <a:ext cx="1211262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2182813" y="4991100"/>
            <a:ext cx="4778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>
                <a:latin typeface="Twinkl" pitchFamily="2" charset="0"/>
              </a:rPr>
              <a:t>Mon sport préféré est…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55650" y="5422900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Practise the sentences aloud and check by clicking on the arrow buttons.</a:t>
            </a:r>
          </a:p>
        </p:txBody>
      </p:sp>
      <p:pic>
        <p:nvPicPr>
          <p:cNvPr id="38" name="-la gymnastique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350" y="30416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-la lutte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2838" y="304165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-le hockey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1275" y="30416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-le ski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975" y="30416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-l’équitation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304165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-le tennis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4597400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-le rugby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4863" y="4594225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-le football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2038" y="4579938"/>
            <a:ext cx="2587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-la course à pied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0975" y="43735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-la natation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43875" y="462438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-Mon sport préféré est…"/>
          <p:cNvPicPr>
            <a:picLocks noChangeAspect="1"/>
          </p:cNvPicPr>
          <p:nvPr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7550" y="5054600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la gymnastiqu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911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la lut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-906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e hockey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38" y="-915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le ski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013" y="-91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lequitatio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3" y="-91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le tennis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-911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le rugby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888" y="-9112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le football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5063" y="-91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la course a pie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-9191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la natation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-9080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Mon sport prefere est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-8731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5" dur="30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1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 nodeType="clickPar">
                      <p:stCondLst>
                        <p:cond delay="0"/>
                      </p:stCondLst>
                      <p:childTnLst>
                        <p:par>
                          <p:cTn id="1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1" dur="19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24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1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 nodeType="clickPar">
                      <p:stCondLst>
                        <p:cond delay="0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3" dur="19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1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 nodeType="clickPar">
                      <p:stCondLst>
                        <p:cond delay="0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9" dur="270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1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 nodeType="clickPar">
                      <p:stCondLst>
                        <p:cond delay="0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5" dur="215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1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 nodeType="clickPar">
                      <p:stCondLst>
                        <p:cond delay="0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1" dur="2203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 nodeType="clickPar">
                      <p:stCondLst>
                        <p:cond delay="0"/>
                      </p:stCondLst>
                      <p:childTnLst>
                        <p:par>
                          <p:cTn id="1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2386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1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 nodeType="clickPar">
                      <p:stCondLst>
                        <p:cond delay="0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3" dur="2845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audio>
              <p:cMediaNode vol="80000">
                <p:cTn id="1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 nodeType="clickPar">
                      <p:stCondLst>
                        <p:cond delay="0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9" dur="2203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 nodeType="clickPar">
                      <p:stCondLst>
                        <p:cond delay="0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4543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5" grpId="0" animBg="1"/>
      <p:bldP spid="3" grpId="0" animBg="1"/>
      <p:bldP spid="10" grpId="0"/>
      <p:bldP spid="11" grpId="0"/>
      <p:bldP spid="13" grpId="0"/>
      <p:bldP spid="14" grpId="0"/>
      <p:bldP spid="15" grpId="0"/>
      <p:bldP spid="23" grpId="0"/>
      <p:bldP spid="24" grpId="0"/>
      <p:bldP spid="27" grpId="0"/>
      <p:bldP spid="29" grpId="0"/>
      <p:bldP spid="30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617028" y="3945786"/>
            <a:ext cx="7632700" cy="379413"/>
          </a:xfrm>
          <a:prstGeom prst="rect">
            <a:avLst/>
          </a:prstGeom>
          <a:solidFill>
            <a:srgbClr val="FDE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666870" y="4405430"/>
            <a:ext cx="7632700" cy="368300"/>
          </a:xfrm>
          <a:prstGeom prst="rect">
            <a:avLst/>
          </a:prstGeom>
          <a:solidFill>
            <a:srgbClr val="FEF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55650" y="2506663"/>
            <a:ext cx="7632700" cy="379412"/>
          </a:xfrm>
          <a:prstGeom prst="rect">
            <a:avLst/>
          </a:prstGeom>
          <a:solidFill>
            <a:srgbClr val="FDE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755650" y="2963863"/>
            <a:ext cx="7632700" cy="369887"/>
          </a:xfrm>
          <a:prstGeom prst="rect">
            <a:avLst/>
          </a:prstGeom>
          <a:solidFill>
            <a:srgbClr val="FEF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1781175"/>
            <a:ext cx="7632700" cy="660400"/>
          </a:xfrm>
          <a:prstGeom prst="rect">
            <a:avLst/>
          </a:prstGeom>
          <a:solidFill>
            <a:srgbClr val="C4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23" name="Title 5"/>
          <p:cNvSpPr>
            <a:spLocks noGrp="1"/>
          </p:cNvSpPr>
          <p:nvPr>
            <p:ph type="title"/>
          </p:nvPr>
        </p:nvSpPr>
        <p:spPr>
          <a:xfrm>
            <a:off x="574675" y="350838"/>
            <a:ext cx="7994650" cy="1595437"/>
          </a:xfrm>
        </p:spPr>
        <p:txBody>
          <a:bodyPr/>
          <a:lstStyle/>
          <a:p>
            <a:pPr algn="ctr"/>
            <a:r>
              <a:rPr lang="fr-FR" altLang="en-US" sz="3200" b="0"/>
              <a:t>Quel est ton sport préféré ?</a:t>
            </a:r>
            <a:br>
              <a:rPr lang="fr-FR" altLang="en-US" sz="3600" b="0"/>
            </a:br>
            <a:r>
              <a:rPr lang="en-GB" altLang="en-US" sz="2400" b="0"/>
              <a:t>(What’s Your Favourite Sport?)</a:t>
            </a:r>
            <a:endParaRPr lang="en-GB" altLang="en-US"/>
          </a:p>
        </p:txBody>
      </p:sp>
      <p:pic>
        <p:nvPicPr>
          <p:cNvPr id="13324" name="Pl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Box 32"/>
          <p:cNvSpPr txBox="1">
            <a:spLocks noChangeArrowheads="1"/>
          </p:cNvSpPr>
          <p:nvPr/>
        </p:nvSpPr>
        <p:spPr bwMode="auto">
          <a:xfrm>
            <a:off x="1247775" y="1793875"/>
            <a:ext cx="66484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Look at the question and answer and try to memorise them so you can use them with different sports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55650" y="2516188"/>
            <a:ext cx="514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 err="1">
                <a:latin typeface="Twinkl" pitchFamily="2" charset="0"/>
              </a:rPr>
              <a:t>Combien</a:t>
            </a:r>
            <a:r>
              <a:rPr lang="en-GB" altLang="en-US" dirty="0">
                <a:latin typeface="Twinkl" pitchFamily="2" charset="0"/>
              </a:rPr>
              <a:t> de </a:t>
            </a:r>
            <a:r>
              <a:rPr lang="en-GB" altLang="en-US" dirty="0" err="1">
                <a:latin typeface="Twinkl" pitchFamily="2" charset="0"/>
              </a:rPr>
              <a:t>personnes</a:t>
            </a:r>
            <a:r>
              <a:rPr lang="en-GB" altLang="en-US" dirty="0">
                <a:latin typeface="Twinkl" pitchFamily="2" charset="0"/>
              </a:rPr>
              <a:t> </a:t>
            </a:r>
            <a:r>
              <a:rPr lang="en-GB" altLang="en-US" dirty="0" err="1">
                <a:latin typeface="Twinkl" pitchFamily="2" charset="0"/>
              </a:rPr>
              <a:t>préfèrent</a:t>
            </a:r>
            <a:r>
              <a:rPr lang="en-GB" altLang="en-US" dirty="0">
                <a:latin typeface="Twinkl" pitchFamily="2" charset="0"/>
              </a:rPr>
              <a:t> le tennis ?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55650" y="2963863"/>
            <a:ext cx="51466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How many people prefer tennis</a:t>
            </a:r>
            <a:endParaRPr lang="en-GB" altLang="en-US" dirty="0">
              <a:latin typeface="Twinkl" pitchFamily="2" charset="0"/>
            </a:endParaRP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666870" y="4405430"/>
            <a:ext cx="5668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Five people prefer football</a:t>
            </a:r>
            <a:r>
              <a:rPr lang="en-GB" altLang="en-US" dirty="0">
                <a:latin typeface="Twinkl" pitchFamily="2" charset="0"/>
              </a:rPr>
              <a:t>.</a:t>
            </a:r>
          </a:p>
        </p:txBody>
      </p:sp>
      <p:pic>
        <p:nvPicPr>
          <p:cNvPr id="63" name="-Combien de personnes préfèrent le tennis ?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850" y="257492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mbien de personnes preferent le tenn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00" y="1147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617028" y="3945786"/>
            <a:ext cx="5146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Cinq </a:t>
            </a:r>
            <a:r>
              <a:rPr lang="en-GB" altLang="en-US" dirty="0" err="1">
                <a:latin typeface="Twinkl" pitchFamily="2" charset="0"/>
              </a:rPr>
              <a:t>personnes</a:t>
            </a:r>
            <a:r>
              <a:rPr lang="en-GB" altLang="en-US" dirty="0">
                <a:latin typeface="Twinkl" pitchFamily="2" charset="0"/>
              </a:rPr>
              <a:t> </a:t>
            </a:r>
            <a:r>
              <a:rPr lang="en-GB" altLang="en-US" dirty="0" err="1">
                <a:latin typeface="Twinkl" pitchFamily="2" charset="0"/>
              </a:rPr>
              <a:t>préfèrent</a:t>
            </a:r>
            <a:r>
              <a:rPr lang="en-GB" altLang="en-US" dirty="0">
                <a:latin typeface="Twinkl" pitchFamily="2" charset="0"/>
              </a:rPr>
              <a:t> le football.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B36F5D0-2B5D-40C8-8B52-593D94541EAF}"/>
              </a:ext>
            </a:extLst>
          </p:cNvPr>
          <p:cNvCxnSpPr/>
          <p:nvPr/>
        </p:nvCxnSpPr>
        <p:spPr>
          <a:xfrm>
            <a:off x="4890119" y="4000084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54C3CF41-B4DD-4753-AB75-14105CA903FF}"/>
              </a:ext>
            </a:extLst>
          </p:cNvPr>
          <p:cNvCxnSpPr/>
          <p:nvPr/>
        </p:nvCxnSpPr>
        <p:spPr>
          <a:xfrm>
            <a:off x="4989251" y="4001559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6220221-766A-4B8B-9A94-7A178F689A60}"/>
              </a:ext>
            </a:extLst>
          </p:cNvPr>
          <p:cNvCxnSpPr/>
          <p:nvPr/>
        </p:nvCxnSpPr>
        <p:spPr>
          <a:xfrm>
            <a:off x="5088383" y="3994162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C657231-E033-46A3-ABC1-414B0C7681CE}"/>
              </a:ext>
            </a:extLst>
          </p:cNvPr>
          <p:cNvCxnSpPr/>
          <p:nvPr/>
        </p:nvCxnSpPr>
        <p:spPr>
          <a:xfrm>
            <a:off x="5178641" y="3969011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F5B54AAE-78B4-413A-BFBE-50719D890AEA}"/>
              </a:ext>
            </a:extLst>
          </p:cNvPr>
          <p:cNvCxnSpPr>
            <a:cxnSpLocks/>
          </p:cNvCxnSpPr>
          <p:nvPr/>
        </p:nvCxnSpPr>
        <p:spPr>
          <a:xfrm flipH="1">
            <a:off x="4764349" y="4000084"/>
            <a:ext cx="522302" cy="1810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35" grpId="0" animBg="1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755650" y="4327525"/>
            <a:ext cx="7632700" cy="379413"/>
          </a:xfrm>
          <a:prstGeom prst="rect">
            <a:avLst/>
          </a:prstGeom>
          <a:solidFill>
            <a:srgbClr val="FDE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755650" y="4789488"/>
            <a:ext cx="7632700" cy="368300"/>
          </a:xfrm>
          <a:prstGeom prst="rect">
            <a:avLst/>
          </a:prstGeom>
          <a:solidFill>
            <a:srgbClr val="FEF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755650" y="3416300"/>
            <a:ext cx="7632700" cy="377825"/>
          </a:xfrm>
          <a:prstGeom prst="rect">
            <a:avLst/>
          </a:prstGeom>
          <a:solidFill>
            <a:srgbClr val="FDE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755650" y="3876675"/>
            <a:ext cx="7632700" cy="369888"/>
          </a:xfrm>
          <a:prstGeom prst="rect">
            <a:avLst/>
          </a:prstGeom>
          <a:solidFill>
            <a:srgbClr val="FEF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755650" y="2506663"/>
            <a:ext cx="7632700" cy="379412"/>
          </a:xfrm>
          <a:prstGeom prst="rect">
            <a:avLst/>
          </a:prstGeom>
          <a:solidFill>
            <a:srgbClr val="FDE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" name="Rectangle 35"/>
          <p:cNvSpPr/>
          <p:nvPr/>
        </p:nvSpPr>
        <p:spPr>
          <a:xfrm>
            <a:off x="755650" y="2963863"/>
            <a:ext cx="7632700" cy="369887"/>
          </a:xfrm>
          <a:prstGeom prst="rect">
            <a:avLst/>
          </a:prstGeom>
          <a:solidFill>
            <a:srgbClr val="FEF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755650" y="5240338"/>
            <a:ext cx="7632700" cy="379412"/>
          </a:xfrm>
          <a:prstGeom prst="rect">
            <a:avLst/>
          </a:prstGeom>
          <a:solidFill>
            <a:srgbClr val="FDEA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9" name="Rectangle 58"/>
          <p:cNvSpPr/>
          <p:nvPr/>
        </p:nvSpPr>
        <p:spPr>
          <a:xfrm>
            <a:off x="755650" y="5700713"/>
            <a:ext cx="7632700" cy="369887"/>
          </a:xfrm>
          <a:prstGeom prst="rect">
            <a:avLst/>
          </a:prstGeom>
          <a:solidFill>
            <a:srgbClr val="FEF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755650" y="1781175"/>
            <a:ext cx="7632700" cy="660400"/>
          </a:xfrm>
          <a:prstGeom prst="rect">
            <a:avLst/>
          </a:prstGeom>
          <a:solidFill>
            <a:srgbClr val="C4DF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3323" name="Title 5"/>
          <p:cNvSpPr>
            <a:spLocks noGrp="1"/>
          </p:cNvSpPr>
          <p:nvPr>
            <p:ph type="title"/>
          </p:nvPr>
        </p:nvSpPr>
        <p:spPr>
          <a:xfrm>
            <a:off x="574675" y="350838"/>
            <a:ext cx="7994650" cy="1595437"/>
          </a:xfrm>
        </p:spPr>
        <p:txBody>
          <a:bodyPr/>
          <a:lstStyle/>
          <a:p>
            <a:pPr algn="ctr"/>
            <a:r>
              <a:rPr lang="fr-FR" altLang="en-US" sz="3200" b="0"/>
              <a:t>Quel est ton sport préféré ?</a:t>
            </a:r>
            <a:br>
              <a:rPr lang="fr-FR" altLang="en-US" sz="3600" b="0"/>
            </a:br>
            <a:r>
              <a:rPr lang="en-GB" altLang="en-US" sz="2400" b="0"/>
              <a:t>(What’s Your Favourite Sport?)</a:t>
            </a:r>
            <a:endParaRPr lang="en-GB" altLang="en-US"/>
          </a:p>
        </p:txBody>
      </p:sp>
      <p:pic>
        <p:nvPicPr>
          <p:cNvPr id="13324" name="Play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612775"/>
            <a:ext cx="831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TextBox 32"/>
          <p:cNvSpPr txBox="1">
            <a:spLocks noChangeArrowheads="1"/>
          </p:cNvSpPr>
          <p:nvPr/>
        </p:nvSpPr>
        <p:spPr bwMode="auto">
          <a:xfrm>
            <a:off x="1247775" y="1793875"/>
            <a:ext cx="6648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Look at a class tally chart of favourite sports and answer these questions.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55650" y="2516188"/>
            <a:ext cx="514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 err="1">
                <a:latin typeface="Twinkl" pitchFamily="2" charset="0"/>
              </a:rPr>
              <a:t>Combien</a:t>
            </a:r>
            <a:r>
              <a:rPr lang="en-GB" altLang="en-US" dirty="0">
                <a:latin typeface="Twinkl" pitchFamily="2" charset="0"/>
              </a:rPr>
              <a:t> de </a:t>
            </a:r>
            <a:r>
              <a:rPr lang="en-GB" altLang="en-US" dirty="0" err="1">
                <a:latin typeface="Twinkl" pitchFamily="2" charset="0"/>
              </a:rPr>
              <a:t>personnes</a:t>
            </a:r>
            <a:r>
              <a:rPr lang="en-GB" altLang="en-US" dirty="0">
                <a:latin typeface="Twinkl" pitchFamily="2" charset="0"/>
              </a:rPr>
              <a:t> </a:t>
            </a:r>
            <a:r>
              <a:rPr lang="en-GB" altLang="en-US" dirty="0" err="1">
                <a:latin typeface="Twinkl" pitchFamily="2" charset="0"/>
              </a:rPr>
              <a:t>préfèrent</a:t>
            </a:r>
            <a:r>
              <a:rPr lang="en-GB" altLang="en-US" dirty="0">
                <a:latin typeface="Twinkl" pitchFamily="2" charset="0"/>
              </a:rPr>
              <a:t> le tennis ?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755650" y="2963863"/>
            <a:ext cx="5146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___________ </a:t>
            </a:r>
            <a:r>
              <a:rPr lang="en-GB" altLang="en-US">
                <a:latin typeface="Twinkl" pitchFamily="2" charset="0"/>
              </a:rPr>
              <a:t>personnes préfèrent le tennis.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55650" y="3416300"/>
            <a:ext cx="514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 err="1">
                <a:latin typeface="Twinkl" pitchFamily="2" charset="0"/>
              </a:rPr>
              <a:t>Combien</a:t>
            </a:r>
            <a:r>
              <a:rPr lang="en-GB" altLang="en-US" dirty="0">
                <a:latin typeface="Twinkl" pitchFamily="2" charset="0"/>
              </a:rPr>
              <a:t> de </a:t>
            </a:r>
            <a:r>
              <a:rPr lang="en-GB" altLang="en-US" dirty="0" err="1">
                <a:latin typeface="Twinkl" pitchFamily="2" charset="0"/>
              </a:rPr>
              <a:t>personnes</a:t>
            </a:r>
            <a:r>
              <a:rPr lang="en-GB" altLang="en-US" dirty="0">
                <a:latin typeface="Twinkl" pitchFamily="2" charset="0"/>
              </a:rPr>
              <a:t> </a:t>
            </a:r>
            <a:r>
              <a:rPr lang="en-GB" altLang="en-US" dirty="0" err="1">
                <a:latin typeface="Twinkl" pitchFamily="2" charset="0"/>
              </a:rPr>
              <a:t>préfèrent</a:t>
            </a:r>
            <a:r>
              <a:rPr lang="en-GB" altLang="en-US" dirty="0">
                <a:latin typeface="Twinkl" pitchFamily="2" charset="0"/>
              </a:rPr>
              <a:t> le football ?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755650" y="3876675"/>
            <a:ext cx="5146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___________ </a:t>
            </a:r>
            <a:r>
              <a:rPr lang="en-GB" altLang="en-US">
                <a:latin typeface="Twinkl" pitchFamily="2" charset="0"/>
              </a:rPr>
              <a:t>personnes préfèrent le football.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755650" y="4327525"/>
            <a:ext cx="5668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latin typeface="Twinkl" pitchFamily="2" charset="0"/>
              </a:rPr>
              <a:t>Combien de personnes préfèrent la gymnastique ? 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755650" y="4789488"/>
            <a:ext cx="56689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___________ </a:t>
            </a:r>
            <a:r>
              <a:rPr lang="en-GB" altLang="en-US">
                <a:latin typeface="Twinkl" pitchFamily="2" charset="0"/>
              </a:rPr>
              <a:t>personnes préfèrent la gymnastique.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755650" y="5240338"/>
            <a:ext cx="566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latin typeface="Twinkl" pitchFamily="2" charset="0"/>
              </a:rPr>
              <a:t>Combien de personnes préfèrent la natation ?</a:t>
            </a: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755650" y="5700713"/>
            <a:ext cx="56689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latin typeface="Arial" panose="020B0604020202020204" pitchFamily="34" charset="0"/>
                <a:cs typeface="Arial" panose="020B0604020202020204" pitchFamily="34" charset="0"/>
              </a:rPr>
              <a:t>___________ </a:t>
            </a:r>
            <a:r>
              <a:rPr lang="en-GB" altLang="en-US">
                <a:latin typeface="Twinkl" pitchFamily="2" charset="0"/>
              </a:rPr>
              <a:t>personnes préfèrent la natation.</a:t>
            </a:r>
          </a:p>
        </p:txBody>
      </p:sp>
      <p:pic>
        <p:nvPicPr>
          <p:cNvPr id="63" name="-Combien de personnes préfèrent le tennis ?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850" y="257492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-Combien de personnes préfèrent le football ?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850" y="3471863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-Combien de personnes préfèrent la gymnastique ?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850" y="4384675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-Combien de personnes préfèrent la natation ?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5850" y="5297488"/>
            <a:ext cx="25876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mbien de personnes preferent le tenni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00" y="11477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Combien de personnes preferent le football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00" y="2006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Combien de personnes preferent la gymnastiqu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00" y="28622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Combien de personnes preferent la natation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900" y="37179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06E73-B577-484B-8F88-C48A4929D5D8}"/>
              </a:ext>
            </a:extLst>
          </p:cNvPr>
          <p:cNvCxnSpPr/>
          <p:nvPr/>
        </p:nvCxnSpPr>
        <p:spPr>
          <a:xfrm>
            <a:off x="7031115" y="2574925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04CABF7-75C7-454B-BF41-8FEF3960EE0A}"/>
              </a:ext>
            </a:extLst>
          </p:cNvPr>
          <p:cNvCxnSpPr/>
          <p:nvPr/>
        </p:nvCxnSpPr>
        <p:spPr>
          <a:xfrm>
            <a:off x="7130247" y="2576400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785B475-B40D-4C6E-B9BB-CFD2AE601BD2}"/>
              </a:ext>
            </a:extLst>
          </p:cNvPr>
          <p:cNvCxnSpPr/>
          <p:nvPr/>
        </p:nvCxnSpPr>
        <p:spPr>
          <a:xfrm>
            <a:off x="7229379" y="2569003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03040E4-3923-4D9A-8D04-079A215713AC}"/>
              </a:ext>
            </a:extLst>
          </p:cNvPr>
          <p:cNvCxnSpPr/>
          <p:nvPr/>
        </p:nvCxnSpPr>
        <p:spPr>
          <a:xfrm>
            <a:off x="7319637" y="2543852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AF946660-FBF1-48E5-B1EF-928C2FFFEFB4}"/>
              </a:ext>
            </a:extLst>
          </p:cNvPr>
          <p:cNvCxnSpPr/>
          <p:nvPr/>
        </p:nvCxnSpPr>
        <p:spPr>
          <a:xfrm>
            <a:off x="7023719" y="3481924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9390FC42-C5F7-448B-BC49-7B7EB8DBB922}"/>
              </a:ext>
            </a:extLst>
          </p:cNvPr>
          <p:cNvCxnSpPr/>
          <p:nvPr/>
        </p:nvCxnSpPr>
        <p:spPr>
          <a:xfrm>
            <a:off x="7122851" y="3483399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8FA5EFD-64BD-4CAC-969B-4AAEA049DB72}"/>
              </a:ext>
            </a:extLst>
          </p:cNvPr>
          <p:cNvCxnSpPr/>
          <p:nvPr/>
        </p:nvCxnSpPr>
        <p:spPr>
          <a:xfrm>
            <a:off x="7221983" y="3476002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AB142112-50D9-4CC0-9275-BE3B45032A06}"/>
              </a:ext>
            </a:extLst>
          </p:cNvPr>
          <p:cNvCxnSpPr/>
          <p:nvPr/>
        </p:nvCxnSpPr>
        <p:spPr>
          <a:xfrm>
            <a:off x="7312241" y="3450851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E693E6A-4C6C-4C42-88CD-9C0F19B9245F}"/>
              </a:ext>
            </a:extLst>
          </p:cNvPr>
          <p:cNvCxnSpPr>
            <a:cxnSpLocks/>
          </p:cNvCxnSpPr>
          <p:nvPr/>
        </p:nvCxnSpPr>
        <p:spPr>
          <a:xfrm flipH="1">
            <a:off x="6897949" y="3481924"/>
            <a:ext cx="522302" cy="1810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3844164-6DD8-4D2A-82E1-AF92F462C4E4}"/>
              </a:ext>
            </a:extLst>
          </p:cNvPr>
          <p:cNvCxnSpPr/>
          <p:nvPr/>
        </p:nvCxnSpPr>
        <p:spPr>
          <a:xfrm>
            <a:off x="7557859" y="3483403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59150606-BE8F-4325-9872-708EF5238BD8}"/>
              </a:ext>
            </a:extLst>
          </p:cNvPr>
          <p:cNvCxnSpPr/>
          <p:nvPr/>
        </p:nvCxnSpPr>
        <p:spPr>
          <a:xfrm>
            <a:off x="7656991" y="3484878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A4C8613-05E6-4BB4-8D2F-CD802DD509BF}"/>
              </a:ext>
            </a:extLst>
          </p:cNvPr>
          <p:cNvCxnSpPr/>
          <p:nvPr/>
        </p:nvCxnSpPr>
        <p:spPr>
          <a:xfrm>
            <a:off x="7846381" y="3452330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B81EEB9-EEC7-42D2-9811-B4AF398E905F}"/>
              </a:ext>
            </a:extLst>
          </p:cNvPr>
          <p:cNvCxnSpPr>
            <a:cxnSpLocks/>
          </p:cNvCxnSpPr>
          <p:nvPr/>
        </p:nvCxnSpPr>
        <p:spPr>
          <a:xfrm flipH="1">
            <a:off x="7432089" y="3483403"/>
            <a:ext cx="522302" cy="1810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184350C-0ABD-49E8-B9ED-861D9C2CAA48}"/>
              </a:ext>
            </a:extLst>
          </p:cNvPr>
          <p:cNvCxnSpPr/>
          <p:nvPr/>
        </p:nvCxnSpPr>
        <p:spPr>
          <a:xfrm>
            <a:off x="7747248" y="3477481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A723C02-3FBD-4680-A2BC-D7CE9EA58749}"/>
              </a:ext>
            </a:extLst>
          </p:cNvPr>
          <p:cNvCxnSpPr/>
          <p:nvPr/>
        </p:nvCxnSpPr>
        <p:spPr>
          <a:xfrm>
            <a:off x="7023719" y="4396324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C637983-B71D-4DBA-B98D-EDE39B3701D7}"/>
              </a:ext>
            </a:extLst>
          </p:cNvPr>
          <p:cNvCxnSpPr/>
          <p:nvPr/>
        </p:nvCxnSpPr>
        <p:spPr>
          <a:xfrm>
            <a:off x="7122851" y="4397799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4345474A-E35C-4B22-BFFA-41D45FC2A47D}"/>
              </a:ext>
            </a:extLst>
          </p:cNvPr>
          <p:cNvCxnSpPr/>
          <p:nvPr/>
        </p:nvCxnSpPr>
        <p:spPr>
          <a:xfrm>
            <a:off x="7221983" y="4390402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6D63E26-47B9-484B-9650-B07E0B9DD69D}"/>
              </a:ext>
            </a:extLst>
          </p:cNvPr>
          <p:cNvCxnSpPr/>
          <p:nvPr/>
        </p:nvCxnSpPr>
        <p:spPr>
          <a:xfrm>
            <a:off x="7312241" y="4365251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A134BBB4-B7A5-4995-999D-A30031532B4E}"/>
              </a:ext>
            </a:extLst>
          </p:cNvPr>
          <p:cNvCxnSpPr>
            <a:cxnSpLocks/>
          </p:cNvCxnSpPr>
          <p:nvPr/>
        </p:nvCxnSpPr>
        <p:spPr>
          <a:xfrm flipH="1">
            <a:off x="6897949" y="4396324"/>
            <a:ext cx="522302" cy="1810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A94FCBE-72BB-4667-A4B1-2002C7180BFA}"/>
              </a:ext>
            </a:extLst>
          </p:cNvPr>
          <p:cNvCxnSpPr/>
          <p:nvPr/>
        </p:nvCxnSpPr>
        <p:spPr>
          <a:xfrm>
            <a:off x="6985619" y="5295484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C919D70-8C61-47A8-A167-5D0890DBE9FB}"/>
              </a:ext>
            </a:extLst>
          </p:cNvPr>
          <p:cNvCxnSpPr/>
          <p:nvPr/>
        </p:nvCxnSpPr>
        <p:spPr>
          <a:xfrm>
            <a:off x="7084751" y="5296959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6FAFFD4-4A41-42BB-A7DB-9B2736768AF7}"/>
              </a:ext>
            </a:extLst>
          </p:cNvPr>
          <p:cNvCxnSpPr/>
          <p:nvPr/>
        </p:nvCxnSpPr>
        <p:spPr>
          <a:xfrm>
            <a:off x="7183883" y="5289562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BD330BF-CDBF-47D9-B606-DD3C1CB11163}"/>
              </a:ext>
            </a:extLst>
          </p:cNvPr>
          <p:cNvCxnSpPr/>
          <p:nvPr/>
        </p:nvCxnSpPr>
        <p:spPr>
          <a:xfrm>
            <a:off x="7274141" y="5264411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05BB7E2-35EA-472E-B2F6-01536529B147}"/>
              </a:ext>
            </a:extLst>
          </p:cNvPr>
          <p:cNvCxnSpPr>
            <a:cxnSpLocks/>
          </p:cNvCxnSpPr>
          <p:nvPr/>
        </p:nvCxnSpPr>
        <p:spPr>
          <a:xfrm flipH="1">
            <a:off x="6859849" y="5295484"/>
            <a:ext cx="522302" cy="1810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7B12264E-CFB7-4C4B-89ED-606DC05AB2EB}"/>
              </a:ext>
            </a:extLst>
          </p:cNvPr>
          <p:cNvCxnSpPr/>
          <p:nvPr/>
        </p:nvCxnSpPr>
        <p:spPr>
          <a:xfrm>
            <a:off x="7511319" y="5312203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3073E92-A9F5-4AF2-9B04-9A9FEF0C2E65}"/>
              </a:ext>
            </a:extLst>
          </p:cNvPr>
          <p:cNvCxnSpPr/>
          <p:nvPr/>
        </p:nvCxnSpPr>
        <p:spPr>
          <a:xfrm>
            <a:off x="7601577" y="5287052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2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 nodeType="clickPar">
                      <p:stCondLst>
                        <p:cond delay="0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63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 nodeType="clickPar">
                      <p:stCondLst>
                        <p:cond delay="0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495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 nodeType="clickPar">
                      <p:stCondLst>
                        <p:cond delay="0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49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 nodeType="clickPar">
                      <p:stCondLst>
                        <p:cond delay="0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2" dur="45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4" grpId="0" animBg="1"/>
      <p:bldP spid="55" grpId="0" animBg="1"/>
      <p:bldP spid="35" grpId="0" animBg="1"/>
      <p:bldP spid="36" grpId="0" animBg="1"/>
      <p:bldP spid="58" grpId="0" animBg="1"/>
      <p:bldP spid="59" grpId="0" animBg="1"/>
      <p:bldP spid="34" grpId="0"/>
      <p:bldP spid="37" grpId="0"/>
      <p:bldP spid="39" grpId="0"/>
      <p:bldP spid="41" grpId="0"/>
      <p:bldP spid="51" grpId="0"/>
      <p:bldP spid="53" grpId="0"/>
      <p:bldP spid="60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5"/>
          <p:cNvSpPr>
            <a:spLocks noGrp="1"/>
          </p:cNvSpPr>
          <p:nvPr>
            <p:ph type="title"/>
          </p:nvPr>
        </p:nvSpPr>
        <p:spPr>
          <a:xfrm>
            <a:off x="574675" y="350838"/>
            <a:ext cx="7994650" cy="1595437"/>
          </a:xfrm>
        </p:spPr>
        <p:txBody>
          <a:bodyPr/>
          <a:lstStyle/>
          <a:p>
            <a:pPr algn="ctr"/>
            <a:r>
              <a:rPr lang="en-GB" altLang="en-US" sz="3600" b="0" dirty="0"/>
              <a:t>Tally chart of year 4</a:t>
            </a:r>
            <a:endParaRPr lang="en-GB" altLang="en-US" sz="3600" dirty="0"/>
          </a:p>
        </p:txBody>
      </p:sp>
      <p:pic>
        <p:nvPicPr>
          <p:cNvPr id="14344" name="Individual Work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865188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4DE5377-D309-4C5B-A86C-65C232F8C8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512483"/>
              </p:ext>
            </p:extLst>
          </p:nvPr>
        </p:nvGraphicFramePr>
        <p:xfrm>
          <a:off x="1303020" y="1788299"/>
          <a:ext cx="6096000" cy="4079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64279046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087639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Les sports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Nombres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d’élèves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49198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>
                          <a:latin typeface="Twinkl" pitchFamily="2" charset="0"/>
                        </a:rPr>
                        <a:t>Le rugby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9221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>
                          <a:latin typeface="Twinkl" pitchFamily="2" charset="0"/>
                        </a:rPr>
                        <a:t>Le hockey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242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>
                          <a:latin typeface="Twinkl" pitchFamily="2" charset="0"/>
                        </a:rPr>
                        <a:t>La natation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970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>
                          <a:latin typeface="Twinkl" pitchFamily="2" charset="0"/>
                        </a:rPr>
                        <a:t>Le football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305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>
                          <a:latin typeface="Twinkl" pitchFamily="2" charset="0"/>
                        </a:rPr>
                        <a:t>Le tennis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9577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>
                          <a:latin typeface="Twinkl" pitchFamily="2" charset="0"/>
                        </a:rPr>
                        <a:t>La </a:t>
                      </a:r>
                      <a:r>
                        <a:rPr lang="en-GB" altLang="en-US" dirty="0" err="1">
                          <a:latin typeface="Twinkl" pitchFamily="2" charset="0"/>
                        </a:rPr>
                        <a:t>gymnastique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96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 err="1">
                          <a:latin typeface="Twinkl" pitchFamily="2" charset="0"/>
                        </a:rPr>
                        <a:t>L’équitation</a:t>
                      </a:r>
                      <a:endParaRPr lang="en-GB" altLang="en-US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443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>
                          <a:latin typeface="Twinkl" pitchFamily="2" charset="0"/>
                        </a:rPr>
                        <a:t>La course à pied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18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>
                          <a:latin typeface="Twinkl" pitchFamily="2" charset="0"/>
                        </a:rPr>
                        <a:t>La </a:t>
                      </a:r>
                      <a:r>
                        <a:rPr lang="en-GB" altLang="en-US" dirty="0" err="1">
                          <a:latin typeface="Twinkl" pitchFamily="2" charset="0"/>
                        </a:rPr>
                        <a:t>lutte</a:t>
                      </a:r>
                      <a:endParaRPr lang="en-GB" altLang="en-US" dirty="0">
                        <a:latin typeface="Twinkl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907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dirty="0">
                          <a:latin typeface="Twinkl" pitchFamily="2" charset="0"/>
                        </a:rPr>
                        <a:t>Le ski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304535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56832F-ADA7-48F3-92A4-925D40C2B64E}"/>
              </a:ext>
            </a:extLst>
          </p:cNvPr>
          <p:cNvCxnSpPr>
            <a:cxnSpLocks/>
          </p:cNvCxnSpPr>
          <p:nvPr/>
        </p:nvCxnSpPr>
        <p:spPr>
          <a:xfrm>
            <a:off x="5019659" y="3314284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679DA3-A857-4ADE-928F-4806151B3526}"/>
              </a:ext>
            </a:extLst>
          </p:cNvPr>
          <p:cNvCxnSpPr/>
          <p:nvPr/>
        </p:nvCxnSpPr>
        <p:spPr>
          <a:xfrm>
            <a:off x="5118791" y="3315759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D42F65-64FC-4170-8AB5-FEBA2C1717E7}"/>
              </a:ext>
            </a:extLst>
          </p:cNvPr>
          <p:cNvCxnSpPr>
            <a:cxnSpLocks/>
          </p:cNvCxnSpPr>
          <p:nvPr/>
        </p:nvCxnSpPr>
        <p:spPr>
          <a:xfrm>
            <a:off x="5217923" y="3308362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F25357-0E50-4AAD-BF85-3362AD1A3D0A}"/>
              </a:ext>
            </a:extLst>
          </p:cNvPr>
          <p:cNvCxnSpPr/>
          <p:nvPr/>
        </p:nvCxnSpPr>
        <p:spPr>
          <a:xfrm>
            <a:off x="5308181" y="3283211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FE4F0C4-379F-4010-BD9E-6B674F8915F0}"/>
              </a:ext>
            </a:extLst>
          </p:cNvPr>
          <p:cNvCxnSpPr>
            <a:cxnSpLocks/>
          </p:cNvCxnSpPr>
          <p:nvPr/>
        </p:nvCxnSpPr>
        <p:spPr>
          <a:xfrm flipH="1">
            <a:off x="4893889" y="3314284"/>
            <a:ext cx="522302" cy="1810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1C5369-19F8-49F0-AD88-EA1A25CC6E84}"/>
              </a:ext>
            </a:extLst>
          </p:cNvPr>
          <p:cNvCxnSpPr/>
          <p:nvPr/>
        </p:nvCxnSpPr>
        <p:spPr>
          <a:xfrm>
            <a:off x="5553799" y="3315763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930B4AF-2E18-4282-8960-3D46D9227395}"/>
              </a:ext>
            </a:extLst>
          </p:cNvPr>
          <p:cNvCxnSpPr/>
          <p:nvPr/>
        </p:nvCxnSpPr>
        <p:spPr>
          <a:xfrm>
            <a:off x="5743188" y="3309841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5E859C-30AC-4CE2-814D-42C2E7D71D1B}"/>
              </a:ext>
            </a:extLst>
          </p:cNvPr>
          <p:cNvCxnSpPr/>
          <p:nvPr/>
        </p:nvCxnSpPr>
        <p:spPr>
          <a:xfrm>
            <a:off x="5652263" y="3323602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50C432-818D-4DA4-BBBF-04EAEE4CA171}"/>
              </a:ext>
            </a:extLst>
          </p:cNvPr>
          <p:cNvCxnSpPr/>
          <p:nvPr/>
        </p:nvCxnSpPr>
        <p:spPr>
          <a:xfrm>
            <a:off x="5819903" y="3300742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B7E339-3FD2-453C-9905-981044C9C48E}"/>
              </a:ext>
            </a:extLst>
          </p:cNvPr>
          <p:cNvCxnSpPr>
            <a:cxnSpLocks/>
          </p:cNvCxnSpPr>
          <p:nvPr/>
        </p:nvCxnSpPr>
        <p:spPr>
          <a:xfrm>
            <a:off x="4935839" y="3733384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79C54C3-5B27-41FC-9790-6954F9F387EA}"/>
              </a:ext>
            </a:extLst>
          </p:cNvPr>
          <p:cNvCxnSpPr/>
          <p:nvPr/>
        </p:nvCxnSpPr>
        <p:spPr>
          <a:xfrm>
            <a:off x="5034971" y="3734859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FFC0F1C-6761-40CC-8410-40838A0A8BA9}"/>
              </a:ext>
            </a:extLst>
          </p:cNvPr>
          <p:cNvCxnSpPr>
            <a:cxnSpLocks/>
          </p:cNvCxnSpPr>
          <p:nvPr/>
        </p:nvCxnSpPr>
        <p:spPr>
          <a:xfrm>
            <a:off x="5134103" y="3727462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1D079C6-EC48-4381-B421-6D11BBB5746B}"/>
              </a:ext>
            </a:extLst>
          </p:cNvPr>
          <p:cNvCxnSpPr>
            <a:cxnSpLocks/>
          </p:cNvCxnSpPr>
          <p:nvPr/>
        </p:nvCxnSpPr>
        <p:spPr>
          <a:xfrm>
            <a:off x="4951079" y="4076284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D18BF3-BEBD-40DF-96D6-CE77C1290D52}"/>
              </a:ext>
            </a:extLst>
          </p:cNvPr>
          <p:cNvCxnSpPr/>
          <p:nvPr/>
        </p:nvCxnSpPr>
        <p:spPr>
          <a:xfrm>
            <a:off x="5050211" y="4077759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EEDB295-5134-4BE4-BC7E-4465867FF73D}"/>
              </a:ext>
            </a:extLst>
          </p:cNvPr>
          <p:cNvCxnSpPr>
            <a:cxnSpLocks/>
          </p:cNvCxnSpPr>
          <p:nvPr/>
        </p:nvCxnSpPr>
        <p:spPr>
          <a:xfrm>
            <a:off x="5149343" y="4070362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67246AA-C265-4574-B1C6-50ECD3F1DC21}"/>
              </a:ext>
            </a:extLst>
          </p:cNvPr>
          <p:cNvCxnSpPr/>
          <p:nvPr/>
        </p:nvCxnSpPr>
        <p:spPr>
          <a:xfrm>
            <a:off x="5239601" y="4045211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1547AD8-EB9A-4E0F-941B-2A00BD02F701}"/>
              </a:ext>
            </a:extLst>
          </p:cNvPr>
          <p:cNvCxnSpPr>
            <a:cxnSpLocks/>
          </p:cNvCxnSpPr>
          <p:nvPr/>
        </p:nvCxnSpPr>
        <p:spPr>
          <a:xfrm>
            <a:off x="5514959" y="2948524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1BD345C-E9D0-4325-88A3-1E1A4D92C815}"/>
              </a:ext>
            </a:extLst>
          </p:cNvPr>
          <p:cNvCxnSpPr/>
          <p:nvPr/>
        </p:nvCxnSpPr>
        <p:spPr>
          <a:xfrm>
            <a:off x="5614091" y="2949999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7BEAB7C-56E9-4AC2-AD74-A48C7C49AD33}"/>
              </a:ext>
            </a:extLst>
          </p:cNvPr>
          <p:cNvCxnSpPr>
            <a:cxnSpLocks/>
          </p:cNvCxnSpPr>
          <p:nvPr/>
        </p:nvCxnSpPr>
        <p:spPr>
          <a:xfrm>
            <a:off x="4966319" y="2940904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DF2E409-51D4-48BD-AD75-7F0468707A28}"/>
              </a:ext>
            </a:extLst>
          </p:cNvPr>
          <p:cNvCxnSpPr/>
          <p:nvPr/>
        </p:nvCxnSpPr>
        <p:spPr>
          <a:xfrm>
            <a:off x="5065451" y="2942379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05F056C-1412-4A7B-A465-5FC35B48BD4E}"/>
              </a:ext>
            </a:extLst>
          </p:cNvPr>
          <p:cNvCxnSpPr>
            <a:cxnSpLocks/>
          </p:cNvCxnSpPr>
          <p:nvPr/>
        </p:nvCxnSpPr>
        <p:spPr>
          <a:xfrm>
            <a:off x="5164583" y="2934982"/>
            <a:ext cx="0" cy="2244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3E2B2D6-ACB3-4DC5-8B7A-C66ACD1E69B2}"/>
              </a:ext>
            </a:extLst>
          </p:cNvPr>
          <p:cNvCxnSpPr>
            <a:cxnSpLocks/>
          </p:cNvCxnSpPr>
          <p:nvPr/>
        </p:nvCxnSpPr>
        <p:spPr>
          <a:xfrm>
            <a:off x="5254841" y="2909831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2C78353-295B-42B2-AF61-5BF114D8B703}"/>
              </a:ext>
            </a:extLst>
          </p:cNvPr>
          <p:cNvCxnSpPr>
            <a:cxnSpLocks/>
          </p:cNvCxnSpPr>
          <p:nvPr/>
        </p:nvCxnSpPr>
        <p:spPr>
          <a:xfrm flipH="1">
            <a:off x="4864149" y="2980483"/>
            <a:ext cx="522302" cy="1810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EA9CC29-7674-41AF-A7CF-0917CE6699F0}"/>
              </a:ext>
            </a:extLst>
          </p:cNvPr>
          <p:cNvCxnSpPr>
            <a:cxnSpLocks/>
          </p:cNvCxnSpPr>
          <p:nvPr/>
        </p:nvCxnSpPr>
        <p:spPr>
          <a:xfrm>
            <a:off x="4943459" y="2201764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97E19E29-CAFE-49DB-AA74-AA33BCD87A38}"/>
              </a:ext>
            </a:extLst>
          </p:cNvPr>
          <p:cNvCxnSpPr/>
          <p:nvPr/>
        </p:nvCxnSpPr>
        <p:spPr>
          <a:xfrm>
            <a:off x="5042591" y="2203239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FCC86FD-7266-49FA-A956-6BF3D8E54970}"/>
              </a:ext>
            </a:extLst>
          </p:cNvPr>
          <p:cNvCxnSpPr>
            <a:cxnSpLocks/>
          </p:cNvCxnSpPr>
          <p:nvPr/>
        </p:nvCxnSpPr>
        <p:spPr>
          <a:xfrm>
            <a:off x="5141723" y="2195842"/>
            <a:ext cx="0" cy="2244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7C645EB7-1FE0-4E20-801C-900F0BE46C80}"/>
              </a:ext>
            </a:extLst>
          </p:cNvPr>
          <p:cNvCxnSpPr>
            <a:cxnSpLocks/>
          </p:cNvCxnSpPr>
          <p:nvPr/>
        </p:nvCxnSpPr>
        <p:spPr>
          <a:xfrm>
            <a:off x="5231981" y="2170691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0C487EB0-A5FF-4AC0-ABC2-012380BDB048}"/>
              </a:ext>
            </a:extLst>
          </p:cNvPr>
          <p:cNvCxnSpPr>
            <a:cxnSpLocks/>
          </p:cNvCxnSpPr>
          <p:nvPr/>
        </p:nvCxnSpPr>
        <p:spPr>
          <a:xfrm flipH="1">
            <a:off x="4841289" y="2241343"/>
            <a:ext cx="522302" cy="1810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D3D3F5B-3376-454A-A4A4-8E19A5361B54}"/>
              </a:ext>
            </a:extLst>
          </p:cNvPr>
          <p:cNvCxnSpPr/>
          <p:nvPr/>
        </p:nvCxnSpPr>
        <p:spPr>
          <a:xfrm>
            <a:off x="5436982" y="2553789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3ABE0EA-D47A-4BFA-8B1E-0AC87515CCC4}"/>
              </a:ext>
            </a:extLst>
          </p:cNvPr>
          <p:cNvCxnSpPr/>
          <p:nvPr/>
        </p:nvCxnSpPr>
        <p:spPr>
          <a:xfrm>
            <a:off x="4928959" y="2591863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6EF847C-D99B-48A2-B997-A32C85B50603}"/>
              </a:ext>
            </a:extLst>
          </p:cNvPr>
          <p:cNvCxnSpPr>
            <a:cxnSpLocks/>
          </p:cNvCxnSpPr>
          <p:nvPr/>
        </p:nvCxnSpPr>
        <p:spPr>
          <a:xfrm flipH="1">
            <a:off x="4803189" y="2591863"/>
            <a:ext cx="522302" cy="1810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D4F1D95-4D6A-4157-A773-83093D572A5B}"/>
              </a:ext>
            </a:extLst>
          </p:cNvPr>
          <p:cNvCxnSpPr/>
          <p:nvPr/>
        </p:nvCxnSpPr>
        <p:spPr>
          <a:xfrm>
            <a:off x="5118348" y="2585941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6E78AD79-159B-434C-80F7-EFF8F0AA342A}"/>
              </a:ext>
            </a:extLst>
          </p:cNvPr>
          <p:cNvCxnSpPr/>
          <p:nvPr/>
        </p:nvCxnSpPr>
        <p:spPr>
          <a:xfrm>
            <a:off x="5027423" y="2599702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81E8FD7-724F-4611-9F4B-D6A08A4514BA}"/>
              </a:ext>
            </a:extLst>
          </p:cNvPr>
          <p:cNvCxnSpPr/>
          <p:nvPr/>
        </p:nvCxnSpPr>
        <p:spPr>
          <a:xfrm>
            <a:off x="5195063" y="2576842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C4617DD-112D-439D-A10A-C0A3BB6D0BFE}"/>
              </a:ext>
            </a:extLst>
          </p:cNvPr>
          <p:cNvCxnSpPr>
            <a:cxnSpLocks/>
          </p:cNvCxnSpPr>
          <p:nvPr/>
        </p:nvCxnSpPr>
        <p:spPr>
          <a:xfrm>
            <a:off x="5027279" y="5181184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E200231A-2B93-4FED-84DC-8BA3D582D405}"/>
              </a:ext>
            </a:extLst>
          </p:cNvPr>
          <p:cNvCxnSpPr>
            <a:cxnSpLocks/>
          </p:cNvCxnSpPr>
          <p:nvPr/>
        </p:nvCxnSpPr>
        <p:spPr>
          <a:xfrm>
            <a:off x="5012039" y="4800184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FEC8F59-70A3-49AC-B413-7F71A083ED84}"/>
              </a:ext>
            </a:extLst>
          </p:cNvPr>
          <p:cNvCxnSpPr/>
          <p:nvPr/>
        </p:nvCxnSpPr>
        <p:spPr>
          <a:xfrm>
            <a:off x="5111171" y="4801659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4930CF67-CF3D-4C45-B489-A9201FB6678F}"/>
              </a:ext>
            </a:extLst>
          </p:cNvPr>
          <p:cNvCxnSpPr>
            <a:cxnSpLocks/>
          </p:cNvCxnSpPr>
          <p:nvPr/>
        </p:nvCxnSpPr>
        <p:spPr>
          <a:xfrm flipH="1">
            <a:off x="4840549" y="4099144"/>
            <a:ext cx="522302" cy="1810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55A4F69-3EA9-4DA4-9F31-8363D572DB0E}"/>
              </a:ext>
            </a:extLst>
          </p:cNvPr>
          <p:cNvCxnSpPr>
            <a:cxnSpLocks/>
          </p:cNvCxnSpPr>
          <p:nvPr/>
        </p:nvCxnSpPr>
        <p:spPr>
          <a:xfrm>
            <a:off x="5217779" y="3741004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634CD2C4-F8ED-4A54-BD13-C3BB6A578C35}"/>
              </a:ext>
            </a:extLst>
          </p:cNvPr>
          <p:cNvCxnSpPr>
            <a:cxnSpLocks/>
          </p:cNvCxnSpPr>
          <p:nvPr/>
        </p:nvCxnSpPr>
        <p:spPr>
          <a:xfrm flipH="1">
            <a:off x="5419669" y="3321904"/>
            <a:ext cx="522302" cy="1810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B2A878C-F5B1-43BA-A0C2-72678655B9BE}"/>
              </a:ext>
            </a:extLst>
          </p:cNvPr>
          <p:cNvCxnSpPr>
            <a:cxnSpLocks/>
          </p:cNvCxnSpPr>
          <p:nvPr/>
        </p:nvCxnSpPr>
        <p:spPr>
          <a:xfrm>
            <a:off x="6033119" y="3314284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746AFF7-1383-48AA-8CE7-BFFFD47FC866}"/>
              </a:ext>
            </a:extLst>
          </p:cNvPr>
          <p:cNvCxnSpPr/>
          <p:nvPr/>
        </p:nvCxnSpPr>
        <p:spPr>
          <a:xfrm>
            <a:off x="6132251" y="3315759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1A271F5-A3A4-46F5-8173-8C7DD933C3DD}"/>
              </a:ext>
            </a:extLst>
          </p:cNvPr>
          <p:cNvCxnSpPr>
            <a:cxnSpLocks/>
          </p:cNvCxnSpPr>
          <p:nvPr/>
        </p:nvCxnSpPr>
        <p:spPr>
          <a:xfrm>
            <a:off x="6231383" y="3308362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BCD40B0B-A62E-4776-9605-A49E840796A4}"/>
              </a:ext>
            </a:extLst>
          </p:cNvPr>
          <p:cNvCxnSpPr>
            <a:cxnSpLocks/>
          </p:cNvCxnSpPr>
          <p:nvPr/>
        </p:nvCxnSpPr>
        <p:spPr>
          <a:xfrm>
            <a:off x="5696062" y="2949999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7DEE8D9-822C-4790-BC4E-16058E50FBD3}"/>
              </a:ext>
            </a:extLst>
          </p:cNvPr>
          <p:cNvCxnSpPr/>
          <p:nvPr/>
        </p:nvCxnSpPr>
        <p:spPr>
          <a:xfrm>
            <a:off x="5194991" y="4786419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DB8A4D6-A722-4426-965B-90D4A1F6C1D8}"/>
              </a:ext>
            </a:extLst>
          </p:cNvPr>
          <p:cNvCxnSpPr>
            <a:cxnSpLocks/>
          </p:cNvCxnSpPr>
          <p:nvPr/>
        </p:nvCxnSpPr>
        <p:spPr>
          <a:xfrm>
            <a:off x="5294123" y="4779022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5BDEC4A-D56C-4194-BED9-24F796961FFD}"/>
              </a:ext>
            </a:extLst>
          </p:cNvPr>
          <p:cNvCxnSpPr/>
          <p:nvPr/>
        </p:nvCxnSpPr>
        <p:spPr>
          <a:xfrm>
            <a:off x="5469311" y="3711999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C28DFEB-348C-4D68-B5D7-F1399988EA0F}"/>
              </a:ext>
            </a:extLst>
          </p:cNvPr>
          <p:cNvCxnSpPr>
            <a:cxnSpLocks/>
          </p:cNvCxnSpPr>
          <p:nvPr/>
        </p:nvCxnSpPr>
        <p:spPr>
          <a:xfrm>
            <a:off x="5568443" y="3704602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F3B7D88C-16D3-4D59-8334-DF9B1B26359A}"/>
              </a:ext>
            </a:extLst>
          </p:cNvPr>
          <p:cNvCxnSpPr>
            <a:cxnSpLocks/>
          </p:cNvCxnSpPr>
          <p:nvPr/>
        </p:nvCxnSpPr>
        <p:spPr>
          <a:xfrm>
            <a:off x="5652119" y="3718144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31399C1-C8DB-4E74-B0A8-2738BAB69A74}"/>
              </a:ext>
            </a:extLst>
          </p:cNvPr>
          <p:cNvCxnSpPr>
            <a:cxnSpLocks/>
          </p:cNvCxnSpPr>
          <p:nvPr/>
        </p:nvCxnSpPr>
        <p:spPr>
          <a:xfrm flipH="1">
            <a:off x="4842472" y="3757747"/>
            <a:ext cx="522302" cy="1810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2618D9B-85C7-4019-825E-BD295E3AADCD}"/>
              </a:ext>
            </a:extLst>
          </p:cNvPr>
          <p:cNvCxnSpPr>
            <a:cxnSpLocks/>
          </p:cNvCxnSpPr>
          <p:nvPr/>
        </p:nvCxnSpPr>
        <p:spPr>
          <a:xfrm>
            <a:off x="4996799" y="5546944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2A172AF4-0E62-49F9-8362-937FA43FC117}"/>
              </a:ext>
            </a:extLst>
          </p:cNvPr>
          <p:cNvCxnSpPr/>
          <p:nvPr/>
        </p:nvCxnSpPr>
        <p:spPr>
          <a:xfrm>
            <a:off x="5095931" y="5548419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A3A1C51-2063-498D-BC33-F2225929E504}"/>
              </a:ext>
            </a:extLst>
          </p:cNvPr>
          <p:cNvCxnSpPr>
            <a:cxnSpLocks/>
          </p:cNvCxnSpPr>
          <p:nvPr/>
        </p:nvCxnSpPr>
        <p:spPr>
          <a:xfrm>
            <a:off x="5507339" y="2209384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5F04ADA-9F6B-4F62-AE53-75E77C17FEB8}"/>
              </a:ext>
            </a:extLst>
          </p:cNvPr>
          <p:cNvCxnSpPr/>
          <p:nvPr/>
        </p:nvCxnSpPr>
        <p:spPr>
          <a:xfrm>
            <a:off x="5606471" y="2210859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43F007D0-AF7E-4F89-BCEC-2A99790582B5}"/>
              </a:ext>
            </a:extLst>
          </p:cNvPr>
          <p:cNvCxnSpPr>
            <a:cxnSpLocks/>
          </p:cNvCxnSpPr>
          <p:nvPr/>
        </p:nvCxnSpPr>
        <p:spPr>
          <a:xfrm>
            <a:off x="5705603" y="2203462"/>
            <a:ext cx="0" cy="2244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7175FCA1-920B-493B-BB20-7B19CB4F01DD}"/>
              </a:ext>
            </a:extLst>
          </p:cNvPr>
          <p:cNvCxnSpPr>
            <a:cxnSpLocks/>
          </p:cNvCxnSpPr>
          <p:nvPr/>
        </p:nvCxnSpPr>
        <p:spPr>
          <a:xfrm>
            <a:off x="5795861" y="2178311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E40FA9FE-E9C1-447C-B923-BF10B7FE8D4F}"/>
              </a:ext>
            </a:extLst>
          </p:cNvPr>
          <p:cNvCxnSpPr>
            <a:cxnSpLocks/>
          </p:cNvCxnSpPr>
          <p:nvPr/>
        </p:nvCxnSpPr>
        <p:spPr>
          <a:xfrm flipH="1">
            <a:off x="5405169" y="2248963"/>
            <a:ext cx="522302" cy="18102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06ADF91A-5B76-43DE-9CFD-385DAD39941D}"/>
              </a:ext>
            </a:extLst>
          </p:cNvPr>
          <p:cNvCxnSpPr>
            <a:cxnSpLocks/>
          </p:cNvCxnSpPr>
          <p:nvPr/>
        </p:nvCxnSpPr>
        <p:spPr>
          <a:xfrm>
            <a:off x="5476859" y="4076284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ACE67F0D-B0ED-447A-B4C3-17FE82439766}"/>
              </a:ext>
            </a:extLst>
          </p:cNvPr>
          <p:cNvCxnSpPr/>
          <p:nvPr/>
        </p:nvCxnSpPr>
        <p:spPr>
          <a:xfrm>
            <a:off x="5591231" y="4092999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9AF817E-39EF-4F80-8FA8-A6BCD60D735F}"/>
              </a:ext>
            </a:extLst>
          </p:cNvPr>
          <p:cNvCxnSpPr>
            <a:cxnSpLocks/>
          </p:cNvCxnSpPr>
          <p:nvPr/>
        </p:nvCxnSpPr>
        <p:spPr>
          <a:xfrm>
            <a:off x="5758799" y="3710524"/>
            <a:ext cx="0" cy="2571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088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1305</TotalTime>
  <Words>400</Words>
  <Application>Microsoft Office PowerPoint</Application>
  <PresentationFormat>On-screen Show (4:3)</PresentationFormat>
  <Paragraphs>74</Paragraphs>
  <Slides>11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Tuffy</vt:lpstr>
      <vt:lpstr>Twinkl SemiBold</vt:lpstr>
      <vt:lpstr>Twinkl</vt:lpstr>
      <vt:lpstr>Sassoon Infant Rg</vt:lpstr>
      <vt:lpstr>Office Theme</vt:lpstr>
      <vt:lpstr>PowerPoint Presentation</vt:lpstr>
      <vt:lpstr>PowerPoint Presentation</vt:lpstr>
      <vt:lpstr>Les Sports: Qu’est ce-que c’est ? (Sports: What Are They?)</vt:lpstr>
      <vt:lpstr>Les Sports: Qu’est ce-que c’est ? (Sports: What Are They?)</vt:lpstr>
      <vt:lpstr>Quel est ton sport préféré ? (What’s Your Favourite Sport?)</vt:lpstr>
      <vt:lpstr>Quel est ton sport préféré ? (What’s Your Favourite Sport?)</vt:lpstr>
      <vt:lpstr>Quel est ton sport préféré ? (What’s Your Favourite Sport?)</vt:lpstr>
      <vt:lpstr>Quel est ton sport préféré ? (What’s Your Favourite Sport?)</vt:lpstr>
      <vt:lpstr>Tally chart of year 4</vt:lpstr>
      <vt:lpstr>Allez-y ! (Off You Go!)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Roy Ramdarshan</cp:lastModifiedBy>
  <cp:revision>108</cp:revision>
  <dcterms:created xsi:type="dcterms:W3CDTF">2014-10-01T16:09:27Z</dcterms:created>
  <dcterms:modified xsi:type="dcterms:W3CDTF">2020-06-04T14:01:39Z</dcterms:modified>
</cp:coreProperties>
</file>