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Lst>
  <p:notesMasterIdLst>
    <p:notesMasterId r:id="rId22"/>
  </p:notesMasterIdLst>
  <p:handoutMasterIdLst>
    <p:handoutMasterId r:id="rId23"/>
  </p:handoutMasterIdLst>
  <p:sldIdLst>
    <p:sldId id="272" r:id="rId5"/>
    <p:sldId id="273" r:id="rId6"/>
    <p:sldId id="259" r:id="rId7"/>
    <p:sldId id="261" r:id="rId8"/>
    <p:sldId id="262" r:id="rId9"/>
    <p:sldId id="264" r:id="rId10"/>
    <p:sldId id="266" r:id="rId11"/>
    <p:sldId id="267" r:id="rId12"/>
    <p:sldId id="268" r:id="rId13"/>
    <p:sldId id="280" r:id="rId14"/>
    <p:sldId id="287" r:id="rId15"/>
    <p:sldId id="281" r:id="rId16"/>
    <p:sldId id="282" r:id="rId17"/>
    <p:sldId id="283" r:id="rId18"/>
    <p:sldId id="284" r:id="rId19"/>
    <p:sldId id="285" r:id="rId20"/>
    <p:sldId id="286"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66"/>
    <a:srgbClr val="AD5C4D"/>
    <a:srgbClr val="D1D8B7"/>
    <a:srgbClr val="A09D79"/>
    <a:srgbClr val="543E35"/>
    <a:srgbClr val="637700"/>
    <a:srgbClr val="FFF4ED"/>
    <a:srgbClr val="5E6A76"/>
    <a:srgbClr val="000000"/>
    <a:srgbClr val="F8F3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830"/>
  </p:normalViewPr>
  <p:slideViewPr>
    <p:cSldViewPr snapToGrid="0">
      <p:cViewPr varScale="1">
        <p:scale>
          <a:sx n="104" d="100"/>
          <a:sy n="104" d="100"/>
        </p:scale>
        <p:origin x="144" y="336"/>
      </p:cViewPr>
      <p:guideLst>
        <p:guide orient="horz" pos="528"/>
        <p:guide pos="3864"/>
        <p:guide orient="horz" pos="1272"/>
        <p:guide orient="horz" pos="2312"/>
        <p:guide orient="horz" pos="1944"/>
        <p:guide orient="horz" pos="2328"/>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58" d="100"/>
          <a:sy n="58" d="100"/>
        </p:scale>
        <p:origin x="324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E6F21-F9AA-B804-F44A-0E1CBE7D1045}"/>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D913024-4032-4B4F-8680-09D5E08EDB6E}" type="datetimeFigureOut">
              <a:rPr lang="en-US" smtClean="0"/>
              <a:t>9/10/2024</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9/10/2024</a:t>
            </a:fld>
            <a:endParaRPr lang="en-US" noProof="0"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2</a:t>
            </a:fld>
            <a:endParaRPr lang="en-US" dirty="0"/>
          </a:p>
        </p:txBody>
      </p:sp>
    </p:spTree>
    <p:extLst>
      <p:ext uri="{BB962C8B-B14F-4D97-AF65-F5344CB8AC3E}">
        <p14:creationId xmlns:p14="http://schemas.microsoft.com/office/powerpoint/2010/main" val="291572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7</a:t>
            </a:fld>
            <a:endParaRPr lang="en-US" dirty="0"/>
          </a:p>
        </p:txBody>
      </p:sp>
    </p:spTree>
    <p:extLst>
      <p:ext uri="{BB962C8B-B14F-4D97-AF65-F5344CB8AC3E}">
        <p14:creationId xmlns:p14="http://schemas.microsoft.com/office/powerpoint/2010/main" val="140274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8</a:t>
            </a:fld>
            <a:endParaRPr lang="en-US" dirty="0"/>
          </a:p>
        </p:txBody>
      </p:sp>
    </p:spTree>
    <p:extLst>
      <p:ext uri="{BB962C8B-B14F-4D97-AF65-F5344CB8AC3E}">
        <p14:creationId xmlns:p14="http://schemas.microsoft.com/office/powerpoint/2010/main" val="327722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9</a:t>
            </a:fld>
            <a:endParaRPr lang="en-US" dirty="0"/>
          </a:p>
        </p:txBody>
      </p:sp>
    </p:spTree>
    <p:extLst>
      <p:ext uri="{BB962C8B-B14F-4D97-AF65-F5344CB8AC3E}">
        <p14:creationId xmlns:p14="http://schemas.microsoft.com/office/powerpoint/2010/main" val="315070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smtClean="0"/>
              <a:t>17</a:t>
            </a:fld>
            <a:endParaRPr lang="en-US" dirty="0"/>
          </a:p>
        </p:txBody>
      </p:sp>
    </p:spTree>
    <p:extLst>
      <p:ext uri="{BB962C8B-B14F-4D97-AF65-F5344CB8AC3E}">
        <p14:creationId xmlns:p14="http://schemas.microsoft.com/office/powerpoint/2010/main" val="4243611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9/10/2024</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
        <p:nvSpPr>
          <p:cNvPr id="23" name="Freeform: Shape 22">
            <a:extLst>
              <a:ext uri="{FF2B5EF4-FFF2-40B4-BE49-F238E27FC236}">
                <a16:creationId xmlns:a16="http://schemas.microsoft.com/office/drawing/2014/main" id="{B120FA13-B382-4ACA-BD2A-E2FC4BD140EE}"/>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C7D36404-E659-46E8-8D9B-707D7A3FFD98}"/>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CE26CE03-56BB-477A-90E0-4CE65917CD56}"/>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63FEECDE-BCC7-47FE-89E0-2FF8E58DFFAA}"/>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3163145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32192272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326889662"/>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0071880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63486017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114362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Tree>
    <p:extLst>
      <p:ext uri="{BB962C8B-B14F-4D97-AF65-F5344CB8AC3E}">
        <p14:creationId xmlns:p14="http://schemas.microsoft.com/office/powerpoint/2010/main" val="3366720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785576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endParaRPr lang="en-US" dirty="0"/>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mod="1">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Tree>
    <p:extLst>
      <p:ext uri="{BB962C8B-B14F-4D97-AF65-F5344CB8AC3E}">
        <p14:creationId xmlns:p14="http://schemas.microsoft.com/office/powerpoint/2010/main" val="1704908538"/>
      </p:ext>
    </p:extLst>
  </p:cSld>
  <p:clrMapOvr>
    <a:masterClrMapping/>
  </p:clrMapOvr>
  <p:extLst mod="1">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58FB4751-880F-D840-AAA9-3A15815CC996}" type="slidenum">
              <a:rPr lang="en-US" smtClean="0"/>
              <a:t>‹#›</a:t>
            </a:fld>
            <a:endParaRPr lang="en-US" dirty="0"/>
          </a:p>
        </p:txBody>
      </p:sp>
      <p:sp>
        <p:nvSpPr>
          <p:cNvPr id="10" name="Freeform: Shape 9">
            <a:extLst>
              <a:ext uri="{FF2B5EF4-FFF2-40B4-BE49-F238E27FC236}">
                <a16:creationId xmlns:a16="http://schemas.microsoft.com/office/drawing/2014/main" id="{E21D5702-D189-4743-BAE4-2432DE9164D4}"/>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D98E27F-1488-46FC-BEA5-BA45B95C1E4C}"/>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00319408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9/10/2024</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
        <p:nvSpPr>
          <p:cNvPr id="15" name="Freeform: Shape 14">
            <a:extLst>
              <a:ext uri="{FF2B5EF4-FFF2-40B4-BE49-F238E27FC236}">
                <a16:creationId xmlns:a16="http://schemas.microsoft.com/office/drawing/2014/main" id="{DF2A524A-2182-4C2C-9488-D93F1C622DAA}"/>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B45508CD-59B0-4A37-B4B9-6BCE2625A7A5}"/>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7" name="Freeform: Shape 16">
            <a:extLst>
              <a:ext uri="{FF2B5EF4-FFF2-40B4-BE49-F238E27FC236}">
                <a16:creationId xmlns:a16="http://schemas.microsoft.com/office/drawing/2014/main" id="{70B5C0CE-A482-4897-9441-199EDC4A4CA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122BF956-7D6A-47D5-8D94-A1BB0404BAEA}"/>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87E90D5E-9B65-496E-9190-5117BBE41491}"/>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5579792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id="{A879A44F-0F26-4E5D-A12F-AEC10A8D4A2F}"/>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0" name="Freeform: Shape 9">
            <a:extLst>
              <a:ext uri="{FF2B5EF4-FFF2-40B4-BE49-F238E27FC236}">
                <a16:creationId xmlns:a16="http://schemas.microsoft.com/office/drawing/2014/main" id="{1FD9EDBD-4D5F-468F-B5E6-82C04F94887C}"/>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60070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58FB4751-880F-D840-AAA9-3A15815CC996}" type="slidenum">
              <a:rPr lang="en-US" smtClean="0"/>
              <a:pPr/>
              <a:t>‹#›</a:t>
            </a:fld>
            <a:endParaRPr lang="en-US" dirty="0"/>
          </a:p>
        </p:txBody>
      </p:sp>
      <p:sp>
        <p:nvSpPr>
          <p:cNvPr id="10" name="Freeform: Shape 9">
            <a:extLst>
              <a:ext uri="{FF2B5EF4-FFF2-40B4-BE49-F238E27FC236}">
                <a16:creationId xmlns:a16="http://schemas.microsoft.com/office/drawing/2014/main" id="{1B308558-55B5-4827-B68A-D7EBD462E880}"/>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CF643AE2-A7B6-4BDF-B04C-D50DD4D2F3C0}"/>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0ED79A9D-EEBE-437A-8559-DBC68C971182}"/>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cxnSp>
        <p:nvCxnSpPr>
          <p:cNvPr id="13" name="Straight Connector 12">
            <a:extLst>
              <a:ext uri="{FF2B5EF4-FFF2-40B4-BE49-F238E27FC236}">
                <a16:creationId xmlns:a16="http://schemas.microsoft.com/office/drawing/2014/main" id="{3F299E71-A7BD-4605-B58D-AA50859C706F}"/>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4536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1728049066"/>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0057368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r>
              <a:rPr lang="en-US"/>
              <a:t>20XX</a:t>
            </a:r>
            <a:endParaRPr lang="en-US" dirty="0"/>
          </a:p>
        </p:txBody>
      </p:sp>
      <p:sp>
        <p:nvSpPr>
          <p:cNvPr id="9" name="Footer Placeholder 8"/>
          <p:cNvSpPr>
            <a:spLocks noGrp="1"/>
          </p:cNvSpPr>
          <p:nvPr>
            <p:ph type="ftr" sz="quarter" idx="11"/>
          </p:nvPr>
        </p:nvSpPr>
        <p:spPr/>
        <p:txBody>
          <a:bodyPr/>
          <a:lstStyle>
            <a:lvl1pPr algn="r">
              <a:defRPr/>
            </a:lvl1pPr>
          </a:lstStyle>
          <a:p>
            <a:r>
              <a:rPr lang="en-US"/>
              <a:t>presentation title</a:t>
            </a:r>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58FB4751-880F-D840-AAA9-3A15815CC996}" type="slidenum">
              <a:rPr lang="en-US" smtClean="0"/>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13" name="Freeform: Shape 12">
            <a:extLst>
              <a:ext uri="{FF2B5EF4-FFF2-40B4-BE49-F238E27FC236}">
                <a16:creationId xmlns:a16="http://schemas.microsoft.com/office/drawing/2014/main" id="{6D64C4BC-8FC7-42B1-A4A6-7C39D97856D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F1950F72-6114-4748-B6F3-444A960E16E7}"/>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6112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r>
              <a:rPr lang="en-US"/>
              <a:t>20XX</a:t>
            </a:r>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r>
              <a:rPr lang="en-US"/>
              <a:t>presentation title</a:t>
            </a:r>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58FB4751-880F-D840-AAA9-3A15815CC996}" type="slidenum">
              <a:rPr lang="en-US" smtClean="0"/>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pic>
        <p:nvPicPr>
          <p:cNvPr id="11" name="Picture 10" descr="Shape, circle&#10;&#10;Description automatically generated">
            <a:extLst>
              <a:ext uri="{FF2B5EF4-FFF2-40B4-BE49-F238E27FC236}">
                <a16:creationId xmlns:a16="http://schemas.microsoft.com/office/drawing/2014/main" id="{035D2FD0-5F12-4BEC-9FFE-2D3BD74E473A}"/>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2" name="Freeform: Shape 11">
            <a:extLst>
              <a:ext uri="{FF2B5EF4-FFF2-40B4-BE49-F238E27FC236}">
                <a16:creationId xmlns:a16="http://schemas.microsoft.com/office/drawing/2014/main" id="{9AE5D699-C249-4779-8775-5B56E521906D}"/>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412940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D2969900-3CF9-45C2-8C03-BCE4684C5E7C}"/>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5292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57" r:id="rId17"/>
    <p:sldLayoutId id="2147483661" r:id="rId18"/>
    <p:sldLayoutId id="2147483663" r:id="rId19"/>
    <p:sldLayoutId id="2147483653" r:id="rId20"/>
    <p:sldLayoutId id="2147483667" r:id="rId21"/>
    <p:sldLayoutId id="2147483652" r:id="rId22"/>
    <p:sldLayoutId id="2147483655" r:id="rId23"/>
  </p:sldLayoutIdLst>
  <p:hf hdr="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tpaulssns.com/pe-programme.html" TargetMode="External"/><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topvaluereviews.net/kitchen/bpa-free-water-bottles/" TargetMode="External"/><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wpbarista.com/plugins-for-wordpress-security/box-of-tissues/" TargetMode="External"/><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mailto:Year2@stmarys.enfield.sch.uk"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vectorstock.com/royalty-free-vector/start-finish-pop-art-comics-icon-speech-bubble-vector-12278627" TargetMode="External"/><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www.playinltd.com/b/our-3-golden-rules"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dcourier.com/news/2019/feb/17/homework-area-school-districts-work-find-best-rec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110836" y="1916690"/>
            <a:ext cx="12081164" cy="2387600"/>
          </a:xfrm>
        </p:spPr>
        <p:txBody>
          <a:bodyPr/>
          <a:lstStyle/>
          <a:p>
            <a:r>
              <a:rPr lang="en-GB" b="1" dirty="0">
                <a:latin typeface="Twinkl Cursive Looped" panose="02000000000000000000" pitchFamily="2" charset="0"/>
              </a:rPr>
              <a:t>Welcome to Year 2 </a:t>
            </a:r>
            <a:br>
              <a:rPr lang="en-GB" b="1" dirty="0">
                <a:latin typeface="Twinkl Cursive Looped" panose="02000000000000000000" pitchFamily="2" charset="0"/>
              </a:rPr>
            </a:br>
            <a:r>
              <a:rPr lang="en-GB" b="1" dirty="0">
                <a:latin typeface="Twinkl Cursive Looped" panose="02000000000000000000" pitchFamily="2" charset="0"/>
              </a:rPr>
              <a:t>Fatima Class</a:t>
            </a:r>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p:txBody>
          <a:bodyPr>
            <a:normAutofit/>
          </a:bodyPr>
          <a:lstStyle/>
          <a:p>
            <a:r>
              <a:rPr lang="en-US" sz="2400" b="1" dirty="0" err="1">
                <a:latin typeface="Twinkl Cursive Looped" panose="02000000000000000000" pitchFamily="2" charset="0"/>
              </a:rPr>
              <a:t>Ms</a:t>
            </a:r>
            <a:r>
              <a:rPr lang="en-US" sz="2400" b="1" dirty="0">
                <a:latin typeface="Twinkl Cursive Looped" panose="02000000000000000000" pitchFamily="2" charset="0"/>
              </a:rPr>
              <a:t> Soto</a:t>
            </a:r>
          </a:p>
        </p:txBody>
      </p:sp>
    </p:spTree>
    <p:extLst>
      <p:ext uri="{BB962C8B-B14F-4D97-AF65-F5344CB8AC3E}">
        <p14:creationId xmlns:p14="http://schemas.microsoft.com/office/powerpoint/2010/main" val="41753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ADE49E-7CC1-6704-5852-FAE992A0EEC4}"/>
              </a:ext>
            </a:extLst>
          </p:cNvPr>
          <p:cNvSpPr>
            <a:spLocks noGrp="1"/>
          </p:cNvSpPr>
          <p:nvPr>
            <p:ph type="body" sz="half" idx="2"/>
          </p:nvPr>
        </p:nvSpPr>
        <p:spPr>
          <a:xfrm>
            <a:off x="-138544" y="884475"/>
            <a:ext cx="6622472" cy="5580333"/>
          </a:xfrm>
        </p:spPr>
        <p:txBody>
          <a:bodyPr>
            <a:normAutofit lnSpcReduction="10000"/>
          </a:bodyPr>
          <a:lstStyle/>
          <a:p>
            <a:pPr marL="342900" indent="-342900">
              <a:buFont typeface="Arial" panose="020B0604020202020204" pitchFamily="34" charset="0"/>
              <a:buChar char="•"/>
            </a:pPr>
            <a:r>
              <a:rPr lang="en-GB" sz="2000" dirty="0">
                <a:latin typeface="Twinkl Cursive Looped" panose="02000000000000000000" pitchFamily="2" charset="0"/>
              </a:rPr>
              <a:t>Reading records should come into school everyday, children are read with in groups during the week and they must have their reading record present for the adult to sign. </a:t>
            </a:r>
          </a:p>
          <a:p>
            <a:pPr marL="342900" indent="-342900">
              <a:buFont typeface="Arial" panose="020B0604020202020204" pitchFamily="34" charset="0"/>
              <a:buChar char="•"/>
            </a:pPr>
            <a:r>
              <a:rPr lang="en-GB" sz="2000" dirty="0">
                <a:latin typeface="Twinkl Cursive Looped" panose="02000000000000000000" pitchFamily="2" charset="0"/>
              </a:rPr>
              <a:t>Reading Records may form part of the Moderation process at the end of Year 2 to support teacher assessment of a child’s level.</a:t>
            </a:r>
          </a:p>
          <a:p>
            <a:pPr marL="342900" indent="-342900">
              <a:buFont typeface="Arial" panose="020B0604020202020204" pitchFamily="34" charset="0"/>
              <a:buChar char="•"/>
            </a:pPr>
            <a:r>
              <a:rPr lang="en-GB" sz="2000" dirty="0">
                <a:latin typeface="Twinkl Cursive Looped" panose="02000000000000000000" pitchFamily="2" charset="0"/>
              </a:rPr>
              <a:t>At the front of the Reading Records we have attached the Assessment Focus sheets. These are to help you focus on an area of the child’s reading and make a comment based on these.</a:t>
            </a:r>
          </a:p>
          <a:p>
            <a:pPr marL="342900" indent="-342900">
              <a:buFont typeface="Arial" panose="020B0604020202020204" pitchFamily="34" charset="0"/>
              <a:buChar char="•"/>
            </a:pPr>
            <a:r>
              <a:rPr lang="en-GB" sz="2000" dirty="0">
                <a:latin typeface="Twinkl Cursive Looped" panose="02000000000000000000" pitchFamily="2" charset="0"/>
              </a:rPr>
              <a:t>Children will bring a reading book aligned with our phonics scheme home each week, but are also encouraged to select and read books that appeal to their interests. You may read these books with your child at home and use this as an entry to your child’s reading record. You may comment on words your child could read or a small comment about what your child could discuss from this book. </a:t>
            </a:r>
          </a:p>
          <a:p>
            <a:endParaRPr lang="en-US" dirty="0"/>
          </a:p>
        </p:txBody>
      </p:sp>
      <p:sp>
        <p:nvSpPr>
          <p:cNvPr id="6" name="Slide Number Placeholder 5">
            <a:extLst>
              <a:ext uri="{FF2B5EF4-FFF2-40B4-BE49-F238E27FC236}">
                <a16:creationId xmlns:a16="http://schemas.microsoft.com/office/drawing/2014/main" id="{18B697A5-63AE-CFF2-701C-13C0448CEBA9}"/>
              </a:ext>
            </a:extLst>
          </p:cNvPr>
          <p:cNvSpPr>
            <a:spLocks noGrp="1"/>
          </p:cNvSpPr>
          <p:nvPr>
            <p:ph type="sldNum" sz="quarter" idx="12"/>
          </p:nvPr>
        </p:nvSpPr>
        <p:spPr/>
        <p:txBody>
          <a:bodyPr/>
          <a:lstStyle/>
          <a:p>
            <a:fld id="{58FB4751-880F-D840-AAA9-3A15815CC996}" type="slidenum">
              <a:rPr lang="en-US" smtClean="0"/>
              <a:t>10</a:t>
            </a:fld>
            <a:endParaRPr lang="en-US" dirty="0"/>
          </a:p>
        </p:txBody>
      </p:sp>
      <p:sp>
        <p:nvSpPr>
          <p:cNvPr id="3" name="Title 2">
            <a:extLst>
              <a:ext uri="{FF2B5EF4-FFF2-40B4-BE49-F238E27FC236}">
                <a16:creationId xmlns:a16="http://schemas.microsoft.com/office/drawing/2014/main" id="{FA7AB109-D696-F27C-BD95-5BEBCF3AC000}"/>
              </a:ext>
            </a:extLst>
          </p:cNvPr>
          <p:cNvSpPr>
            <a:spLocks noGrp="1"/>
          </p:cNvSpPr>
          <p:nvPr>
            <p:ph type="title"/>
          </p:nvPr>
        </p:nvSpPr>
        <p:spPr>
          <a:xfrm>
            <a:off x="96983" y="207819"/>
            <a:ext cx="9144000" cy="676656"/>
          </a:xfrm>
        </p:spPr>
        <p:txBody>
          <a:bodyPr>
            <a:normAutofit fontScale="90000"/>
          </a:bodyPr>
          <a:lstStyle/>
          <a:p>
            <a:r>
              <a:rPr lang="en-US" b="1" u="sng" dirty="0">
                <a:latin typeface="Twinkl Cursive Looped" panose="02000000000000000000" pitchFamily="2" charset="0"/>
              </a:rPr>
              <a:t>Reading Records</a:t>
            </a:r>
          </a:p>
        </p:txBody>
      </p:sp>
      <p:pic>
        <p:nvPicPr>
          <p:cNvPr id="1026" name="Picture 2" descr="Reading Records">
            <a:extLst>
              <a:ext uri="{FF2B5EF4-FFF2-40B4-BE49-F238E27FC236}">
                <a16:creationId xmlns:a16="http://schemas.microsoft.com/office/drawing/2014/main" id="{4EE35365-C613-F104-8B49-9BDB06CD60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68" r="30883" b="6546"/>
          <a:stretch/>
        </p:blipFill>
        <p:spPr bwMode="auto">
          <a:xfrm>
            <a:off x="7596447" y="366038"/>
            <a:ext cx="4124498" cy="5698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206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7B4A3F-9E72-01D2-0B57-29E4F58FFD62}"/>
              </a:ext>
            </a:extLst>
          </p:cNvPr>
          <p:cNvSpPr>
            <a:spLocks noGrp="1"/>
          </p:cNvSpPr>
          <p:nvPr>
            <p:ph type="body" sz="half" idx="2"/>
          </p:nvPr>
        </p:nvSpPr>
        <p:spPr>
          <a:xfrm>
            <a:off x="309635" y="3041891"/>
            <a:ext cx="5404035" cy="4070729"/>
          </a:xfrm>
        </p:spPr>
        <p:txBody>
          <a:bodyPr/>
          <a:lstStyle/>
          <a:p>
            <a:r>
              <a:rPr lang="en-GB" sz="2400" dirty="0">
                <a:solidFill>
                  <a:schemeClr val="tx1">
                    <a:lumMod val="50000"/>
                  </a:schemeClr>
                </a:solidFill>
                <a:latin typeface="Twinkl Cursive Looped" panose="02000000000000000000" pitchFamily="2" charset="0"/>
              </a:rPr>
              <a:t>Any book read can be recorded in your child’s reading record. This may be a book from school, home or library. </a:t>
            </a:r>
          </a:p>
          <a:p>
            <a:endParaRPr lang="en-IE" dirty="0"/>
          </a:p>
        </p:txBody>
      </p:sp>
      <p:sp>
        <p:nvSpPr>
          <p:cNvPr id="5" name="Slide Number Placeholder 4">
            <a:extLst>
              <a:ext uri="{FF2B5EF4-FFF2-40B4-BE49-F238E27FC236}">
                <a16:creationId xmlns:a16="http://schemas.microsoft.com/office/drawing/2014/main" id="{D6729FB7-EAA7-6253-5F93-04E079188D3A}"/>
              </a:ext>
            </a:extLst>
          </p:cNvPr>
          <p:cNvSpPr>
            <a:spLocks noGrp="1"/>
          </p:cNvSpPr>
          <p:nvPr>
            <p:ph type="sldNum" sz="quarter" idx="12"/>
          </p:nvPr>
        </p:nvSpPr>
        <p:spPr/>
        <p:txBody>
          <a:bodyPr/>
          <a:lstStyle/>
          <a:p>
            <a:fld id="{58FB4751-880F-D840-AAA9-3A15815CC996}" type="slidenum">
              <a:rPr lang="en-US" smtClean="0"/>
              <a:t>11</a:t>
            </a:fld>
            <a:endParaRPr lang="en-US" dirty="0"/>
          </a:p>
        </p:txBody>
      </p:sp>
      <p:sp>
        <p:nvSpPr>
          <p:cNvPr id="6" name="Title 5">
            <a:extLst>
              <a:ext uri="{FF2B5EF4-FFF2-40B4-BE49-F238E27FC236}">
                <a16:creationId xmlns:a16="http://schemas.microsoft.com/office/drawing/2014/main" id="{B7A25CAA-CC29-5560-26C5-EB3FE49B2420}"/>
              </a:ext>
            </a:extLst>
          </p:cNvPr>
          <p:cNvSpPr>
            <a:spLocks noGrp="1"/>
          </p:cNvSpPr>
          <p:nvPr>
            <p:ph type="title"/>
          </p:nvPr>
        </p:nvSpPr>
        <p:spPr>
          <a:xfrm>
            <a:off x="233367" y="1493925"/>
            <a:ext cx="5798317" cy="676656"/>
          </a:xfrm>
        </p:spPr>
        <p:txBody>
          <a:bodyPr>
            <a:normAutofit fontScale="90000"/>
          </a:bodyPr>
          <a:lstStyle/>
          <a:p>
            <a:r>
              <a:rPr lang="en-IE" b="1" u="sng" dirty="0">
                <a:solidFill>
                  <a:schemeClr val="accent2">
                    <a:lumMod val="50000"/>
                  </a:schemeClr>
                </a:solidFill>
                <a:latin typeface="Twinkl Cursive Looped" panose="02000000000000000000" pitchFamily="2" charset="0"/>
              </a:rPr>
              <a:t>How to fill in your child’s Reading Record</a:t>
            </a:r>
          </a:p>
        </p:txBody>
      </p:sp>
      <p:pic>
        <p:nvPicPr>
          <p:cNvPr id="8" name="Picture 7">
            <a:extLst>
              <a:ext uri="{FF2B5EF4-FFF2-40B4-BE49-F238E27FC236}">
                <a16:creationId xmlns:a16="http://schemas.microsoft.com/office/drawing/2014/main" id="{317485BF-56BE-42DB-A9B8-8FCD08EA1E11}"/>
              </a:ext>
            </a:extLst>
          </p:cNvPr>
          <p:cNvPicPr>
            <a:picLocks noChangeAspect="1"/>
          </p:cNvPicPr>
          <p:nvPr/>
        </p:nvPicPr>
        <p:blipFill>
          <a:blip r:embed="rId2"/>
          <a:stretch>
            <a:fillRect/>
          </a:stretch>
        </p:blipFill>
        <p:spPr>
          <a:xfrm>
            <a:off x="7113023" y="0"/>
            <a:ext cx="4902193" cy="6858000"/>
          </a:xfrm>
          <a:prstGeom prst="rect">
            <a:avLst/>
          </a:prstGeom>
        </p:spPr>
      </p:pic>
    </p:spTree>
    <p:extLst>
      <p:ext uri="{BB962C8B-B14F-4D97-AF65-F5344CB8AC3E}">
        <p14:creationId xmlns:p14="http://schemas.microsoft.com/office/powerpoint/2010/main" val="901544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6D4E-8B4F-62B8-F551-56379B923E78}"/>
              </a:ext>
            </a:extLst>
          </p:cNvPr>
          <p:cNvSpPr>
            <a:spLocks noGrp="1"/>
          </p:cNvSpPr>
          <p:nvPr>
            <p:ph type="title"/>
          </p:nvPr>
        </p:nvSpPr>
        <p:spPr/>
        <p:txBody>
          <a:bodyPr/>
          <a:lstStyle/>
          <a:p>
            <a:r>
              <a:rPr lang="en-US" b="1" u="sng" dirty="0">
                <a:latin typeface="Twinkl Cursive Looped" panose="02000000000000000000" pitchFamily="2" charset="0"/>
              </a:rPr>
              <a:t>Phonics</a:t>
            </a:r>
          </a:p>
        </p:txBody>
      </p:sp>
      <p:sp>
        <p:nvSpPr>
          <p:cNvPr id="5" name="Subtitle 4">
            <a:extLst>
              <a:ext uri="{FF2B5EF4-FFF2-40B4-BE49-F238E27FC236}">
                <a16:creationId xmlns:a16="http://schemas.microsoft.com/office/drawing/2014/main" id="{B23EB7BA-9516-0295-3B8F-43092478EC79}"/>
              </a:ext>
            </a:extLst>
          </p:cNvPr>
          <p:cNvSpPr>
            <a:spLocks noGrp="1"/>
          </p:cNvSpPr>
          <p:nvPr>
            <p:ph idx="1"/>
          </p:nvPr>
        </p:nvSpPr>
        <p:spPr>
          <a:xfrm>
            <a:off x="568036" y="2620357"/>
            <a:ext cx="10058400" cy="3931920"/>
          </a:xfrm>
        </p:spPr>
        <p:txBody>
          <a:bodyPr>
            <a:normAutofit fontScale="77500" lnSpcReduction="20000"/>
          </a:bodyPr>
          <a:lstStyle/>
          <a:p>
            <a:pPr marL="457200" indent="-457200" algn="l">
              <a:buFont typeface="Arial" panose="020B0604020202020204" pitchFamily="34" charset="0"/>
              <a:buChar char="•"/>
            </a:pPr>
            <a:r>
              <a:rPr lang="en-GB" sz="3000" dirty="0">
                <a:solidFill>
                  <a:schemeClr val="tx1">
                    <a:lumMod val="50000"/>
                  </a:schemeClr>
                </a:solidFill>
                <a:latin typeface="Twinkl Cursive Looped" panose="02000000000000000000" pitchFamily="2" charset="0"/>
              </a:rPr>
              <a:t>This year we will continue using the scheme Monster Phonics throughout KS1. Within this scheme we will be teaching daily phonics lessons in class. </a:t>
            </a:r>
          </a:p>
          <a:p>
            <a:pPr marL="457200" indent="-457200" algn="l">
              <a:buFont typeface="Arial" panose="020B0604020202020204" pitchFamily="34" charset="0"/>
              <a:buChar char="•"/>
            </a:pPr>
            <a:r>
              <a:rPr lang="en-GB" sz="3000" dirty="0">
                <a:solidFill>
                  <a:schemeClr val="tx1">
                    <a:lumMod val="50000"/>
                  </a:schemeClr>
                </a:solidFill>
                <a:latin typeface="Twinkl Cursive Looped" panose="02000000000000000000" pitchFamily="2" charset="0"/>
              </a:rPr>
              <a:t>Alongside this scheme are a number of books matched to the phonics sounds we are learning in class. These books will be used to support guided reading. The aim is for children to read this book through three sessions in school. Following the final in school guided reading session, your child will then get to bring this book home to read with you. </a:t>
            </a:r>
          </a:p>
          <a:p>
            <a:pPr marL="457200" indent="-457200" algn="l">
              <a:buFont typeface="Arial" panose="020B0604020202020204" pitchFamily="34" charset="0"/>
              <a:buChar char="•"/>
            </a:pPr>
            <a:r>
              <a:rPr lang="en-GB" sz="3000" dirty="0">
                <a:solidFill>
                  <a:schemeClr val="tx1">
                    <a:lumMod val="50000"/>
                  </a:schemeClr>
                </a:solidFill>
                <a:latin typeface="Twinkl Cursive Looped" panose="02000000000000000000" pitchFamily="2" charset="0"/>
              </a:rPr>
              <a:t>It is extremely important this book is then returned to school on Monday (alongside their reading record and homework) as it will be needed for the next group of children to use. </a:t>
            </a:r>
          </a:p>
          <a:p>
            <a:endParaRPr lang="en-IE" dirty="0"/>
          </a:p>
        </p:txBody>
      </p:sp>
      <p:pic>
        <p:nvPicPr>
          <p:cNvPr id="6" name="Picture 5" descr="Monster Phonics DfE Validated Phonics Programme">
            <a:extLst>
              <a:ext uri="{FF2B5EF4-FFF2-40B4-BE49-F238E27FC236}">
                <a16:creationId xmlns:a16="http://schemas.microsoft.com/office/drawing/2014/main" id="{A5C2F3DB-1DEB-5716-7A2E-3F17702965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31927" y="190805"/>
            <a:ext cx="2441431" cy="2441431"/>
          </a:xfrm>
          <a:prstGeom prst="rect">
            <a:avLst/>
          </a:prstGeom>
          <a:noFill/>
          <a:ln>
            <a:noFill/>
          </a:ln>
        </p:spPr>
      </p:pic>
    </p:spTree>
    <p:extLst>
      <p:ext uri="{BB962C8B-B14F-4D97-AF65-F5344CB8AC3E}">
        <p14:creationId xmlns:p14="http://schemas.microsoft.com/office/powerpoint/2010/main" val="2577936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18E4-378F-37FF-8FDD-346A2FA80DA5}"/>
              </a:ext>
            </a:extLst>
          </p:cNvPr>
          <p:cNvSpPr>
            <a:spLocks noGrp="1"/>
          </p:cNvSpPr>
          <p:nvPr>
            <p:ph type="title"/>
          </p:nvPr>
        </p:nvSpPr>
        <p:spPr/>
        <p:txBody>
          <a:bodyPr/>
          <a:lstStyle/>
          <a:p>
            <a:r>
              <a:rPr lang="en-IE" b="1" u="sng" dirty="0">
                <a:latin typeface="Twinkl Cursive Looped" panose="02000000000000000000" pitchFamily="2" charset="0"/>
              </a:rPr>
              <a:t>P.E.</a:t>
            </a:r>
          </a:p>
        </p:txBody>
      </p:sp>
      <p:sp>
        <p:nvSpPr>
          <p:cNvPr id="3" name="Text Placeholder 2">
            <a:extLst>
              <a:ext uri="{FF2B5EF4-FFF2-40B4-BE49-F238E27FC236}">
                <a16:creationId xmlns:a16="http://schemas.microsoft.com/office/drawing/2014/main" id="{14DA8494-E53E-CEA4-A604-6BD181D11498}"/>
              </a:ext>
            </a:extLst>
          </p:cNvPr>
          <p:cNvSpPr>
            <a:spLocks noGrp="1"/>
          </p:cNvSpPr>
          <p:nvPr>
            <p:ph type="body" sz="half" idx="2"/>
          </p:nvPr>
        </p:nvSpPr>
        <p:spPr>
          <a:xfrm>
            <a:off x="124691" y="1496291"/>
            <a:ext cx="6622473" cy="4522109"/>
          </a:xfrm>
        </p:spPr>
        <p:txBody>
          <a:bodyPr>
            <a:normAutofit fontScale="85000" lnSpcReduction="10000"/>
          </a:bodyPr>
          <a:lstStyle/>
          <a:p>
            <a:r>
              <a:rPr lang="en-GB" sz="2400" dirty="0">
                <a:solidFill>
                  <a:schemeClr val="tx1"/>
                </a:solidFill>
                <a:latin typeface="Twinkl Cursive Looped" panose="02000000000000000000" pitchFamily="2" charset="0"/>
              </a:rPr>
              <a:t>Our PE slots are on a Monday and Tuesday . Children should wear their PE kit coming to school. They should wear their school shoes and bring their plimsoles/trainers in a separate bag to change in to. </a:t>
            </a:r>
          </a:p>
          <a:p>
            <a:endParaRPr lang="en-GB" sz="2400" dirty="0">
              <a:solidFill>
                <a:schemeClr val="tx1"/>
              </a:solidFill>
              <a:latin typeface="Twinkl Cursive Looped" panose="02000000000000000000" pitchFamily="2" charset="0"/>
            </a:endParaRPr>
          </a:p>
          <a:p>
            <a:r>
              <a:rPr lang="en-GB" sz="2400" b="1" dirty="0">
                <a:solidFill>
                  <a:schemeClr val="tx1"/>
                </a:solidFill>
                <a:latin typeface="Twinkl Cursive Looped" panose="02000000000000000000" pitchFamily="2" charset="0"/>
              </a:rPr>
              <a:t>The PE uniform consists of: </a:t>
            </a:r>
          </a:p>
          <a:p>
            <a:r>
              <a:rPr lang="en-GB" sz="2400" dirty="0">
                <a:solidFill>
                  <a:schemeClr val="tx1"/>
                </a:solidFill>
                <a:latin typeface="Twinkl Cursive Looped" panose="02000000000000000000" pitchFamily="2" charset="0"/>
              </a:rPr>
              <a:t>A white T-shirt</a:t>
            </a:r>
          </a:p>
          <a:p>
            <a:r>
              <a:rPr lang="en-GB" sz="2400" dirty="0">
                <a:solidFill>
                  <a:schemeClr val="tx1"/>
                </a:solidFill>
                <a:latin typeface="Twinkl Cursive Looped" panose="02000000000000000000" pitchFamily="2" charset="0"/>
              </a:rPr>
              <a:t>Blue jogging bottoms or navy shorts</a:t>
            </a:r>
          </a:p>
          <a:p>
            <a:r>
              <a:rPr lang="en-GB" sz="2400" dirty="0">
                <a:solidFill>
                  <a:schemeClr val="tx1"/>
                </a:solidFill>
                <a:latin typeface="Twinkl Cursive Looped" panose="02000000000000000000" pitchFamily="2" charset="0"/>
              </a:rPr>
              <a:t>School jumper</a:t>
            </a:r>
          </a:p>
          <a:p>
            <a:endParaRPr lang="en-GB" sz="2400" dirty="0">
              <a:latin typeface="Twinkl Cursive Looped" panose="02000000000000000000" pitchFamily="2" charset="0"/>
            </a:endParaRPr>
          </a:p>
          <a:p>
            <a:r>
              <a:rPr lang="en-GB" sz="2400" b="1" dirty="0">
                <a:solidFill>
                  <a:srgbClr val="993366"/>
                </a:solidFill>
                <a:latin typeface="Twinkl Cursive Looped" panose="02000000000000000000" pitchFamily="2" charset="0"/>
              </a:rPr>
              <a:t>Please note that black or navy leggings/cycling shorts are not permitted as part of the PE uniform. </a:t>
            </a:r>
          </a:p>
          <a:p>
            <a:endParaRPr lang="en-IE" dirty="0"/>
          </a:p>
        </p:txBody>
      </p:sp>
      <p:sp>
        <p:nvSpPr>
          <p:cNvPr id="7" name="Slide Number Placeholder 6">
            <a:extLst>
              <a:ext uri="{FF2B5EF4-FFF2-40B4-BE49-F238E27FC236}">
                <a16:creationId xmlns:a16="http://schemas.microsoft.com/office/drawing/2014/main" id="{1E389B73-FA47-E474-4DF1-975229CDFBE9}"/>
              </a:ext>
            </a:extLst>
          </p:cNvPr>
          <p:cNvSpPr>
            <a:spLocks noGrp="1"/>
          </p:cNvSpPr>
          <p:nvPr>
            <p:ph type="sldNum" sz="quarter" idx="12"/>
          </p:nvPr>
        </p:nvSpPr>
        <p:spPr/>
        <p:txBody>
          <a:bodyPr/>
          <a:lstStyle/>
          <a:p>
            <a:fld id="{58FB4751-880F-D840-AAA9-3A15815CC996}" type="slidenum">
              <a:rPr lang="en-US" smtClean="0"/>
              <a:t>13</a:t>
            </a:fld>
            <a:endParaRPr lang="en-US" dirty="0"/>
          </a:p>
        </p:txBody>
      </p:sp>
      <p:pic>
        <p:nvPicPr>
          <p:cNvPr id="13" name="Picture 12" descr="A group of people dancing&#10;&#10;Description automatically generated">
            <a:extLst>
              <a:ext uri="{FF2B5EF4-FFF2-40B4-BE49-F238E27FC236}">
                <a16:creationId xmlns:a16="http://schemas.microsoft.com/office/drawing/2014/main" id="{061F8397-6207-8CDB-6AA3-F968836E1D3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07373" y="2885962"/>
            <a:ext cx="5572125" cy="2249198"/>
          </a:xfrm>
          <a:prstGeom prst="rect">
            <a:avLst/>
          </a:prstGeom>
        </p:spPr>
      </p:pic>
    </p:spTree>
    <p:extLst>
      <p:ext uri="{BB962C8B-B14F-4D97-AF65-F5344CB8AC3E}">
        <p14:creationId xmlns:p14="http://schemas.microsoft.com/office/powerpoint/2010/main" val="1615879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9096-6351-6F72-6A02-F3B004C86F19}"/>
              </a:ext>
            </a:extLst>
          </p:cNvPr>
          <p:cNvSpPr>
            <a:spLocks noGrp="1"/>
          </p:cNvSpPr>
          <p:nvPr>
            <p:ph type="title"/>
          </p:nvPr>
        </p:nvSpPr>
        <p:spPr/>
        <p:txBody>
          <a:bodyPr/>
          <a:lstStyle/>
          <a:p>
            <a:r>
              <a:rPr lang="en-IE" b="1" u="sng" dirty="0">
                <a:latin typeface="Twinkl Cursive Looped" panose="02000000000000000000" pitchFamily="2" charset="0"/>
              </a:rPr>
              <a:t>Assertive Mentoring</a:t>
            </a:r>
          </a:p>
        </p:txBody>
      </p:sp>
      <p:sp>
        <p:nvSpPr>
          <p:cNvPr id="3" name="Content Placeholder 2">
            <a:extLst>
              <a:ext uri="{FF2B5EF4-FFF2-40B4-BE49-F238E27FC236}">
                <a16:creationId xmlns:a16="http://schemas.microsoft.com/office/drawing/2014/main" id="{1A007B72-0150-8EAC-D78C-8D1314F5AB59}"/>
              </a:ext>
            </a:extLst>
          </p:cNvPr>
          <p:cNvSpPr>
            <a:spLocks noGrp="1"/>
          </p:cNvSpPr>
          <p:nvPr>
            <p:ph idx="1"/>
          </p:nvPr>
        </p:nvSpPr>
        <p:spPr/>
        <p:txBody>
          <a:bodyPr/>
          <a:lstStyle/>
          <a:p>
            <a:r>
              <a:rPr lang="en-GB" dirty="0">
                <a:latin typeface="Twinkl Cursive Looped" panose="02000000000000000000" pitchFamily="2" charset="0"/>
              </a:rPr>
              <a:t>The children’s Assertive Mentoring Targets have been sent home to you already. A copy of these targets are kept in school, in your child’s Assertive Mentoring Folder. These targets are updated termly and are linked to the learning objectives of the term. </a:t>
            </a:r>
          </a:p>
          <a:p>
            <a:endParaRPr lang="en-IE" dirty="0"/>
          </a:p>
        </p:txBody>
      </p:sp>
      <p:sp>
        <p:nvSpPr>
          <p:cNvPr id="6" name="Slide Number Placeholder 5">
            <a:extLst>
              <a:ext uri="{FF2B5EF4-FFF2-40B4-BE49-F238E27FC236}">
                <a16:creationId xmlns:a16="http://schemas.microsoft.com/office/drawing/2014/main" id="{530848CD-E6AD-4B53-A2A7-509E0D08B984}"/>
              </a:ext>
            </a:extLst>
          </p:cNvPr>
          <p:cNvSpPr>
            <a:spLocks noGrp="1"/>
          </p:cNvSpPr>
          <p:nvPr>
            <p:ph type="sldNum" sz="quarter" idx="12"/>
          </p:nvPr>
        </p:nvSpPr>
        <p:spPr/>
        <p:txBody>
          <a:bodyPr/>
          <a:lstStyle/>
          <a:p>
            <a:fld id="{58FB4751-880F-D840-AAA9-3A15815CC996}" type="slidenum">
              <a:rPr lang="en-US" smtClean="0"/>
              <a:t>14</a:t>
            </a:fld>
            <a:endParaRPr lang="en-US" dirty="0"/>
          </a:p>
        </p:txBody>
      </p:sp>
    </p:spTree>
    <p:extLst>
      <p:ext uri="{BB962C8B-B14F-4D97-AF65-F5344CB8AC3E}">
        <p14:creationId xmlns:p14="http://schemas.microsoft.com/office/powerpoint/2010/main" val="3913286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64B46-F0A1-5ADF-A6F5-143AC9B65951}"/>
              </a:ext>
            </a:extLst>
          </p:cNvPr>
          <p:cNvSpPr>
            <a:spLocks noGrp="1"/>
          </p:cNvSpPr>
          <p:nvPr>
            <p:ph type="title"/>
          </p:nvPr>
        </p:nvSpPr>
        <p:spPr/>
        <p:txBody>
          <a:bodyPr>
            <a:normAutofit fontScale="90000"/>
          </a:bodyPr>
          <a:lstStyle/>
          <a:p>
            <a:r>
              <a:rPr lang="en-IE" b="1" u="sng" dirty="0">
                <a:latin typeface="Twinkl Cursive Looped" panose="02000000000000000000" pitchFamily="2" charset="0"/>
              </a:rPr>
              <a:t>Water Bottles</a:t>
            </a:r>
          </a:p>
        </p:txBody>
      </p:sp>
      <p:sp>
        <p:nvSpPr>
          <p:cNvPr id="3" name="Content Placeholder 2">
            <a:extLst>
              <a:ext uri="{FF2B5EF4-FFF2-40B4-BE49-F238E27FC236}">
                <a16:creationId xmlns:a16="http://schemas.microsoft.com/office/drawing/2014/main" id="{30F7F90C-DA44-9668-2F47-8E4590B887DB}"/>
              </a:ext>
            </a:extLst>
          </p:cNvPr>
          <p:cNvSpPr>
            <a:spLocks noGrp="1"/>
          </p:cNvSpPr>
          <p:nvPr>
            <p:ph idx="1"/>
          </p:nvPr>
        </p:nvSpPr>
        <p:spPr>
          <a:xfrm>
            <a:off x="365760" y="1791115"/>
            <a:ext cx="7614458" cy="3877056"/>
          </a:xfrm>
        </p:spPr>
        <p:txBody>
          <a:bodyPr/>
          <a:lstStyle/>
          <a:p>
            <a:r>
              <a:rPr lang="en-GB" sz="4000" dirty="0">
                <a:latin typeface="Twinkl Cursive Looped" panose="02000000000000000000" pitchFamily="2" charset="0"/>
              </a:rPr>
              <a:t>We encourage all children to bring in their own water bottle to drink from. They can refill the bottle using the tap in our classroom. </a:t>
            </a:r>
          </a:p>
          <a:p>
            <a:endParaRPr lang="en-IE" dirty="0"/>
          </a:p>
        </p:txBody>
      </p:sp>
      <p:sp>
        <p:nvSpPr>
          <p:cNvPr id="6" name="Slide Number Placeholder 5">
            <a:extLst>
              <a:ext uri="{FF2B5EF4-FFF2-40B4-BE49-F238E27FC236}">
                <a16:creationId xmlns:a16="http://schemas.microsoft.com/office/drawing/2014/main" id="{1A199EF0-622B-7C09-D7CD-156FAFA78AB5}"/>
              </a:ext>
            </a:extLst>
          </p:cNvPr>
          <p:cNvSpPr>
            <a:spLocks noGrp="1"/>
          </p:cNvSpPr>
          <p:nvPr>
            <p:ph type="sldNum" sz="quarter" idx="12"/>
          </p:nvPr>
        </p:nvSpPr>
        <p:spPr/>
        <p:txBody>
          <a:bodyPr/>
          <a:lstStyle/>
          <a:p>
            <a:fld id="{58FB4751-880F-D840-AAA9-3A15815CC996}" type="slidenum">
              <a:rPr lang="en-US" smtClean="0"/>
              <a:t>15</a:t>
            </a:fld>
            <a:endParaRPr lang="en-US" dirty="0"/>
          </a:p>
        </p:txBody>
      </p:sp>
      <p:pic>
        <p:nvPicPr>
          <p:cNvPr id="8" name="Picture 7" descr="A blue water bottle with a black lid&#10;&#10;Description automatically generated">
            <a:extLst>
              <a:ext uri="{FF2B5EF4-FFF2-40B4-BE49-F238E27FC236}">
                <a16:creationId xmlns:a16="http://schemas.microsoft.com/office/drawing/2014/main" id="{03EEF684-C989-E1B0-9E52-68C25AEC7CD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97240" y="1714500"/>
            <a:ext cx="3429000" cy="3429000"/>
          </a:xfrm>
          <a:prstGeom prst="rect">
            <a:avLst/>
          </a:prstGeom>
        </p:spPr>
      </p:pic>
    </p:spTree>
    <p:extLst>
      <p:ext uri="{BB962C8B-B14F-4D97-AF65-F5344CB8AC3E}">
        <p14:creationId xmlns:p14="http://schemas.microsoft.com/office/powerpoint/2010/main" val="2777178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BE14C3C8-CE39-133E-31F8-E2A69DFA914D}"/>
              </a:ext>
            </a:extLst>
          </p:cNvPr>
          <p:cNvSpPr>
            <a:spLocks noGrp="1"/>
          </p:cNvSpPr>
          <p:nvPr>
            <p:ph type="title"/>
          </p:nvPr>
        </p:nvSpPr>
        <p:spPr>
          <a:xfrm>
            <a:off x="365760" y="494884"/>
            <a:ext cx="10515600" cy="676656"/>
          </a:xfrm>
        </p:spPr>
        <p:txBody>
          <a:bodyPr>
            <a:normAutofit fontScale="90000"/>
          </a:bodyPr>
          <a:lstStyle/>
          <a:p>
            <a:r>
              <a:rPr lang="en-US" b="1" u="sng" dirty="0">
                <a:latin typeface="Twinkl Cursive Looped" panose="02000000000000000000" pitchFamily="2" charset="0"/>
              </a:rPr>
              <a:t>Tissues</a:t>
            </a:r>
          </a:p>
        </p:txBody>
      </p:sp>
      <p:sp>
        <p:nvSpPr>
          <p:cNvPr id="4" name="Slide Number Placeholder 3">
            <a:extLst>
              <a:ext uri="{FF2B5EF4-FFF2-40B4-BE49-F238E27FC236}">
                <a16:creationId xmlns:a16="http://schemas.microsoft.com/office/drawing/2014/main" id="{9099A4E0-99CC-34E8-536B-35867E7C5AF2}"/>
              </a:ext>
            </a:extLst>
          </p:cNvPr>
          <p:cNvSpPr>
            <a:spLocks noGrp="1"/>
          </p:cNvSpPr>
          <p:nvPr>
            <p:ph type="sldNum" sz="quarter" idx="12"/>
          </p:nvPr>
        </p:nvSpPr>
        <p:spPr/>
        <p:txBody>
          <a:bodyPr/>
          <a:lstStyle/>
          <a:p>
            <a:fld id="{58FB4751-880F-D840-AAA9-3A15815CC996}" type="slidenum">
              <a:rPr lang="en-US" smtClean="0"/>
              <a:t>16</a:t>
            </a:fld>
            <a:endParaRPr lang="en-US" dirty="0"/>
          </a:p>
        </p:txBody>
      </p:sp>
      <p:sp>
        <p:nvSpPr>
          <p:cNvPr id="37" name="Content Placeholder 4">
            <a:extLst>
              <a:ext uri="{FF2B5EF4-FFF2-40B4-BE49-F238E27FC236}">
                <a16:creationId xmlns:a16="http://schemas.microsoft.com/office/drawing/2014/main" id="{F40B5661-9081-9E95-1B81-1359D68D3AD0}"/>
              </a:ext>
            </a:extLst>
          </p:cNvPr>
          <p:cNvSpPr txBox="1">
            <a:spLocks/>
          </p:cNvSpPr>
          <p:nvPr/>
        </p:nvSpPr>
        <p:spPr>
          <a:xfrm>
            <a:off x="174290" y="1482436"/>
            <a:ext cx="6697564" cy="46714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latin typeface="Twinkl Cursive Looped" panose="02000000000000000000" pitchFamily="2" charset="0"/>
              </a:rPr>
              <a:t>As you know, the school does not provide tissues for each class. Therefore, we kindly ask for each child to bring in a box of tissues to be kept in class and used throughout the year. This is particularly important as we come into the winter months. </a:t>
            </a:r>
          </a:p>
          <a:p>
            <a:endParaRPr lang="en-IE" dirty="0"/>
          </a:p>
        </p:txBody>
      </p:sp>
      <p:pic>
        <p:nvPicPr>
          <p:cNvPr id="6" name="Picture 5" descr="A box of tissues with colorful dots&#10;&#10;Description automatically generated">
            <a:extLst>
              <a:ext uri="{FF2B5EF4-FFF2-40B4-BE49-F238E27FC236}">
                <a16:creationId xmlns:a16="http://schemas.microsoft.com/office/drawing/2014/main" id="{6810DE71-4ED6-59A0-17C2-FFC55E39428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360" t="5507" r="15149" b="4058"/>
          <a:stretch/>
        </p:blipFill>
        <p:spPr>
          <a:xfrm>
            <a:off x="7489766" y="1482436"/>
            <a:ext cx="4031674" cy="4322618"/>
          </a:xfrm>
          <a:prstGeom prst="rect">
            <a:avLst/>
          </a:prstGeom>
        </p:spPr>
      </p:pic>
    </p:spTree>
    <p:extLst>
      <p:ext uri="{BB962C8B-B14F-4D97-AF65-F5344CB8AC3E}">
        <p14:creationId xmlns:p14="http://schemas.microsoft.com/office/powerpoint/2010/main" val="2388976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05CC93-7672-B278-4A84-0AB0F7221F04}"/>
              </a:ext>
            </a:extLst>
          </p:cNvPr>
          <p:cNvSpPr>
            <a:spLocks noGrp="1"/>
          </p:cNvSpPr>
          <p:nvPr>
            <p:ph type="sldNum" sz="quarter" idx="12"/>
          </p:nvPr>
        </p:nvSpPr>
        <p:spPr/>
        <p:txBody>
          <a:bodyPr/>
          <a:lstStyle/>
          <a:p>
            <a:fld id="{58FB4751-880F-D840-AAA9-3A15815CC996}" type="slidenum">
              <a:rPr lang="en-US" smtClean="0"/>
              <a:t>17</a:t>
            </a:fld>
            <a:endParaRPr lang="en-US" dirty="0"/>
          </a:p>
        </p:txBody>
      </p:sp>
      <p:sp>
        <p:nvSpPr>
          <p:cNvPr id="10" name="Title 9">
            <a:extLst>
              <a:ext uri="{FF2B5EF4-FFF2-40B4-BE49-F238E27FC236}">
                <a16:creationId xmlns:a16="http://schemas.microsoft.com/office/drawing/2014/main" id="{9645BD6E-D504-0AAE-E7AB-615D99588185}"/>
              </a:ext>
            </a:extLst>
          </p:cNvPr>
          <p:cNvSpPr>
            <a:spLocks noGrp="1"/>
          </p:cNvSpPr>
          <p:nvPr>
            <p:ph type="title"/>
          </p:nvPr>
        </p:nvSpPr>
        <p:spPr>
          <a:xfrm>
            <a:off x="576072" y="1427019"/>
            <a:ext cx="11826240" cy="606552"/>
          </a:xfrm>
        </p:spPr>
        <p:txBody>
          <a:bodyPr>
            <a:normAutofit fontScale="90000"/>
          </a:bodyPr>
          <a:lstStyle/>
          <a:p>
            <a:pPr algn="ctr"/>
            <a:r>
              <a:rPr lang="en-GB" b="1" u="sng" dirty="0">
                <a:latin typeface="Twinkl Cursive Looped" panose="02000000000000000000" pitchFamily="2" charset="0"/>
              </a:rPr>
              <a:t>Thank you for coming this evening</a:t>
            </a:r>
            <a:br>
              <a:rPr lang="en-GB" dirty="0"/>
            </a:br>
            <a:endParaRPr lang="en-US" dirty="0"/>
          </a:p>
        </p:txBody>
      </p:sp>
      <p:sp>
        <p:nvSpPr>
          <p:cNvPr id="5" name="Content Placeholder 4">
            <a:extLst>
              <a:ext uri="{FF2B5EF4-FFF2-40B4-BE49-F238E27FC236}">
                <a16:creationId xmlns:a16="http://schemas.microsoft.com/office/drawing/2014/main" id="{13652EB3-FD80-DD3E-2F7A-BA5CF4F70BA3}"/>
              </a:ext>
            </a:extLst>
          </p:cNvPr>
          <p:cNvSpPr>
            <a:spLocks noGrp="1"/>
          </p:cNvSpPr>
          <p:nvPr>
            <p:ph idx="1"/>
          </p:nvPr>
        </p:nvSpPr>
        <p:spPr/>
        <p:txBody>
          <a:bodyPr>
            <a:normAutofit/>
          </a:bodyPr>
          <a:lstStyle/>
          <a:p>
            <a:pPr marL="0" indent="0">
              <a:buNone/>
            </a:pPr>
            <a:endParaRPr lang="en-GB" b="1" dirty="0">
              <a:latin typeface="Twinkl Cursive Looped" panose="02000000000000000000" pitchFamily="2" charset="0"/>
            </a:endParaRPr>
          </a:p>
          <a:p>
            <a:pPr marL="0" indent="0" algn="ctr">
              <a:buNone/>
            </a:pPr>
            <a:r>
              <a:rPr lang="en-GB" b="1" dirty="0">
                <a:latin typeface="Twinkl Cursive Looped" panose="02000000000000000000" pitchFamily="2" charset="0"/>
              </a:rPr>
              <a:t>Year Group email: </a:t>
            </a:r>
            <a:r>
              <a:rPr lang="en-GB" b="1" dirty="0">
                <a:latin typeface="Twinkl Cursive Looped" panose="02000000000000000000" pitchFamily="2" charset="0"/>
                <a:hlinkClick r:id="rId3"/>
              </a:rPr>
              <a:t>Year2@stmarys.enfield.sch.uk</a:t>
            </a:r>
            <a:r>
              <a:rPr lang="en-GB" b="1" dirty="0">
                <a:latin typeface="Twinkl Cursive Looped" panose="02000000000000000000" pitchFamily="2" charset="0"/>
              </a:rPr>
              <a:t> </a:t>
            </a:r>
            <a:endParaRPr lang="en-IE" dirty="0">
              <a:latin typeface="Twinkl Cursive Looped" panose="02000000000000000000" pitchFamily="2" charset="0"/>
            </a:endParaRPr>
          </a:p>
        </p:txBody>
      </p:sp>
    </p:spTree>
    <p:extLst>
      <p:ext uri="{BB962C8B-B14F-4D97-AF65-F5344CB8AC3E}">
        <p14:creationId xmlns:p14="http://schemas.microsoft.com/office/powerpoint/2010/main" val="13482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p:txBody>
          <a:bodyPr/>
          <a:lstStyle/>
          <a:p>
            <a:r>
              <a:rPr lang="en-US" dirty="0">
                <a:latin typeface="Twinkl Cursive Looped" panose="02000000000000000000" pitchFamily="2" charset="0"/>
              </a:rPr>
              <a:t>Agenda</a:t>
            </a:r>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3854605740"/>
              </p:ext>
            </p:extLst>
          </p:nvPr>
        </p:nvGraphicFramePr>
        <p:xfrm>
          <a:off x="7176655" y="1039091"/>
          <a:ext cx="4774767" cy="5381071"/>
        </p:xfrm>
        <a:graphic>
          <a:graphicData uri="http://schemas.openxmlformats.org/drawingml/2006/table">
            <a:tbl>
              <a:tblPr firstRow="1" bandRow="1"/>
              <a:tblGrid>
                <a:gridCol w="4774767">
                  <a:extLst>
                    <a:ext uri="{9D8B030D-6E8A-4147-A177-3AD203B41FA5}">
                      <a16:colId xmlns:a16="http://schemas.microsoft.com/office/drawing/2014/main" val="1563570424"/>
                    </a:ext>
                  </a:extLst>
                </a:gridCol>
              </a:tblGrid>
              <a:tr h="5381071">
                <a:tc>
                  <a:txBody>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latin typeface="Twinkl Cursive Looped" panose="02000000000000000000" pitchFamily="2" charset="0"/>
                          <a:cs typeface="Gill Sans Light" panose="020B0302020104020203" pitchFamily="34" charset="-79"/>
                        </a:rPr>
                        <a:t>Start &amp; Finish times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latin typeface="Twinkl Cursive Looped" panose="02000000000000000000" pitchFamily="2" charset="0"/>
                          <a:cs typeface="Gill Sans Light" panose="020B0302020104020203" pitchFamily="34" charset="-79"/>
                        </a:rPr>
                        <a:t>Year 2 Class Rules &amp; Expectations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latin typeface="Twinkl Cursive Looped" panose="02000000000000000000" pitchFamily="2" charset="0"/>
                          <a:cs typeface="Gill Sans Light" panose="020B0302020104020203" pitchFamily="34" charset="-79"/>
                        </a:rPr>
                        <a:t>Homework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latin typeface="Twinkl Cursive Looped" panose="02000000000000000000" pitchFamily="2" charset="0"/>
                          <a:cs typeface="Gill Sans Light" panose="020B0302020104020203" pitchFamily="34" charset="-79"/>
                        </a:rPr>
                        <a:t>Reading Records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latin typeface="Twinkl Cursive Looped" panose="02000000000000000000" pitchFamily="2" charset="0"/>
                          <a:cs typeface="Gill Sans Light" panose="020B0302020104020203" pitchFamily="34" charset="-79"/>
                        </a:rPr>
                        <a:t>PE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3200" dirty="0">
                          <a:latin typeface="Twinkl Cursive Looped" panose="02000000000000000000" pitchFamily="2" charset="0"/>
                          <a:cs typeface="Gill Sans Light" panose="020B0302020104020203" pitchFamily="34" charset="-79"/>
                        </a:rPr>
                        <a:t>Assertive Mentoring</a:t>
                      </a:r>
                    </a:p>
                  </a:txBody>
                  <a:tcPr>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bl>
          </a:graphicData>
        </a:graphic>
      </p:graphicFrame>
    </p:spTree>
    <p:extLst>
      <p:ext uri="{BB962C8B-B14F-4D97-AF65-F5344CB8AC3E}">
        <p14:creationId xmlns:p14="http://schemas.microsoft.com/office/powerpoint/2010/main" val="347413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a:xfrm>
            <a:off x="365760" y="260743"/>
            <a:ext cx="6502620" cy="676656"/>
          </a:xfrm>
        </p:spPr>
        <p:txBody>
          <a:bodyPr/>
          <a:lstStyle/>
          <a:p>
            <a:r>
              <a:rPr lang="en-US" b="1" u="sng" dirty="0">
                <a:solidFill>
                  <a:schemeClr val="tx1"/>
                </a:solidFill>
                <a:latin typeface="Twinkl Cursive Looped" panose="02000000000000000000" pitchFamily="2" charset="0"/>
              </a:rPr>
              <a:t>Start and Finish times</a:t>
            </a:r>
          </a:p>
        </p:txBody>
      </p:sp>
      <p:sp>
        <p:nvSpPr>
          <p:cNvPr id="27" name="Text Placeholder 26">
            <a:extLst>
              <a:ext uri="{FF2B5EF4-FFF2-40B4-BE49-F238E27FC236}">
                <a16:creationId xmlns:a16="http://schemas.microsoft.com/office/drawing/2014/main" id="{64C89AC3-3D7A-65BB-C3F4-2B1CB19E78D1}"/>
              </a:ext>
            </a:extLst>
          </p:cNvPr>
          <p:cNvSpPr>
            <a:spLocks noGrp="1"/>
          </p:cNvSpPr>
          <p:nvPr>
            <p:ph type="body" sz="half" idx="2"/>
          </p:nvPr>
        </p:nvSpPr>
        <p:spPr>
          <a:xfrm>
            <a:off x="221673" y="937399"/>
            <a:ext cx="6954982" cy="5527409"/>
          </a:xfrm>
        </p:spPr>
        <p:txBody>
          <a:bodyPr>
            <a:normAutofit lnSpcReduction="10000"/>
          </a:bodyPr>
          <a:lstStyle/>
          <a:p>
            <a:pPr marL="285750" indent="-285750">
              <a:buFont typeface="Arial" panose="020B0604020202020204" pitchFamily="34" charset="0"/>
              <a:buChar char="•"/>
            </a:pPr>
            <a:r>
              <a:rPr lang="en-GB" sz="2400" dirty="0">
                <a:solidFill>
                  <a:schemeClr val="tx1"/>
                </a:solidFill>
                <a:latin typeface="Twinkl Cursive Looped" panose="02000000000000000000" pitchFamily="2" charset="0"/>
              </a:rPr>
              <a:t>The school day begins at 9:00, this is when the class register will be taken. As you know, gates are opened before this, usually around 8:45.</a:t>
            </a:r>
          </a:p>
          <a:p>
            <a:pPr marL="285750" indent="-285750">
              <a:buFont typeface="Arial" panose="020B0604020202020204" pitchFamily="34" charset="0"/>
              <a:buChar char="•"/>
            </a:pPr>
            <a:r>
              <a:rPr lang="en-GB" sz="2400" dirty="0">
                <a:solidFill>
                  <a:schemeClr val="tx1"/>
                </a:solidFill>
                <a:latin typeface="Twinkl Cursive Looped" panose="02000000000000000000" pitchFamily="2" charset="0"/>
              </a:rPr>
              <a:t>It is extremely important your child is on time as much as possible. This allows them to set up and feel ready for the day. </a:t>
            </a:r>
          </a:p>
          <a:p>
            <a:pPr marL="285750" indent="-285750">
              <a:buFont typeface="Arial" panose="020B0604020202020204" pitchFamily="34" charset="0"/>
              <a:buChar char="•"/>
            </a:pPr>
            <a:r>
              <a:rPr lang="en-GB" sz="2400" dirty="0">
                <a:solidFill>
                  <a:schemeClr val="tx1"/>
                </a:solidFill>
                <a:latin typeface="Twinkl Cursive Looped" panose="02000000000000000000" pitchFamily="2" charset="0"/>
              </a:rPr>
              <a:t>The school day ends for KS1 children at 3:00. We would appreciate children being collected on time as KS2 begin their dismissal at 3:15 and the playground can become quite crowded. </a:t>
            </a:r>
          </a:p>
          <a:p>
            <a:pPr marL="285750" indent="-285750">
              <a:buFont typeface="Arial" panose="020B0604020202020204" pitchFamily="34" charset="0"/>
              <a:buChar char="•"/>
            </a:pPr>
            <a:r>
              <a:rPr lang="en-GB" sz="2400" dirty="0">
                <a:solidFill>
                  <a:schemeClr val="tx1"/>
                </a:solidFill>
                <a:latin typeface="Twinkl Cursive Looped" panose="02000000000000000000" pitchFamily="2" charset="0"/>
              </a:rPr>
              <a:t>The gate is locked around 3:25, after this time you will need to collect your child from the Main Office and sign them out. </a:t>
            </a:r>
          </a:p>
          <a:p>
            <a:endParaRPr lang="en-US" dirty="0"/>
          </a:p>
        </p:txBody>
      </p:sp>
      <p:sp>
        <p:nvSpPr>
          <p:cNvPr id="4" name="Slide Number Placeholder 3">
            <a:extLst>
              <a:ext uri="{FF2B5EF4-FFF2-40B4-BE49-F238E27FC236}">
                <a16:creationId xmlns:a16="http://schemas.microsoft.com/office/drawing/2014/main" id="{3324E804-5D73-9996-1913-1EF77F2E53C5}"/>
              </a:ext>
            </a:extLst>
          </p:cNvPr>
          <p:cNvSpPr>
            <a:spLocks noGrp="1"/>
          </p:cNvSpPr>
          <p:nvPr>
            <p:ph type="sldNum" sz="quarter" idx="12"/>
          </p:nvPr>
        </p:nvSpPr>
        <p:spPr/>
        <p:txBody>
          <a:bodyPr/>
          <a:lstStyle/>
          <a:p>
            <a:fld id="{58FB4751-880F-D840-AAA9-3A15815CC996}" type="slidenum">
              <a:rPr lang="en-US" smtClean="0"/>
              <a:pPr/>
              <a:t>3</a:t>
            </a:fld>
            <a:endParaRPr lang="en-US" dirty="0"/>
          </a:p>
        </p:txBody>
      </p:sp>
      <p:pic>
        <p:nvPicPr>
          <p:cNvPr id="8" name="Picture 7" descr="A couple of words&#10;&#10;Description automatically generated with medium confidence">
            <a:extLst>
              <a:ext uri="{FF2B5EF4-FFF2-40B4-BE49-F238E27FC236}">
                <a16:creationId xmlns:a16="http://schemas.microsoft.com/office/drawing/2014/main" id="{AE6C3806-6F09-36BD-C37E-48C52BF688A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7177"/>
          <a:stretch/>
        </p:blipFill>
        <p:spPr>
          <a:xfrm>
            <a:off x="7700664" y="430130"/>
            <a:ext cx="4125576" cy="4903870"/>
          </a:xfrm>
          <a:prstGeom prst="rect">
            <a:avLst/>
          </a:prstGeom>
        </p:spPr>
      </p:pic>
    </p:spTree>
    <p:extLst>
      <p:ext uri="{BB962C8B-B14F-4D97-AF65-F5344CB8AC3E}">
        <p14:creationId xmlns:p14="http://schemas.microsoft.com/office/powerpoint/2010/main" val="343507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1D6FF-1122-B11D-0CE3-E62BA27376FA}"/>
              </a:ext>
            </a:extLst>
          </p:cNvPr>
          <p:cNvSpPr>
            <a:spLocks noGrp="1"/>
          </p:cNvSpPr>
          <p:nvPr>
            <p:ph type="title"/>
          </p:nvPr>
        </p:nvSpPr>
        <p:spPr/>
        <p:txBody>
          <a:bodyPr/>
          <a:lstStyle/>
          <a:p>
            <a:r>
              <a:rPr lang="en-US" sz="4800" b="1" u="sng" dirty="0">
                <a:latin typeface="Twinkl Cursive Looped" panose="02000000000000000000" pitchFamily="2" charset="0"/>
                <a:cs typeface="Sagona Book" panose="020F0502020204030204" pitchFamily="34" charset="0"/>
              </a:rPr>
              <a:t>Golden Rules (School Rules)</a:t>
            </a:r>
            <a:endParaRPr lang="en-US" b="1" u="sng" dirty="0">
              <a:latin typeface="Twinkl Cursive Looped" panose="02000000000000000000" pitchFamily="2" charset="0"/>
            </a:endParaRPr>
          </a:p>
        </p:txBody>
      </p:sp>
      <p:sp>
        <p:nvSpPr>
          <p:cNvPr id="3" name="Content Placeholder 2">
            <a:extLst>
              <a:ext uri="{FF2B5EF4-FFF2-40B4-BE49-F238E27FC236}">
                <a16:creationId xmlns:a16="http://schemas.microsoft.com/office/drawing/2014/main" id="{DA76760D-5A19-1356-897A-E1A05147B964}"/>
              </a:ext>
            </a:extLst>
          </p:cNvPr>
          <p:cNvSpPr>
            <a:spLocks noGrp="1"/>
          </p:cNvSpPr>
          <p:nvPr>
            <p:ph idx="1"/>
          </p:nvPr>
        </p:nvSpPr>
        <p:spPr>
          <a:xfrm>
            <a:off x="576072" y="1901951"/>
            <a:ext cx="9363456" cy="4374157"/>
          </a:xfrm>
        </p:spPr>
        <p:txBody>
          <a:bodyPr>
            <a:normAutofit lnSpcReduction="10000"/>
          </a:bodyPr>
          <a:lstStyle/>
          <a:p>
            <a:pPr marL="514350" indent="-514350">
              <a:buFont typeface="+mj-lt"/>
              <a:buAutoNum type="arabicPeriod"/>
            </a:pPr>
            <a:r>
              <a:rPr lang="en-GB" sz="4000" dirty="0">
                <a:latin typeface="Twinkl Cursive Looped" panose="02000000000000000000" pitchFamily="2" charset="0"/>
              </a:rPr>
              <a:t>Show good manners and consideration to everyone at all times.</a:t>
            </a:r>
          </a:p>
          <a:p>
            <a:pPr marL="514350" indent="-514350">
              <a:buFont typeface="+mj-lt"/>
              <a:buAutoNum type="arabicPeriod"/>
            </a:pPr>
            <a:r>
              <a:rPr lang="en-GB" sz="4000" dirty="0">
                <a:latin typeface="Twinkl Cursive Looped" panose="02000000000000000000" pitchFamily="2" charset="0"/>
              </a:rPr>
              <a:t>Be responsible for our own behaviour.</a:t>
            </a:r>
          </a:p>
          <a:p>
            <a:pPr marL="514350" indent="-514350">
              <a:buFont typeface="+mj-lt"/>
              <a:buAutoNum type="arabicPeriod"/>
            </a:pPr>
            <a:r>
              <a:rPr lang="en-GB" sz="4000" dirty="0">
                <a:latin typeface="Twinkl Cursive Looped" panose="02000000000000000000" pitchFamily="2" charset="0"/>
              </a:rPr>
              <a:t>Keep hands, feet and objects to ourselves.</a:t>
            </a:r>
          </a:p>
          <a:p>
            <a:pPr marL="514350" indent="-514350">
              <a:buFont typeface="+mj-lt"/>
              <a:buAutoNum type="arabicPeriod"/>
            </a:pPr>
            <a:r>
              <a:rPr lang="en-GB" sz="4000" dirty="0">
                <a:latin typeface="Twinkl Cursive Looped" panose="02000000000000000000" pitchFamily="2" charset="0"/>
              </a:rPr>
              <a:t>Follow instructions the first time we are asked.</a:t>
            </a:r>
          </a:p>
          <a:p>
            <a:endParaRPr lang="en-IE" dirty="0"/>
          </a:p>
        </p:txBody>
      </p:sp>
      <p:sp>
        <p:nvSpPr>
          <p:cNvPr id="9" name="Slide Number Placeholder 8">
            <a:extLst>
              <a:ext uri="{FF2B5EF4-FFF2-40B4-BE49-F238E27FC236}">
                <a16:creationId xmlns:a16="http://schemas.microsoft.com/office/drawing/2014/main" id="{CFCF8520-CF3A-DEEA-6A9F-571CC04E7ADA}"/>
              </a:ext>
            </a:extLst>
          </p:cNvPr>
          <p:cNvSpPr>
            <a:spLocks noGrp="1"/>
          </p:cNvSpPr>
          <p:nvPr>
            <p:ph type="sldNum" sz="quarter" idx="12"/>
          </p:nvPr>
        </p:nvSpPr>
        <p:spPr/>
        <p:txBody>
          <a:bodyPr/>
          <a:lstStyle/>
          <a:p>
            <a:fld id="{58FB4751-880F-D840-AAA9-3A15815CC996}" type="slidenum">
              <a:rPr lang="en-US" smtClean="0"/>
              <a:t>4</a:t>
            </a:fld>
            <a:endParaRPr lang="en-US" dirty="0"/>
          </a:p>
        </p:txBody>
      </p:sp>
      <p:pic>
        <p:nvPicPr>
          <p:cNvPr id="10" name="Picture 9" descr="A yellow and orange sign with stars&#10;&#10;Description automatically generated">
            <a:extLst>
              <a:ext uri="{FF2B5EF4-FFF2-40B4-BE49-F238E27FC236}">
                <a16:creationId xmlns:a16="http://schemas.microsoft.com/office/drawing/2014/main" id="{ACC41135-F0DD-9E57-AA3B-842271E88CE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072753" y="142303"/>
            <a:ext cx="2543175" cy="1800225"/>
          </a:xfrm>
          <a:prstGeom prst="rect">
            <a:avLst/>
          </a:prstGeom>
        </p:spPr>
      </p:pic>
    </p:spTree>
    <p:extLst>
      <p:ext uri="{BB962C8B-B14F-4D97-AF65-F5344CB8AC3E}">
        <p14:creationId xmlns:p14="http://schemas.microsoft.com/office/powerpoint/2010/main" val="1699088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4ADC4-01B6-AA8C-9B56-49464B100BE3}"/>
              </a:ext>
            </a:extLst>
          </p:cNvPr>
          <p:cNvSpPr>
            <a:spLocks noGrp="1"/>
          </p:cNvSpPr>
          <p:nvPr>
            <p:ph type="title"/>
          </p:nvPr>
        </p:nvSpPr>
        <p:spPr>
          <a:xfrm>
            <a:off x="512064" y="365760"/>
            <a:ext cx="10515600" cy="676656"/>
          </a:xfrm>
        </p:spPr>
        <p:txBody>
          <a:bodyPr>
            <a:normAutofit fontScale="90000"/>
          </a:bodyPr>
          <a:lstStyle/>
          <a:p>
            <a:r>
              <a:rPr lang="en-US" sz="4800" b="1" u="sng" dirty="0">
                <a:latin typeface="Twinkl Cursive Looped" panose="02000000000000000000" pitchFamily="2" charset="0"/>
                <a:cs typeface="Sagona Book" panose="020F0502020204030204" pitchFamily="34" charset="0"/>
              </a:rPr>
              <a:t>Year 2 Class Rules</a:t>
            </a:r>
            <a:endParaRPr lang="en-US" b="1" u="sng" dirty="0">
              <a:latin typeface="Twinkl Cursive Looped" panose="02000000000000000000" pitchFamily="2" charset="0"/>
            </a:endParaRPr>
          </a:p>
        </p:txBody>
      </p:sp>
      <p:sp>
        <p:nvSpPr>
          <p:cNvPr id="5" name="Content Placeholder 4">
            <a:extLst>
              <a:ext uri="{FF2B5EF4-FFF2-40B4-BE49-F238E27FC236}">
                <a16:creationId xmlns:a16="http://schemas.microsoft.com/office/drawing/2014/main" id="{205029F6-D1C7-255A-41ED-BEAC1E127C2F}"/>
              </a:ext>
            </a:extLst>
          </p:cNvPr>
          <p:cNvSpPr>
            <a:spLocks noGrp="1"/>
          </p:cNvSpPr>
          <p:nvPr>
            <p:ph idx="1"/>
          </p:nvPr>
        </p:nvSpPr>
        <p:spPr>
          <a:xfrm>
            <a:off x="271272" y="1260764"/>
            <a:ext cx="10396728" cy="4893148"/>
          </a:xfrm>
        </p:spPr>
        <p:txBody>
          <a:bodyPr>
            <a:normAutofit fontScale="92500"/>
          </a:bodyPr>
          <a:lstStyle/>
          <a:p>
            <a:r>
              <a:rPr lang="en-GB" sz="3600" dirty="0">
                <a:latin typeface="Twinkl Cursive Looped" panose="02000000000000000000" pitchFamily="2" charset="0"/>
              </a:rPr>
              <a:t>The children have helped to devise the class rules and try to abide by the rules every day. We have displayed these and ‘signed’ with our handprint.    </a:t>
            </a:r>
          </a:p>
          <a:p>
            <a:r>
              <a:rPr lang="en-GB" sz="3600" dirty="0">
                <a:latin typeface="Twinkl Cursive Looped" panose="02000000000000000000" pitchFamily="2" charset="0"/>
              </a:rPr>
              <a:t>The children are expected to behave according to our Class Rules at all times. They understand that this is one of the ways they can earn table points each week.  </a:t>
            </a:r>
          </a:p>
          <a:p>
            <a:r>
              <a:rPr lang="en-GB" sz="3600" dirty="0">
                <a:latin typeface="Twinkl Cursive Looped" panose="02000000000000000000" pitchFamily="2" charset="0"/>
              </a:rPr>
              <a:t>Children who do not follow the Rules can expect to deal with consequences including: time out during breaks, letters home, talks with Miss Creed/Parents.</a:t>
            </a:r>
          </a:p>
          <a:p>
            <a:endParaRPr lang="en-IE" dirty="0"/>
          </a:p>
        </p:txBody>
      </p:sp>
      <p:sp>
        <p:nvSpPr>
          <p:cNvPr id="8" name="Slide Number Placeholder 7">
            <a:extLst>
              <a:ext uri="{FF2B5EF4-FFF2-40B4-BE49-F238E27FC236}">
                <a16:creationId xmlns:a16="http://schemas.microsoft.com/office/drawing/2014/main" id="{4F0540EB-6A4B-28A8-564F-BC45DFDE0883}"/>
              </a:ext>
            </a:extLst>
          </p:cNvPr>
          <p:cNvSpPr>
            <a:spLocks noGrp="1"/>
          </p:cNvSpPr>
          <p:nvPr>
            <p:ph type="sldNum" sz="quarter" idx="12"/>
          </p:nvPr>
        </p:nvSpPr>
        <p:spPr/>
        <p:txBody>
          <a:bodyPr/>
          <a:lstStyle/>
          <a:p>
            <a:fld id="{58FB4751-880F-D840-AAA9-3A15815CC996}" type="slidenum">
              <a:rPr lang="en-US" smtClean="0"/>
              <a:t>5</a:t>
            </a:fld>
            <a:endParaRPr lang="en-US" dirty="0"/>
          </a:p>
        </p:txBody>
      </p:sp>
    </p:spTree>
    <p:extLst>
      <p:ext uri="{BB962C8B-B14F-4D97-AF65-F5344CB8AC3E}">
        <p14:creationId xmlns:p14="http://schemas.microsoft.com/office/powerpoint/2010/main" val="2752853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BE14C3C8-CE39-133E-31F8-E2A69DFA914D}"/>
              </a:ext>
            </a:extLst>
          </p:cNvPr>
          <p:cNvSpPr>
            <a:spLocks noGrp="1"/>
          </p:cNvSpPr>
          <p:nvPr>
            <p:ph type="title"/>
          </p:nvPr>
        </p:nvSpPr>
        <p:spPr>
          <a:xfrm>
            <a:off x="221673" y="156556"/>
            <a:ext cx="10515600" cy="676656"/>
          </a:xfrm>
        </p:spPr>
        <p:txBody>
          <a:bodyPr>
            <a:normAutofit fontScale="90000"/>
          </a:bodyPr>
          <a:lstStyle/>
          <a:p>
            <a:r>
              <a:rPr lang="en-US" b="1" u="sng" dirty="0">
                <a:latin typeface="Twinkl Cursive Looped" panose="02000000000000000000" pitchFamily="2" charset="0"/>
              </a:rPr>
              <a:t>Year 2 Class Expectations</a:t>
            </a:r>
          </a:p>
        </p:txBody>
      </p:sp>
      <p:sp>
        <p:nvSpPr>
          <p:cNvPr id="4" name="Slide Number Placeholder 3">
            <a:extLst>
              <a:ext uri="{FF2B5EF4-FFF2-40B4-BE49-F238E27FC236}">
                <a16:creationId xmlns:a16="http://schemas.microsoft.com/office/drawing/2014/main" id="{9099A4E0-99CC-34E8-536B-35867E7C5AF2}"/>
              </a:ext>
            </a:extLst>
          </p:cNvPr>
          <p:cNvSpPr>
            <a:spLocks noGrp="1"/>
          </p:cNvSpPr>
          <p:nvPr>
            <p:ph type="sldNum" sz="quarter" idx="12"/>
          </p:nvPr>
        </p:nvSpPr>
        <p:spPr/>
        <p:txBody>
          <a:bodyPr/>
          <a:lstStyle/>
          <a:p>
            <a:fld id="{58FB4751-880F-D840-AAA9-3A15815CC996}" type="slidenum">
              <a:rPr lang="en-US" smtClean="0"/>
              <a:t>6</a:t>
            </a:fld>
            <a:endParaRPr lang="en-US" dirty="0"/>
          </a:p>
        </p:txBody>
      </p:sp>
      <p:sp>
        <p:nvSpPr>
          <p:cNvPr id="37" name="Content Placeholder 4">
            <a:extLst>
              <a:ext uri="{FF2B5EF4-FFF2-40B4-BE49-F238E27FC236}">
                <a16:creationId xmlns:a16="http://schemas.microsoft.com/office/drawing/2014/main" id="{F40B5661-9081-9E95-1B81-1359D68D3AD0}"/>
              </a:ext>
            </a:extLst>
          </p:cNvPr>
          <p:cNvSpPr txBox="1">
            <a:spLocks/>
          </p:cNvSpPr>
          <p:nvPr/>
        </p:nvSpPr>
        <p:spPr>
          <a:xfrm>
            <a:off x="199228" y="833212"/>
            <a:ext cx="11793543" cy="51915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500" dirty="0">
                <a:latin typeface="Twinkl Cursive Looped" panose="02000000000000000000" pitchFamily="2" charset="0"/>
              </a:rPr>
              <a:t>As the children are older now, and nearing the end of KS1, it is important that they know our expectations for behaviour and standards of work.</a:t>
            </a:r>
          </a:p>
          <a:p>
            <a:r>
              <a:rPr lang="en-GB" sz="2500" dirty="0">
                <a:latin typeface="Twinkl Cursive Looped" panose="02000000000000000000" pitchFamily="2" charset="0"/>
              </a:rPr>
              <a:t>All work is to be completed on time, (in school and at home) and to a quality standard. We will be working hard to make sure presentation is neat and that children fully understand these expectations. Work will be marked regularly and the children will be expected to respond to marking and feedback to help them make progress.</a:t>
            </a:r>
          </a:p>
          <a:p>
            <a:r>
              <a:rPr lang="en-GB" sz="2500" dirty="0">
                <a:latin typeface="Twinkl Cursive Looped" panose="02000000000000000000" pitchFamily="2" charset="0"/>
              </a:rPr>
              <a:t>If work is not completed to an acceptable standard, the children will be expected to spend part of their lunchtime making corrections or finishing work where necessary. Children will never miss an entire lunch or play time. The children are given enough time during lessons that this should not be the case, however there may be some exceptions when children have not applied themselves fully.</a:t>
            </a:r>
          </a:p>
          <a:p>
            <a:r>
              <a:rPr lang="en-GB" sz="2500" dirty="0">
                <a:latin typeface="Twinkl Cursive Looped" panose="02000000000000000000" pitchFamily="2" charset="0"/>
              </a:rPr>
              <a:t>We hope that you will continue to offer your support for these routines. Please feel free to discuss any matters relating to your child with us after school. </a:t>
            </a:r>
          </a:p>
        </p:txBody>
      </p:sp>
    </p:spTree>
    <p:extLst>
      <p:ext uri="{BB962C8B-B14F-4D97-AF65-F5344CB8AC3E}">
        <p14:creationId xmlns:p14="http://schemas.microsoft.com/office/powerpoint/2010/main" val="1002104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05CC93-7672-B278-4A84-0AB0F7221F04}"/>
              </a:ext>
            </a:extLst>
          </p:cNvPr>
          <p:cNvSpPr>
            <a:spLocks noGrp="1"/>
          </p:cNvSpPr>
          <p:nvPr>
            <p:ph type="sldNum" sz="quarter" idx="12"/>
          </p:nvPr>
        </p:nvSpPr>
        <p:spPr/>
        <p:txBody>
          <a:bodyPr/>
          <a:lstStyle/>
          <a:p>
            <a:fld id="{58FB4751-880F-D840-AAA9-3A15815CC996}" type="slidenum">
              <a:rPr lang="en-US" smtClean="0"/>
              <a:t>7</a:t>
            </a:fld>
            <a:endParaRPr lang="en-US" dirty="0"/>
          </a:p>
        </p:txBody>
      </p:sp>
      <p:sp>
        <p:nvSpPr>
          <p:cNvPr id="10" name="Title 9">
            <a:extLst>
              <a:ext uri="{FF2B5EF4-FFF2-40B4-BE49-F238E27FC236}">
                <a16:creationId xmlns:a16="http://schemas.microsoft.com/office/drawing/2014/main" id="{9645BD6E-D504-0AAE-E7AB-615D99588185}"/>
              </a:ext>
            </a:extLst>
          </p:cNvPr>
          <p:cNvSpPr>
            <a:spLocks noGrp="1"/>
          </p:cNvSpPr>
          <p:nvPr>
            <p:ph type="title"/>
          </p:nvPr>
        </p:nvSpPr>
        <p:spPr>
          <a:xfrm>
            <a:off x="1676400" y="539496"/>
            <a:ext cx="10515600" cy="676656"/>
          </a:xfrm>
        </p:spPr>
        <p:txBody>
          <a:bodyPr>
            <a:normAutofit fontScale="90000"/>
          </a:bodyPr>
          <a:lstStyle/>
          <a:p>
            <a:r>
              <a:rPr lang="en-GB" b="1" u="sng" dirty="0">
                <a:latin typeface="Twinkl Cursive Looped" panose="02000000000000000000" pitchFamily="2" charset="0"/>
              </a:rPr>
              <a:t>Autumn Topics</a:t>
            </a:r>
            <a:br>
              <a:rPr lang="en-GB" dirty="0"/>
            </a:br>
            <a:endParaRPr lang="en-US" dirty="0"/>
          </a:p>
        </p:txBody>
      </p:sp>
      <p:sp>
        <p:nvSpPr>
          <p:cNvPr id="5" name="Content Placeholder 4">
            <a:extLst>
              <a:ext uri="{FF2B5EF4-FFF2-40B4-BE49-F238E27FC236}">
                <a16:creationId xmlns:a16="http://schemas.microsoft.com/office/drawing/2014/main" id="{13652EB3-FD80-DD3E-2F7A-BA5CF4F70BA3}"/>
              </a:ext>
            </a:extLst>
          </p:cNvPr>
          <p:cNvSpPr>
            <a:spLocks noGrp="1"/>
          </p:cNvSpPr>
          <p:nvPr>
            <p:ph idx="1"/>
          </p:nvPr>
        </p:nvSpPr>
        <p:spPr>
          <a:xfrm>
            <a:off x="142286" y="1147572"/>
            <a:ext cx="8339105" cy="4562856"/>
          </a:xfrm>
        </p:spPr>
        <p:txBody>
          <a:bodyPr>
            <a:normAutofit/>
          </a:bodyPr>
          <a:lstStyle/>
          <a:p>
            <a:pPr marL="0" indent="0">
              <a:buNone/>
            </a:pPr>
            <a:r>
              <a:rPr lang="en-GB" b="1" dirty="0">
                <a:latin typeface="Twinkl Cursive Looped" panose="02000000000000000000" pitchFamily="2" charset="0"/>
              </a:rPr>
              <a:t>Please refer to the class newsletter or webpage for more details and overviews of each subject, including Literacy and Numeracy.</a:t>
            </a:r>
          </a:p>
          <a:p>
            <a:r>
              <a:rPr lang="en-GB" dirty="0">
                <a:latin typeface="Twinkl Cursive Looped" panose="02000000000000000000" pitchFamily="2" charset="0"/>
              </a:rPr>
              <a:t>RE- Beginning with God, Judaism, Advent and Christmas</a:t>
            </a:r>
          </a:p>
          <a:p>
            <a:r>
              <a:rPr lang="en-GB" dirty="0">
                <a:latin typeface="Twinkl Cursive Looped" panose="02000000000000000000" pitchFamily="2" charset="0"/>
              </a:rPr>
              <a:t>History- Neil Armstrong</a:t>
            </a:r>
          </a:p>
          <a:p>
            <a:r>
              <a:rPr lang="en-GB" dirty="0">
                <a:latin typeface="Twinkl Cursive Looped" panose="02000000000000000000" pitchFamily="2" charset="0"/>
              </a:rPr>
              <a:t>Geography- Continents and Oceans</a:t>
            </a:r>
          </a:p>
          <a:p>
            <a:r>
              <a:rPr lang="en-GB" dirty="0">
                <a:latin typeface="Twinkl Cursive Looped" panose="02000000000000000000" pitchFamily="2" charset="0"/>
              </a:rPr>
              <a:t>Science- Materials</a:t>
            </a:r>
          </a:p>
          <a:p>
            <a:r>
              <a:rPr lang="en-GB" dirty="0">
                <a:latin typeface="Twinkl Cursive Looped" panose="02000000000000000000" pitchFamily="2" charset="0"/>
              </a:rPr>
              <a:t>Art/D&amp;T- A Starry Night</a:t>
            </a:r>
          </a:p>
          <a:p>
            <a:r>
              <a:rPr lang="en-GB" dirty="0">
                <a:latin typeface="Twinkl Cursive Looped" panose="02000000000000000000" pitchFamily="2" charset="0"/>
              </a:rPr>
              <a:t>ICT- Basic Skills, Word Processing, PowerPoint</a:t>
            </a:r>
          </a:p>
          <a:p>
            <a:endParaRPr lang="en-IE" dirty="0"/>
          </a:p>
        </p:txBody>
      </p:sp>
      <p:pic>
        <p:nvPicPr>
          <p:cNvPr id="8" name="Picture 7">
            <a:extLst>
              <a:ext uri="{FF2B5EF4-FFF2-40B4-BE49-F238E27FC236}">
                <a16:creationId xmlns:a16="http://schemas.microsoft.com/office/drawing/2014/main" id="{9D2394B0-15DB-8C80-234D-5F1CCCE902CF}"/>
              </a:ext>
            </a:extLst>
          </p:cNvPr>
          <p:cNvPicPr>
            <a:picLocks noChangeAspect="1"/>
          </p:cNvPicPr>
          <p:nvPr/>
        </p:nvPicPr>
        <p:blipFill rotWithShape="1">
          <a:blip r:embed="rId3"/>
          <a:srcRect l="52042" t="27528" r="22901" b="9679"/>
          <a:stretch/>
        </p:blipFill>
        <p:spPr>
          <a:xfrm>
            <a:off x="8949885" y="1289711"/>
            <a:ext cx="3061855" cy="4314028"/>
          </a:xfrm>
          <a:prstGeom prst="rect">
            <a:avLst/>
          </a:prstGeom>
        </p:spPr>
      </p:pic>
    </p:spTree>
    <p:extLst>
      <p:ext uri="{BB962C8B-B14F-4D97-AF65-F5344CB8AC3E}">
        <p14:creationId xmlns:p14="http://schemas.microsoft.com/office/powerpoint/2010/main" val="1234133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679D-DC49-184B-33D7-D460C700C85D}"/>
              </a:ext>
            </a:extLst>
          </p:cNvPr>
          <p:cNvSpPr>
            <a:spLocks noGrp="1"/>
          </p:cNvSpPr>
          <p:nvPr>
            <p:ph type="title"/>
          </p:nvPr>
        </p:nvSpPr>
        <p:spPr>
          <a:xfrm>
            <a:off x="576071" y="704088"/>
            <a:ext cx="9144000" cy="676656"/>
          </a:xfrm>
        </p:spPr>
        <p:txBody>
          <a:bodyPr>
            <a:normAutofit fontScale="90000"/>
          </a:bodyPr>
          <a:lstStyle/>
          <a:p>
            <a:r>
              <a:rPr lang="en-US" b="1" u="sng" dirty="0">
                <a:latin typeface="Twinkl Cursive Looped" panose="02000000000000000000" pitchFamily="2" charset="0"/>
              </a:rPr>
              <a:t>RSE</a:t>
            </a:r>
          </a:p>
        </p:txBody>
      </p:sp>
      <p:sp>
        <p:nvSpPr>
          <p:cNvPr id="15" name="Content Placeholder 4">
            <a:extLst>
              <a:ext uri="{FF2B5EF4-FFF2-40B4-BE49-F238E27FC236}">
                <a16:creationId xmlns:a16="http://schemas.microsoft.com/office/drawing/2014/main" id="{FE505C9B-0109-2B3C-46BC-D7CEEF1D22BB}"/>
              </a:ext>
            </a:extLst>
          </p:cNvPr>
          <p:cNvSpPr txBox="1">
            <a:spLocks/>
          </p:cNvSpPr>
          <p:nvPr/>
        </p:nvSpPr>
        <p:spPr>
          <a:xfrm>
            <a:off x="235527" y="1593273"/>
            <a:ext cx="7800109" cy="489065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Twinkl Cursive Looped" panose="02000000000000000000" pitchFamily="2" charset="0"/>
              </a:rPr>
              <a:t>We will be teaching Relationships and Health Education at the appropriate primary level so that the children will be given the opportunity to discuss issues and topics for the year group. The programme which we will use to help to teach these areas come from, ‘Ten </a:t>
            </a:r>
            <a:r>
              <a:rPr lang="en-GB" dirty="0" err="1">
                <a:latin typeface="Twinkl Cursive Looped" panose="02000000000000000000" pitchFamily="2" charset="0"/>
              </a:rPr>
              <a:t>Ten</a:t>
            </a:r>
            <a:r>
              <a:rPr lang="en-GB" dirty="0">
                <a:latin typeface="Twinkl Cursive Looped" panose="02000000000000000000" pitchFamily="2" charset="0"/>
              </a:rPr>
              <a:t>’ and ‘Life in the Full’ which help us always to focus our teaching from a Christian perspective.</a:t>
            </a:r>
          </a:p>
          <a:p>
            <a:pPr marL="0" indent="0">
              <a:buFont typeface="Arial" panose="020B0604020202020204" pitchFamily="34" charset="0"/>
              <a:buNone/>
            </a:pPr>
            <a:r>
              <a:rPr lang="en-GB" dirty="0">
                <a:latin typeface="Twinkl Cursive Looped" panose="02000000000000000000" pitchFamily="2" charset="0"/>
              </a:rPr>
              <a:t>KS1 Module One:  Created and Loved by God explores the individual. Rooted in the teaching that we are created by God out of love and for love, it helps children to develop an understanding of the importance of valuing themselves as the basis for personal relationships.</a:t>
            </a:r>
          </a:p>
          <a:p>
            <a:endParaRPr lang="en-IE" dirty="0"/>
          </a:p>
        </p:txBody>
      </p:sp>
      <p:pic>
        <p:nvPicPr>
          <p:cNvPr id="19" name="Picture 18">
            <a:extLst>
              <a:ext uri="{FF2B5EF4-FFF2-40B4-BE49-F238E27FC236}">
                <a16:creationId xmlns:a16="http://schemas.microsoft.com/office/drawing/2014/main" id="{8CC10DD7-9045-D7E9-3CD3-4FCF43A85AD0}"/>
              </a:ext>
            </a:extLst>
          </p:cNvPr>
          <p:cNvPicPr>
            <a:picLocks noChangeAspect="1"/>
          </p:cNvPicPr>
          <p:nvPr/>
        </p:nvPicPr>
        <p:blipFill rotWithShape="1">
          <a:blip r:embed="rId3"/>
          <a:srcRect l="39773" t="17155" r="34432" b="13921"/>
          <a:stretch/>
        </p:blipFill>
        <p:spPr>
          <a:xfrm>
            <a:off x="8575963" y="1429512"/>
            <a:ext cx="3144983" cy="4724400"/>
          </a:xfrm>
          <a:prstGeom prst="rect">
            <a:avLst/>
          </a:prstGeom>
        </p:spPr>
      </p:pic>
    </p:spTree>
    <p:extLst>
      <p:ext uri="{BB962C8B-B14F-4D97-AF65-F5344CB8AC3E}">
        <p14:creationId xmlns:p14="http://schemas.microsoft.com/office/powerpoint/2010/main" val="327257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DC31-1488-8091-935A-1B03A14A5CD8}"/>
              </a:ext>
            </a:extLst>
          </p:cNvPr>
          <p:cNvSpPr>
            <a:spLocks noGrp="1"/>
          </p:cNvSpPr>
          <p:nvPr>
            <p:ph type="title"/>
          </p:nvPr>
        </p:nvSpPr>
        <p:spPr>
          <a:xfrm>
            <a:off x="365760" y="82296"/>
            <a:ext cx="10515600" cy="676656"/>
          </a:xfrm>
        </p:spPr>
        <p:txBody>
          <a:bodyPr>
            <a:normAutofit fontScale="90000"/>
          </a:bodyPr>
          <a:lstStyle/>
          <a:p>
            <a:r>
              <a:rPr lang="en-US" b="1" u="sng" dirty="0">
                <a:latin typeface="Twinkl Cursive Looped" panose="02000000000000000000" pitchFamily="2" charset="0"/>
              </a:rPr>
              <a:t>Homework</a:t>
            </a:r>
          </a:p>
        </p:txBody>
      </p:sp>
      <p:sp>
        <p:nvSpPr>
          <p:cNvPr id="15" name="Content Placeholder 14">
            <a:extLst>
              <a:ext uri="{FF2B5EF4-FFF2-40B4-BE49-F238E27FC236}">
                <a16:creationId xmlns:a16="http://schemas.microsoft.com/office/drawing/2014/main" id="{C4305ECC-7167-9D09-564E-F4AE8F7A78AA}"/>
              </a:ext>
            </a:extLst>
          </p:cNvPr>
          <p:cNvSpPr>
            <a:spLocks noGrp="1"/>
          </p:cNvSpPr>
          <p:nvPr>
            <p:ph sz="half" idx="2"/>
          </p:nvPr>
        </p:nvSpPr>
        <p:spPr>
          <a:xfrm>
            <a:off x="132725" y="783613"/>
            <a:ext cx="8678766" cy="5517156"/>
          </a:xfrm>
        </p:spPr>
        <p:txBody>
          <a:bodyPr>
            <a:normAutofit fontScale="92500" lnSpcReduction="10000"/>
          </a:bodyPr>
          <a:lstStyle/>
          <a:p>
            <a:r>
              <a:rPr lang="en-GB" sz="2400" dirty="0">
                <a:latin typeface="Twinkl Cursive Looped" panose="02000000000000000000" pitchFamily="2" charset="0"/>
              </a:rPr>
              <a:t>Homework is given to the children every Thursday and should be returned to school the following Monday. Homework will be given out in their Homework Folder and we expect it to be returned in their Homework Folder. The children will normally have to complete a piece of English, Maths and RE homework. They will also receive spellings and handwriting. It is important that adults check that their child has completed all the homework.</a:t>
            </a:r>
          </a:p>
          <a:p>
            <a:r>
              <a:rPr lang="en-GB" sz="2400" dirty="0">
                <a:latin typeface="Twinkl Cursive Looped" panose="02000000000000000000" pitchFamily="2" charset="0"/>
              </a:rPr>
              <a:t>Some children will still need help at home to complete their homework but even if they don’t, you should check that your child has understood the work which has been set and if there is a comment that you want to write about how your child has got on, you can do so on the homework pack. It is very important that the children get used to completing their homework and managing their own time but will need you to help them organise their time. </a:t>
            </a:r>
          </a:p>
          <a:p>
            <a:r>
              <a:rPr lang="en-GB" sz="2400" dirty="0">
                <a:latin typeface="Twinkl Cursive Looped" panose="02000000000000000000" pitchFamily="2" charset="0"/>
              </a:rPr>
              <a:t>Homework will be marked during the week and returned to the children to take home. </a:t>
            </a:r>
          </a:p>
          <a:p>
            <a:endParaRPr lang="en-IE" dirty="0"/>
          </a:p>
        </p:txBody>
      </p:sp>
      <p:sp>
        <p:nvSpPr>
          <p:cNvPr id="10" name="Slide Number Placeholder 9">
            <a:extLst>
              <a:ext uri="{FF2B5EF4-FFF2-40B4-BE49-F238E27FC236}">
                <a16:creationId xmlns:a16="http://schemas.microsoft.com/office/drawing/2014/main" id="{A9210D02-BD78-856B-08E2-820032AC6B71}"/>
              </a:ext>
            </a:extLst>
          </p:cNvPr>
          <p:cNvSpPr>
            <a:spLocks noGrp="1"/>
          </p:cNvSpPr>
          <p:nvPr>
            <p:ph type="sldNum" sz="quarter" idx="12"/>
          </p:nvPr>
        </p:nvSpPr>
        <p:spPr/>
        <p:txBody>
          <a:bodyPr/>
          <a:lstStyle/>
          <a:p>
            <a:fld id="{58FB4751-880F-D840-AAA9-3A15815CC996}" type="slidenum">
              <a:rPr lang="en-US" smtClean="0"/>
              <a:pPr/>
              <a:t>9</a:t>
            </a:fld>
            <a:endParaRPr lang="en-US" dirty="0"/>
          </a:p>
        </p:txBody>
      </p:sp>
      <p:pic>
        <p:nvPicPr>
          <p:cNvPr id="19" name="Picture 18" descr="A notebook with colored pencils around it&#10;&#10;Description automatically generated">
            <a:extLst>
              <a:ext uri="{FF2B5EF4-FFF2-40B4-BE49-F238E27FC236}">
                <a16:creationId xmlns:a16="http://schemas.microsoft.com/office/drawing/2014/main" id="{7B328656-D15B-1BED-9246-C851D2169A5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11491" y="1464932"/>
            <a:ext cx="3144982" cy="2096655"/>
          </a:xfrm>
          <a:prstGeom prst="rect">
            <a:avLst/>
          </a:prstGeom>
        </p:spPr>
      </p:pic>
    </p:spTree>
    <p:extLst>
      <p:ext uri="{BB962C8B-B14F-4D97-AF65-F5344CB8AC3E}">
        <p14:creationId xmlns:p14="http://schemas.microsoft.com/office/powerpoint/2010/main" val="27596003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3FD1EE-2EF1-42E3-9260-53F7A9198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A499FA-9FE2-4A54-8493-B62A0ECF1677}">
  <ds:schemaRefs>
    <ds:schemaRef ds:uri="230e9df3-be65-4c73-a93b-d1236ebd677e"/>
    <ds:schemaRef ds:uri="http://schemas.microsoft.com/office/2006/documentManagement/types"/>
    <ds:schemaRef ds:uri="http://schemas.microsoft.com/sharepoint/v3"/>
    <ds:schemaRef ds:uri="http://schemas.openxmlformats.org/package/2006/metadata/core-properties"/>
    <ds:schemaRef ds:uri="http://schemas.microsoft.com/office/2006/metadata/properties"/>
    <ds:schemaRef ds:uri="http://purl.org/dc/terms/"/>
    <ds:schemaRef ds:uri="http://purl.org/dc/dcmitype/"/>
    <ds:schemaRef ds:uri="16c05727-aa75-4e4a-9b5f-8a80a1165891"/>
    <ds:schemaRef ds:uri="http://purl.org/dc/elements/1.1/"/>
    <ds:schemaRef ds:uri="http://schemas.microsoft.com/office/infopath/2007/PartnerControls"/>
    <ds:schemaRef ds:uri="71af3243-3dd4-4a8d-8c0d-dd76da1f02a5"/>
    <ds:schemaRef ds:uri="http://www.w3.org/XML/1998/namespace"/>
  </ds:schemaRefs>
</ds:datastoreItem>
</file>

<file path=customXml/itemProps3.xml><?xml version="1.0" encoding="utf-8"?>
<ds:datastoreItem xmlns:ds="http://schemas.openxmlformats.org/officeDocument/2006/customXml" ds:itemID="{707964E6-3618-4106-9F0D-0B5B9150681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TM03457510[[fn=Savon]]</Template>
  <TotalTime>78</TotalTime>
  <Words>1431</Words>
  <Application>Microsoft Office PowerPoint</Application>
  <PresentationFormat>Widescreen</PresentationFormat>
  <Paragraphs>90</Paragraphs>
  <Slides>17</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Century Gothic</vt:lpstr>
      <vt:lpstr>Courier New</vt:lpstr>
      <vt:lpstr>Garamond</vt:lpstr>
      <vt:lpstr>Gill Sans Light</vt:lpstr>
      <vt:lpstr>Gill Sans Nova</vt:lpstr>
      <vt:lpstr>Sagona Book</vt:lpstr>
      <vt:lpstr>Twinkl Cursive Looped</vt:lpstr>
      <vt:lpstr>Savon</vt:lpstr>
      <vt:lpstr>Welcome to Year 2  Fatima Class</vt:lpstr>
      <vt:lpstr>Agenda</vt:lpstr>
      <vt:lpstr>Start and Finish times</vt:lpstr>
      <vt:lpstr>Golden Rules (School Rules)</vt:lpstr>
      <vt:lpstr>Year 2 Class Rules</vt:lpstr>
      <vt:lpstr>Year 2 Class Expectations</vt:lpstr>
      <vt:lpstr>Autumn Topics </vt:lpstr>
      <vt:lpstr>RSE</vt:lpstr>
      <vt:lpstr>Homework</vt:lpstr>
      <vt:lpstr>Reading Records</vt:lpstr>
      <vt:lpstr>How to fill in your child’s Reading Record</vt:lpstr>
      <vt:lpstr>Phonics</vt:lpstr>
      <vt:lpstr>P.E.</vt:lpstr>
      <vt:lpstr>Assertive Mentoring</vt:lpstr>
      <vt:lpstr>Water Bottles</vt:lpstr>
      <vt:lpstr>Tissues</vt:lpstr>
      <vt:lpstr>Thank you for coming this evening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Faith Class</dc:title>
  <dc:creator>Jacinta Sheehan</dc:creator>
  <cp:lastModifiedBy>Maria Soto</cp:lastModifiedBy>
  <cp:revision>7</cp:revision>
  <cp:lastPrinted>2024-09-10T08:35:02Z</cp:lastPrinted>
  <dcterms:created xsi:type="dcterms:W3CDTF">2023-08-19T10:19:41Z</dcterms:created>
  <dcterms:modified xsi:type="dcterms:W3CDTF">2024-09-10T08:44:56Z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