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7" r:id="rId5"/>
    <p:sldId id="268" r:id="rId6"/>
    <p:sldId id="258" r:id="rId7"/>
    <p:sldId id="259" r:id="rId8"/>
    <p:sldId id="260" r:id="rId9"/>
    <p:sldId id="261" r:id="rId10"/>
    <p:sldId id="262" r:id="rId11"/>
    <p:sldId id="263"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F9561-C020-5EEC-2BAD-18E674EBF0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5821212-BEC2-B2D3-9C3F-1D4512A7E7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9C8A2D5-C938-5B37-7259-2C54206D563D}"/>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5" name="Footer Placeholder 4">
            <a:extLst>
              <a:ext uri="{FF2B5EF4-FFF2-40B4-BE49-F238E27FC236}">
                <a16:creationId xmlns:a16="http://schemas.microsoft.com/office/drawing/2014/main" id="{76D17750-45FA-A03E-C2FC-F949D9F19F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5DC7A0-7671-E3E0-6943-ABD7D1223CA0}"/>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1080167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C14D9-FFD0-621D-A1AC-314AC560203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0270D3-66E8-91AC-DBB9-BCB81454A2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C52C1C-E0FC-B602-5D9E-A246AAF702CD}"/>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5" name="Footer Placeholder 4">
            <a:extLst>
              <a:ext uri="{FF2B5EF4-FFF2-40B4-BE49-F238E27FC236}">
                <a16:creationId xmlns:a16="http://schemas.microsoft.com/office/drawing/2014/main" id="{C3F17C19-783E-5F40-36B8-73C6EDF721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ED52B8-73D9-BCAD-F3BB-B5ADF7F75E7C}"/>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1994490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165709-2B5F-4652-9328-033999BCAD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420768C-8DA0-3303-10C2-C2549CD3E5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E14D8E-8693-8E1C-5652-078814772F8F}"/>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5" name="Footer Placeholder 4">
            <a:extLst>
              <a:ext uri="{FF2B5EF4-FFF2-40B4-BE49-F238E27FC236}">
                <a16:creationId xmlns:a16="http://schemas.microsoft.com/office/drawing/2014/main" id="{D66FAA19-12C5-901C-22D6-EB65C3CEBA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A07E16-5247-5A8F-BCFE-25DC98E517BE}"/>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214169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31BA-0AFE-9C59-07E6-DBE09F0A41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D2CCA8-80A1-027F-5467-FE7A08C354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438570-687C-5129-8219-AF2949928682}"/>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5" name="Footer Placeholder 4">
            <a:extLst>
              <a:ext uri="{FF2B5EF4-FFF2-40B4-BE49-F238E27FC236}">
                <a16:creationId xmlns:a16="http://schemas.microsoft.com/office/drawing/2014/main" id="{2FC7DC7C-1665-4CA1-81FF-849F406FF7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A6CDA5-6782-4C3A-B556-05708585BF8C}"/>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308809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34FB4-3286-FAC3-E4B2-27AD985798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EB4AB05-5C2C-324B-C856-B8593A89C5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2D1C59-3E02-E687-7FF5-8E2564FA1E65}"/>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5" name="Footer Placeholder 4">
            <a:extLst>
              <a:ext uri="{FF2B5EF4-FFF2-40B4-BE49-F238E27FC236}">
                <a16:creationId xmlns:a16="http://schemas.microsoft.com/office/drawing/2014/main" id="{81C0870F-E5B6-620F-5574-A9EB121EF0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9FEC3C-0498-F40F-18BC-AD833233ED6A}"/>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1792125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B0C09-EC77-87B0-60D7-B3352048775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F2E22C-3685-FC64-6341-6333852863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6E9482-90B3-3655-C7F7-A69764A544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C098005-73A0-BEE9-8409-F9CED4C2DAB3}"/>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6" name="Footer Placeholder 5">
            <a:extLst>
              <a:ext uri="{FF2B5EF4-FFF2-40B4-BE49-F238E27FC236}">
                <a16:creationId xmlns:a16="http://schemas.microsoft.com/office/drawing/2014/main" id="{0A208769-596B-2F11-D1BD-0A43C42AE0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E1831F-742D-DA31-E1E6-15769B5400A5}"/>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3418120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E792-B35E-13A2-447C-438E59E3A07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374FD6-8F2E-3CCB-ED78-98FEA4028C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916EBC-E6E6-2799-68BC-35BC04AECE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A1923F3-8A0E-73AE-71DD-EC6A6C7AB8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AA2116-4E46-2B41-C34A-02D1077694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14D05F6-A87B-5C56-866E-2A03DD325ED2}"/>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8" name="Footer Placeholder 7">
            <a:extLst>
              <a:ext uri="{FF2B5EF4-FFF2-40B4-BE49-F238E27FC236}">
                <a16:creationId xmlns:a16="http://schemas.microsoft.com/office/drawing/2014/main" id="{F9F3C63D-DB24-122E-0C58-BD266E280B0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BAE720-A632-C90C-1C41-6BC4AEE88F35}"/>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284520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CF1F4-D239-DE36-D1E5-2728C3028B1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A4700B4-9EBB-52D8-D6F9-4DAE75A760F4}"/>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4" name="Footer Placeholder 3">
            <a:extLst>
              <a:ext uri="{FF2B5EF4-FFF2-40B4-BE49-F238E27FC236}">
                <a16:creationId xmlns:a16="http://schemas.microsoft.com/office/drawing/2014/main" id="{1A2A31F4-B2FA-D6A8-F840-C1299C71403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69F37AF-52CD-A642-9DE7-A9619C785282}"/>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3687183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FDD00-9F7F-3248-EF46-FC68337F2207}"/>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3" name="Footer Placeholder 2">
            <a:extLst>
              <a:ext uri="{FF2B5EF4-FFF2-40B4-BE49-F238E27FC236}">
                <a16:creationId xmlns:a16="http://schemas.microsoft.com/office/drawing/2014/main" id="{D71BD489-F85D-51A1-843C-5C9780B4F99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DA19528-FCFD-37D4-58C5-1AED19AF175D}"/>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3132654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C34E1-E313-13A0-9502-AFF94DF13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CA7794A-1FF5-4497-349E-DBCEC4C7AC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D192B8B-F61D-F771-D9F3-ABCD7FB6CE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D86D12-2324-8FF4-AAB9-03AEB8B23ABA}"/>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6" name="Footer Placeholder 5">
            <a:extLst>
              <a:ext uri="{FF2B5EF4-FFF2-40B4-BE49-F238E27FC236}">
                <a16:creationId xmlns:a16="http://schemas.microsoft.com/office/drawing/2014/main" id="{F1989EA2-131D-4E3D-827A-DF774EB612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747113-A628-4CF5-A7B9-B09EF13692AF}"/>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3843466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A5E6-A6AB-FA4B-6A80-066655ACEC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BC4F705-8385-0058-80A2-5AF8B14DF6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188E498-36C2-3423-88B0-DFF29F3EA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D2A017-5CFF-8D4F-D3A8-C4A04D068BC0}"/>
              </a:ext>
            </a:extLst>
          </p:cNvPr>
          <p:cNvSpPr>
            <a:spLocks noGrp="1"/>
          </p:cNvSpPr>
          <p:nvPr>
            <p:ph type="dt" sz="half" idx="10"/>
          </p:nvPr>
        </p:nvSpPr>
        <p:spPr/>
        <p:txBody>
          <a:bodyPr/>
          <a:lstStyle/>
          <a:p>
            <a:fld id="{B5539FE4-CF7C-4E7F-956B-FC510CE45069}" type="datetimeFigureOut">
              <a:rPr lang="en-GB" smtClean="0"/>
              <a:t>12/10/2024</a:t>
            </a:fld>
            <a:endParaRPr lang="en-GB"/>
          </a:p>
        </p:txBody>
      </p:sp>
      <p:sp>
        <p:nvSpPr>
          <p:cNvPr id="6" name="Footer Placeholder 5">
            <a:extLst>
              <a:ext uri="{FF2B5EF4-FFF2-40B4-BE49-F238E27FC236}">
                <a16:creationId xmlns:a16="http://schemas.microsoft.com/office/drawing/2014/main" id="{31B61F99-0E07-A1CB-19E5-9310591566D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4AC556-2B90-8DE7-6111-5AFFDCC821B7}"/>
              </a:ext>
            </a:extLst>
          </p:cNvPr>
          <p:cNvSpPr>
            <a:spLocks noGrp="1"/>
          </p:cNvSpPr>
          <p:nvPr>
            <p:ph type="sldNum" sz="quarter" idx="12"/>
          </p:nvPr>
        </p:nvSpPr>
        <p:spPr/>
        <p:txBody>
          <a:bodyPr/>
          <a:lstStyle/>
          <a:p>
            <a:fld id="{8D4D809D-438E-4014-97EB-8FA41852CCBC}" type="slidenum">
              <a:rPr lang="en-GB" smtClean="0"/>
              <a:t>‹#›</a:t>
            </a:fld>
            <a:endParaRPr lang="en-GB"/>
          </a:p>
        </p:txBody>
      </p:sp>
    </p:spTree>
    <p:extLst>
      <p:ext uri="{BB962C8B-B14F-4D97-AF65-F5344CB8AC3E}">
        <p14:creationId xmlns:p14="http://schemas.microsoft.com/office/powerpoint/2010/main" val="95507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A543F4-1E36-8CEC-0AEE-93AC1CFAA2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F97842-1AED-ABC1-70BE-BA758FAB8D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6123A6-162C-EDDB-03AF-E4DF82467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39FE4-CF7C-4E7F-956B-FC510CE45069}" type="datetimeFigureOut">
              <a:rPr lang="en-GB" smtClean="0"/>
              <a:t>12/10/2024</a:t>
            </a:fld>
            <a:endParaRPr lang="en-GB"/>
          </a:p>
        </p:txBody>
      </p:sp>
      <p:sp>
        <p:nvSpPr>
          <p:cNvPr id="5" name="Footer Placeholder 4">
            <a:extLst>
              <a:ext uri="{FF2B5EF4-FFF2-40B4-BE49-F238E27FC236}">
                <a16:creationId xmlns:a16="http://schemas.microsoft.com/office/drawing/2014/main" id="{8385B91B-F39E-915A-FE2C-6EF2BD1DF9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AA9667D-611D-7FB9-2B93-8576138D8C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4D809D-438E-4014-97EB-8FA41852CCBC}" type="slidenum">
              <a:rPr lang="en-GB" smtClean="0"/>
              <a:t>‹#›</a:t>
            </a:fld>
            <a:endParaRPr lang="en-GB"/>
          </a:p>
        </p:txBody>
      </p:sp>
    </p:spTree>
    <p:extLst>
      <p:ext uri="{BB962C8B-B14F-4D97-AF65-F5344CB8AC3E}">
        <p14:creationId xmlns:p14="http://schemas.microsoft.com/office/powerpoint/2010/main" val="1744218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9292F-2C34-B316-337E-38EAB3EFDD46}"/>
              </a:ext>
            </a:extLst>
          </p:cNvPr>
          <p:cNvSpPr>
            <a:spLocks noGrp="1"/>
          </p:cNvSpPr>
          <p:nvPr>
            <p:ph type="ctrTitle"/>
          </p:nvPr>
        </p:nvSpPr>
        <p:spPr/>
        <p:txBody>
          <a:bodyPr>
            <a:normAutofit/>
          </a:bodyPr>
          <a:lstStyle/>
          <a:p>
            <a:r>
              <a:rPr lang="en-GB" sz="6600" b="1" dirty="0"/>
              <a:t>Welcome to Year 3</a:t>
            </a:r>
          </a:p>
        </p:txBody>
      </p:sp>
      <p:sp>
        <p:nvSpPr>
          <p:cNvPr id="3" name="Subtitle 2">
            <a:extLst>
              <a:ext uri="{FF2B5EF4-FFF2-40B4-BE49-F238E27FC236}">
                <a16:creationId xmlns:a16="http://schemas.microsoft.com/office/drawing/2014/main" id="{DE8978D5-6ABC-BDC4-E62F-9D31A243A503}"/>
              </a:ext>
            </a:extLst>
          </p:cNvPr>
          <p:cNvSpPr>
            <a:spLocks noGrp="1"/>
          </p:cNvSpPr>
          <p:nvPr>
            <p:ph type="subTitle" idx="1"/>
          </p:nvPr>
        </p:nvSpPr>
        <p:spPr/>
        <p:txBody>
          <a:bodyPr>
            <a:normAutofit/>
          </a:bodyPr>
          <a:lstStyle/>
          <a:p>
            <a:r>
              <a:rPr lang="en-GB" sz="3200" dirty="0"/>
              <a:t>St. Cecilia</a:t>
            </a:r>
          </a:p>
        </p:txBody>
      </p:sp>
    </p:spTree>
    <p:extLst>
      <p:ext uri="{BB962C8B-B14F-4D97-AF65-F5344CB8AC3E}">
        <p14:creationId xmlns:p14="http://schemas.microsoft.com/office/powerpoint/2010/main" val="4121722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BAC4A-C119-0313-0141-2111A5CACB89}"/>
              </a:ext>
            </a:extLst>
          </p:cNvPr>
          <p:cNvSpPr>
            <a:spLocks noGrp="1"/>
          </p:cNvSpPr>
          <p:nvPr>
            <p:ph type="title"/>
          </p:nvPr>
        </p:nvSpPr>
        <p:spPr/>
        <p:txBody>
          <a:bodyPr/>
          <a:lstStyle/>
          <a:p>
            <a:r>
              <a:rPr lang="en-GB" b="1" u="sng" dirty="0"/>
              <a:t>Reading Records</a:t>
            </a:r>
          </a:p>
        </p:txBody>
      </p:sp>
      <p:sp>
        <p:nvSpPr>
          <p:cNvPr id="3" name="Content Placeholder 2">
            <a:extLst>
              <a:ext uri="{FF2B5EF4-FFF2-40B4-BE49-F238E27FC236}">
                <a16:creationId xmlns:a16="http://schemas.microsoft.com/office/drawing/2014/main" id="{B1352429-65FC-A511-DC1E-1F31BB6CBF8C}"/>
              </a:ext>
            </a:extLst>
          </p:cNvPr>
          <p:cNvSpPr>
            <a:spLocks noGrp="1"/>
          </p:cNvSpPr>
          <p:nvPr>
            <p:ph idx="1"/>
          </p:nvPr>
        </p:nvSpPr>
        <p:spPr/>
        <p:txBody>
          <a:bodyPr>
            <a:normAutofit fontScale="92500" lnSpcReduction="20000"/>
          </a:bodyPr>
          <a:lstStyle/>
          <a:p>
            <a:r>
              <a:rPr lang="en-GB" dirty="0"/>
              <a:t>The children are expected to read for at least 20 minutes per night and fill the information inside their reading record. It is important that an adult checks that their child is reading and signs the reading record daily. </a:t>
            </a:r>
          </a:p>
          <a:p>
            <a:r>
              <a:rPr lang="en-GB" dirty="0"/>
              <a:t>Reading records should come into school every day and an adult in school will be checking that the reading record is being signed and up to date every Monday. There is an expectation that there has been at least five entries made by an adult in the reading record each week. If this doesn't happen, then a piece of comprehension work will go home with the child to be completed for the next day. If this is also not completed children will complete the comprehension in their own time.</a:t>
            </a:r>
          </a:p>
          <a:p>
            <a:r>
              <a:rPr lang="en-GB" dirty="0"/>
              <a:t>At the front of the reading records we have attached the assessment focus sheets. These are to help you focus on the area of your Childs reading and make a comment based on these. </a:t>
            </a:r>
          </a:p>
          <a:p>
            <a:pPr marL="0" indent="0">
              <a:buNone/>
            </a:pPr>
            <a:endParaRPr lang="en-GB" dirty="0"/>
          </a:p>
        </p:txBody>
      </p:sp>
    </p:spTree>
    <p:extLst>
      <p:ext uri="{BB962C8B-B14F-4D97-AF65-F5344CB8AC3E}">
        <p14:creationId xmlns:p14="http://schemas.microsoft.com/office/powerpoint/2010/main" val="1047958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EE458-4D1B-CBA0-B53E-1236FB174B84}"/>
              </a:ext>
            </a:extLst>
          </p:cNvPr>
          <p:cNvSpPr>
            <a:spLocks noGrp="1"/>
          </p:cNvSpPr>
          <p:nvPr>
            <p:ph type="title"/>
          </p:nvPr>
        </p:nvSpPr>
        <p:spPr/>
        <p:txBody>
          <a:bodyPr/>
          <a:lstStyle/>
          <a:p>
            <a:r>
              <a:rPr lang="en-GB" dirty="0"/>
              <a:t>Guided Reading</a:t>
            </a:r>
          </a:p>
        </p:txBody>
      </p:sp>
      <p:sp>
        <p:nvSpPr>
          <p:cNvPr id="3" name="Content Placeholder 2">
            <a:extLst>
              <a:ext uri="{FF2B5EF4-FFF2-40B4-BE49-F238E27FC236}">
                <a16:creationId xmlns:a16="http://schemas.microsoft.com/office/drawing/2014/main" id="{0B75F7DB-766C-23EF-422A-D2563D6529B2}"/>
              </a:ext>
            </a:extLst>
          </p:cNvPr>
          <p:cNvSpPr>
            <a:spLocks noGrp="1"/>
          </p:cNvSpPr>
          <p:nvPr>
            <p:ph idx="1"/>
          </p:nvPr>
        </p:nvSpPr>
        <p:spPr/>
        <p:txBody>
          <a:bodyPr/>
          <a:lstStyle/>
          <a:p>
            <a:r>
              <a:rPr lang="en-GB" dirty="0"/>
              <a:t>Some children will continue to read daily in school with an adult and discuss the text on a one-to-one basis. However, other children will be having a weekly guided reading session where a book will be shared with a group of children at the similar reading level and there will be the opportunity to discuss the text, language and vocabulary used as well as having a specific Assertive Mentoring focus which the child will work on. </a:t>
            </a:r>
          </a:p>
          <a:p>
            <a:r>
              <a:rPr lang="en-GB" dirty="0"/>
              <a:t>Guided Reading is every Wednesday so children will </a:t>
            </a:r>
            <a:r>
              <a:rPr lang="en-GB" b="1" dirty="0"/>
              <a:t>need </a:t>
            </a:r>
            <a:r>
              <a:rPr lang="en-GB" dirty="0"/>
              <a:t>their reading records.</a:t>
            </a:r>
          </a:p>
        </p:txBody>
      </p:sp>
    </p:spTree>
    <p:extLst>
      <p:ext uri="{BB962C8B-B14F-4D97-AF65-F5344CB8AC3E}">
        <p14:creationId xmlns:p14="http://schemas.microsoft.com/office/powerpoint/2010/main" val="521702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F81DB-1582-7AB1-E868-9A6C3C1243B0}"/>
              </a:ext>
            </a:extLst>
          </p:cNvPr>
          <p:cNvSpPr>
            <a:spLocks noGrp="1"/>
          </p:cNvSpPr>
          <p:nvPr>
            <p:ph type="title"/>
          </p:nvPr>
        </p:nvSpPr>
        <p:spPr/>
        <p:txBody>
          <a:bodyPr/>
          <a:lstStyle/>
          <a:p>
            <a:r>
              <a:rPr lang="en-GB" dirty="0"/>
              <a:t>PE</a:t>
            </a:r>
          </a:p>
        </p:txBody>
      </p:sp>
      <p:sp>
        <p:nvSpPr>
          <p:cNvPr id="3" name="Content Placeholder 2">
            <a:extLst>
              <a:ext uri="{FF2B5EF4-FFF2-40B4-BE49-F238E27FC236}">
                <a16:creationId xmlns:a16="http://schemas.microsoft.com/office/drawing/2014/main" id="{536A0C48-293E-5786-1B19-E0133F0B9BD3}"/>
              </a:ext>
            </a:extLst>
          </p:cNvPr>
          <p:cNvSpPr>
            <a:spLocks noGrp="1"/>
          </p:cNvSpPr>
          <p:nvPr>
            <p:ph idx="1"/>
          </p:nvPr>
        </p:nvSpPr>
        <p:spPr/>
        <p:txBody>
          <a:bodyPr/>
          <a:lstStyle/>
          <a:p>
            <a:r>
              <a:rPr lang="en-GB" dirty="0"/>
              <a:t>Our PE slots are on Monday and Friday in school and the correct school PE kits must be worn for school that day. Children are expected to come to school with their school shoes and then put on their PE shoes at lunch time before their lesson. </a:t>
            </a:r>
          </a:p>
          <a:p>
            <a:r>
              <a:rPr lang="en-GB" dirty="0"/>
              <a:t>Earrings should not be worn on PE days.</a:t>
            </a:r>
          </a:p>
          <a:p>
            <a:pPr marL="0" indent="0">
              <a:buNone/>
            </a:pPr>
            <a:endParaRPr lang="en-GB" dirty="0"/>
          </a:p>
          <a:p>
            <a:pPr marL="0" indent="0">
              <a:buNone/>
            </a:pPr>
            <a:endParaRPr lang="en-GB" dirty="0"/>
          </a:p>
          <a:p>
            <a:r>
              <a:rPr lang="en-US" dirty="0"/>
              <a:t>Thank you for coming this evening. Are there any questions?</a:t>
            </a:r>
          </a:p>
          <a:p>
            <a:endParaRPr lang="en-GB" dirty="0"/>
          </a:p>
        </p:txBody>
      </p:sp>
    </p:spTree>
    <p:extLst>
      <p:ext uri="{BB962C8B-B14F-4D97-AF65-F5344CB8AC3E}">
        <p14:creationId xmlns:p14="http://schemas.microsoft.com/office/powerpoint/2010/main" val="4160892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DAEE9-C667-7AAA-B679-7B39320D619C}"/>
              </a:ext>
            </a:extLst>
          </p:cNvPr>
          <p:cNvSpPr>
            <a:spLocks noGrp="1"/>
          </p:cNvSpPr>
          <p:nvPr>
            <p:ph type="title"/>
          </p:nvPr>
        </p:nvSpPr>
        <p:spPr/>
        <p:txBody>
          <a:bodyPr/>
          <a:lstStyle/>
          <a:p>
            <a:r>
              <a:rPr lang="en-GB" b="1" dirty="0"/>
              <a:t>Agenda </a:t>
            </a:r>
          </a:p>
        </p:txBody>
      </p:sp>
      <p:sp>
        <p:nvSpPr>
          <p:cNvPr id="3" name="Content Placeholder 2">
            <a:extLst>
              <a:ext uri="{FF2B5EF4-FFF2-40B4-BE49-F238E27FC236}">
                <a16:creationId xmlns:a16="http://schemas.microsoft.com/office/drawing/2014/main" id="{C296D6CD-220A-914A-12AE-A4CCAA7470F1}"/>
              </a:ext>
            </a:extLst>
          </p:cNvPr>
          <p:cNvSpPr>
            <a:spLocks noGrp="1"/>
          </p:cNvSpPr>
          <p:nvPr>
            <p:ph idx="1"/>
          </p:nvPr>
        </p:nvSpPr>
        <p:spPr/>
        <p:txBody>
          <a:bodyPr/>
          <a:lstStyle/>
          <a:p>
            <a:r>
              <a:rPr lang="en-GB" dirty="0"/>
              <a:t>Year 3 Class Rules &amp; Expectations</a:t>
            </a:r>
          </a:p>
          <a:p>
            <a:r>
              <a:rPr lang="en-GB" dirty="0"/>
              <a:t>Homework</a:t>
            </a:r>
          </a:p>
          <a:p>
            <a:r>
              <a:rPr lang="en-GB" dirty="0"/>
              <a:t>Reading records</a:t>
            </a:r>
          </a:p>
          <a:p>
            <a:r>
              <a:rPr lang="en-GB" dirty="0"/>
              <a:t>Guided reading</a:t>
            </a:r>
          </a:p>
          <a:p>
            <a:r>
              <a:rPr lang="en-GB" dirty="0"/>
              <a:t>PE</a:t>
            </a:r>
          </a:p>
        </p:txBody>
      </p:sp>
    </p:spTree>
    <p:extLst>
      <p:ext uri="{BB962C8B-B14F-4D97-AF65-F5344CB8AC3E}">
        <p14:creationId xmlns:p14="http://schemas.microsoft.com/office/powerpoint/2010/main" val="179930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C04D1-4FA6-C434-3908-2791536AD42C}"/>
              </a:ext>
            </a:extLst>
          </p:cNvPr>
          <p:cNvSpPr>
            <a:spLocks noGrp="1"/>
          </p:cNvSpPr>
          <p:nvPr>
            <p:ph type="title"/>
          </p:nvPr>
        </p:nvSpPr>
        <p:spPr/>
        <p:txBody>
          <a:bodyPr/>
          <a:lstStyle/>
          <a:p>
            <a:r>
              <a:rPr lang="en-GB" dirty="0"/>
              <a:t>Classroom Management</a:t>
            </a:r>
          </a:p>
        </p:txBody>
      </p:sp>
      <p:sp>
        <p:nvSpPr>
          <p:cNvPr id="3" name="Content Placeholder 2">
            <a:extLst>
              <a:ext uri="{FF2B5EF4-FFF2-40B4-BE49-F238E27FC236}">
                <a16:creationId xmlns:a16="http://schemas.microsoft.com/office/drawing/2014/main" id="{A6817190-809B-68E6-41CF-5473B019D24D}"/>
              </a:ext>
            </a:extLst>
          </p:cNvPr>
          <p:cNvSpPr>
            <a:spLocks noGrp="1"/>
          </p:cNvSpPr>
          <p:nvPr>
            <p:ph idx="1"/>
          </p:nvPr>
        </p:nvSpPr>
        <p:spPr/>
        <p:txBody>
          <a:bodyPr>
            <a:normAutofit lnSpcReduction="10000"/>
          </a:bodyPr>
          <a:lstStyle/>
          <a:p>
            <a:pPr marL="0" indent="0">
              <a:buNone/>
            </a:pPr>
            <a:r>
              <a:rPr lang="en-GB" dirty="0"/>
              <a:t>I will develop a positive relationship with pupils, which include:</a:t>
            </a:r>
          </a:p>
          <a:p>
            <a:r>
              <a:rPr lang="en-GB" dirty="0"/>
              <a:t>Greeting pupils in the morning.</a:t>
            </a:r>
          </a:p>
          <a:p>
            <a:r>
              <a:rPr lang="en-GB" dirty="0"/>
              <a:t>Establishing clear routines.</a:t>
            </a:r>
          </a:p>
          <a:p>
            <a:r>
              <a:rPr lang="en-GB" dirty="0"/>
              <a:t>Communicating expectations of behaviour in ways other than verbally. </a:t>
            </a:r>
          </a:p>
          <a:p>
            <a:r>
              <a:rPr lang="en-GB" dirty="0"/>
              <a:t>Highlighting and promoting good behaviour.</a:t>
            </a:r>
          </a:p>
          <a:p>
            <a:r>
              <a:rPr lang="en-GB" dirty="0"/>
              <a:t>Concluding the day positively and starting the next day afresh.</a:t>
            </a:r>
          </a:p>
          <a:p>
            <a:r>
              <a:rPr lang="en-GB" dirty="0"/>
              <a:t>Having a plan for dealing with low-level disruption.</a:t>
            </a:r>
          </a:p>
          <a:p>
            <a:r>
              <a:rPr lang="en-GB" dirty="0"/>
              <a:t>Using positive reinforcement.</a:t>
            </a:r>
          </a:p>
        </p:txBody>
      </p:sp>
    </p:spTree>
    <p:extLst>
      <p:ext uri="{BB962C8B-B14F-4D97-AF65-F5344CB8AC3E}">
        <p14:creationId xmlns:p14="http://schemas.microsoft.com/office/powerpoint/2010/main" val="3828981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3904E-EC0C-6C00-9394-FA2655502AF3}"/>
              </a:ext>
            </a:extLst>
          </p:cNvPr>
          <p:cNvSpPr>
            <a:spLocks noGrp="1"/>
          </p:cNvSpPr>
          <p:nvPr>
            <p:ph type="title"/>
          </p:nvPr>
        </p:nvSpPr>
        <p:spPr/>
        <p:txBody>
          <a:bodyPr/>
          <a:lstStyle/>
          <a:p>
            <a:r>
              <a:rPr lang="en-GB" dirty="0"/>
              <a:t>Responding to Good Behaviour</a:t>
            </a:r>
          </a:p>
        </p:txBody>
      </p:sp>
      <p:sp>
        <p:nvSpPr>
          <p:cNvPr id="3" name="Content Placeholder 2">
            <a:extLst>
              <a:ext uri="{FF2B5EF4-FFF2-40B4-BE49-F238E27FC236}">
                <a16:creationId xmlns:a16="http://schemas.microsoft.com/office/drawing/2014/main" id="{EB613ECC-EC7D-DAE0-6BEC-51CFF626E868}"/>
              </a:ext>
            </a:extLst>
          </p:cNvPr>
          <p:cNvSpPr>
            <a:spLocks noGrp="1"/>
          </p:cNvSpPr>
          <p:nvPr>
            <p:ph idx="1"/>
          </p:nvPr>
        </p:nvSpPr>
        <p:spPr/>
        <p:txBody>
          <a:bodyPr/>
          <a:lstStyle/>
          <a:p>
            <a:r>
              <a:rPr lang="en-GB" dirty="0"/>
              <a:t>When a pupil’s behaviour meets or goes above and beyond the expected behaviour standard, it will be rewarded with verbal praise, communicating praise to parents/carers at the end of the school day, certificate, nomination for certificate at Friday assembly, position of responsibility in the classroom or Whole class reward.</a:t>
            </a:r>
          </a:p>
        </p:txBody>
      </p:sp>
    </p:spTree>
    <p:extLst>
      <p:ext uri="{BB962C8B-B14F-4D97-AF65-F5344CB8AC3E}">
        <p14:creationId xmlns:p14="http://schemas.microsoft.com/office/powerpoint/2010/main" val="4233805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62B78-763A-AAD2-330F-841C2453A82B}"/>
              </a:ext>
            </a:extLst>
          </p:cNvPr>
          <p:cNvSpPr>
            <a:spLocks noGrp="1"/>
          </p:cNvSpPr>
          <p:nvPr>
            <p:ph type="title"/>
          </p:nvPr>
        </p:nvSpPr>
        <p:spPr/>
        <p:txBody>
          <a:bodyPr/>
          <a:lstStyle/>
          <a:p>
            <a:r>
              <a:rPr lang="en-GB" dirty="0"/>
              <a:t>Responding to Misbehaviour</a:t>
            </a:r>
          </a:p>
        </p:txBody>
      </p:sp>
      <p:sp>
        <p:nvSpPr>
          <p:cNvPr id="3" name="Content Placeholder 2">
            <a:extLst>
              <a:ext uri="{FF2B5EF4-FFF2-40B4-BE49-F238E27FC236}">
                <a16:creationId xmlns:a16="http://schemas.microsoft.com/office/drawing/2014/main" id="{8936F9B9-292F-AC64-1B97-482BFABC2A3E}"/>
              </a:ext>
            </a:extLst>
          </p:cNvPr>
          <p:cNvSpPr>
            <a:spLocks noGrp="1"/>
          </p:cNvSpPr>
          <p:nvPr>
            <p:ph idx="1"/>
          </p:nvPr>
        </p:nvSpPr>
        <p:spPr/>
        <p:txBody>
          <a:bodyPr>
            <a:normAutofit fontScale="92500"/>
          </a:bodyPr>
          <a:lstStyle/>
          <a:p>
            <a:r>
              <a:rPr lang="en-GB" dirty="0"/>
              <a:t>When a pupils behaviour falls below the standard that can reasonably be expected of them, staff will respond in order to restore a calm and safe learning environment, and to prevent recurrence of misbehaviour. </a:t>
            </a:r>
          </a:p>
          <a:p>
            <a:r>
              <a:rPr lang="en-GB" dirty="0"/>
              <a:t>I will respond in a consistent, fair and appropriate manner, so pupils know with certainty that misbehaviour will always be addressed. </a:t>
            </a:r>
          </a:p>
          <a:p>
            <a:r>
              <a:rPr lang="en-GB" dirty="0"/>
              <a:t>In response to unacceptable behaviour: a verbal reprimand and reminder of the expectations of behaviour, expecting work to be completed at home, or break or lunchtime, loss of privileges – for instance, the loss of responsibility, referring the pupil to the phase leader or senior member of staff and giving the child time out of class for a short period with another teacher.</a:t>
            </a:r>
          </a:p>
        </p:txBody>
      </p:sp>
    </p:spTree>
    <p:extLst>
      <p:ext uri="{BB962C8B-B14F-4D97-AF65-F5344CB8AC3E}">
        <p14:creationId xmlns:p14="http://schemas.microsoft.com/office/powerpoint/2010/main" val="1749297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05691-E97C-7C4B-6FC4-BEEF582930F1}"/>
              </a:ext>
            </a:extLst>
          </p:cNvPr>
          <p:cNvSpPr>
            <a:spLocks noGrp="1"/>
          </p:cNvSpPr>
          <p:nvPr>
            <p:ph type="title"/>
          </p:nvPr>
        </p:nvSpPr>
        <p:spPr/>
        <p:txBody>
          <a:bodyPr>
            <a:normAutofit/>
          </a:bodyPr>
          <a:lstStyle/>
          <a:p>
            <a:r>
              <a:rPr lang="en-GB" sz="4800" b="1" u="sng" dirty="0"/>
              <a:t>Year 3 Class Rules</a:t>
            </a:r>
          </a:p>
        </p:txBody>
      </p:sp>
      <p:sp>
        <p:nvSpPr>
          <p:cNvPr id="3" name="Content Placeholder 2">
            <a:extLst>
              <a:ext uri="{FF2B5EF4-FFF2-40B4-BE49-F238E27FC236}">
                <a16:creationId xmlns:a16="http://schemas.microsoft.com/office/drawing/2014/main" id="{B3FB473B-1E1B-E85F-DAA4-CB7BE27DEB72}"/>
              </a:ext>
            </a:extLst>
          </p:cNvPr>
          <p:cNvSpPr>
            <a:spLocks noGrp="1"/>
          </p:cNvSpPr>
          <p:nvPr>
            <p:ph idx="1"/>
          </p:nvPr>
        </p:nvSpPr>
        <p:spPr/>
        <p:txBody>
          <a:bodyPr/>
          <a:lstStyle/>
          <a:p>
            <a:r>
              <a:rPr lang="en-GB" dirty="0"/>
              <a:t>Concentrate, listen and follow instructions the first time you’re asked. </a:t>
            </a:r>
          </a:p>
          <a:p>
            <a:r>
              <a:rPr lang="en-GB" dirty="0"/>
              <a:t>Look after the classroom, playground and school.</a:t>
            </a:r>
          </a:p>
          <a:p>
            <a:r>
              <a:rPr lang="en-GB" dirty="0"/>
              <a:t>Line up quietly in your line orders, keeping your hands to yourselves.</a:t>
            </a:r>
          </a:p>
          <a:p>
            <a:r>
              <a:rPr lang="en-GB" dirty="0"/>
              <a:t>Quietly enter the classroom in the morning, look at the interactive whiteboard and follow the instructions.</a:t>
            </a:r>
          </a:p>
          <a:p>
            <a:r>
              <a:rPr lang="en-GB" dirty="0"/>
              <a:t>Be respectful of all people in school. </a:t>
            </a:r>
          </a:p>
          <a:p>
            <a:r>
              <a:rPr lang="en-GB" dirty="0"/>
              <a:t>Be honest.</a:t>
            </a:r>
          </a:p>
          <a:p>
            <a:endParaRPr lang="en-GB" dirty="0"/>
          </a:p>
          <a:p>
            <a:endParaRPr lang="en-GB" dirty="0"/>
          </a:p>
        </p:txBody>
      </p:sp>
    </p:spTree>
    <p:extLst>
      <p:ext uri="{BB962C8B-B14F-4D97-AF65-F5344CB8AC3E}">
        <p14:creationId xmlns:p14="http://schemas.microsoft.com/office/powerpoint/2010/main" val="26666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56BDB-A918-49F4-354D-4E0971453846}"/>
              </a:ext>
            </a:extLst>
          </p:cNvPr>
          <p:cNvSpPr>
            <a:spLocks noGrp="1"/>
          </p:cNvSpPr>
          <p:nvPr>
            <p:ph type="title"/>
          </p:nvPr>
        </p:nvSpPr>
        <p:spPr/>
        <p:txBody>
          <a:bodyPr>
            <a:normAutofit/>
          </a:bodyPr>
          <a:lstStyle/>
          <a:p>
            <a:r>
              <a:rPr lang="en-GB" sz="5400" b="1" u="sng" dirty="0"/>
              <a:t>Year 3 Class Expectations</a:t>
            </a:r>
          </a:p>
        </p:txBody>
      </p:sp>
      <p:sp>
        <p:nvSpPr>
          <p:cNvPr id="3" name="Content Placeholder 2">
            <a:extLst>
              <a:ext uri="{FF2B5EF4-FFF2-40B4-BE49-F238E27FC236}">
                <a16:creationId xmlns:a16="http://schemas.microsoft.com/office/drawing/2014/main" id="{6A37ED19-26F3-48E4-BA3E-E5D4D3243631}"/>
              </a:ext>
            </a:extLst>
          </p:cNvPr>
          <p:cNvSpPr>
            <a:spLocks noGrp="1"/>
          </p:cNvSpPr>
          <p:nvPr>
            <p:ph idx="1"/>
          </p:nvPr>
        </p:nvSpPr>
        <p:spPr/>
        <p:txBody>
          <a:bodyPr>
            <a:normAutofit fontScale="92500" lnSpcReduction="10000"/>
          </a:bodyPr>
          <a:lstStyle/>
          <a:p>
            <a:r>
              <a:rPr lang="en-GB" dirty="0"/>
              <a:t>As the children get older now and have reached juniors, it is important that they know our expectations for behaviour and standards of work. </a:t>
            </a:r>
          </a:p>
          <a:p>
            <a:r>
              <a:rPr lang="en-GB" dirty="0"/>
              <a:t>All what is to be completed on time, (in school and at home). We work hard to make sure presentation is neat and that children have fully understood these expectations. Work will be marked regularly, and the children will be expected to respond to marking and feedback to help them make progress.</a:t>
            </a:r>
          </a:p>
          <a:p>
            <a:r>
              <a:rPr lang="en-GB" dirty="0"/>
              <a:t>If work is not completed to this year 3 standard, the children will be expected to spend their lunchtime making corrections or finishing work when necessary. The children are given enough time during lessons that this should not be the case, however there may be some expectations where children have not applied themselves fully. </a:t>
            </a:r>
          </a:p>
        </p:txBody>
      </p:sp>
    </p:spTree>
    <p:extLst>
      <p:ext uri="{BB962C8B-B14F-4D97-AF65-F5344CB8AC3E}">
        <p14:creationId xmlns:p14="http://schemas.microsoft.com/office/powerpoint/2010/main" val="76055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57DD5-4FED-2FD8-F9C8-5B8EB420C30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819A0AA-D200-B53B-1914-C8361E6E7994}"/>
              </a:ext>
            </a:extLst>
          </p:cNvPr>
          <p:cNvSpPr>
            <a:spLocks noGrp="1"/>
          </p:cNvSpPr>
          <p:nvPr>
            <p:ph idx="1"/>
          </p:nvPr>
        </p:nvSpPr>
        <p:spPr/>
        <p:txBody>
          <a:bodyPr>
            <a:normAutofit fontScale="92500" lnSpcReduction="10000"/>
          </a:bodyPr>
          <a:lstStyle/>
          <a:p>
            <a:r>
              <a:rPr lang="en-GB" dirty="0"/>
              <a:t>The children are also expected to behave according to our class rules at all times. We do not tolerate any child disrupting their own or others learning. ( St Mary’s Catholic Primary School Behaviour Policy Pg 3 &amp; 11)</a:t>
            </a:r>
          </a:p>
          <a:p>
            <a:r>
              <a:rPr lang="en-GB" dirty="0"/>
              <a:t>We hope that you will continue to offer your support for these routines. Please feel free to discuss any matters relating to your child with us after school.</a:t>
            </a:r>
          </a:p>
          <a:p>
            <a:r>
              <a:rPr lang="en-GB" dirty="0"/>
              <a:t>‘If positive approaches fail, certain sanctions are used to deter negative behaviour. When problem behaviour is repeated the following examples of possible sanctions are: missing playtime, removal of a privilege </a:t>
            </a:r>
            <a:r>
              <a:rPr lang="en-GB" dirty="0" err="1"/>
              <a:t>eg</a:t>
            </a:r>
            <a:r>
              <a:rPr lang="en-GB" dirty="0"/>
              <a:t>, loss of team point, ‘time-out’ from class for short periods, to another teacher or send to Phase / Key Stage Leader for serious or prolonged difficulties.’ </a:t>
            </a:r>
            <a:r>
              <a:rPr lang="en-GB" i="1" dirty="0"/>
              <a:t>- St Mary’s Catholic Primary School Behaviour Policy.</a:t>
            </a:r>
          </a:p>
        </p:txBody>
      </p:sp>
    </p:spTree>
    <p:extLst>
      <p:ext uri="{BB962C8B-B14F-4D97-AF65-F5344CB8AC3E}">
        <p14:creationId xmlns:p14="http://schemas.microsoft.com/office/powerpoint/2010/main" val="41155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F62D4-CD6A-C665-5A71-96AD4B72AB5C}"/>
              </a:ext>
            </a:extLst>
          </p:cNvPr>
          <p:cNvSpPr>
            <a:spLocks noGrp="1"/>
          </p:cNvSpPr>
          <p:nvPr>
            <p:ph type="title"/>
          </p:nvPr>
        </p:nvSpPr>
        <p:spPr/>
        <p:txBody>
          <a:bodyPr/>
          <a:lstStyle/>
          <a:p>
            <a:r>
              <a:rPr lang="en-GB" b="1" u="sng" dirty="0"/>
              <a:t>Homework</a:t>
            </a:r>
            <a:r>
              <a:rPr lang="en-GB" dirty="0"/>
              <a:t> </a:t>
            </a:r>
          </a:p>
        </p:txBody>
      </p:sp>
      <p:sp>
        <p:nvSpPr>
          <p:cNvPr id="3" name="Content Placeholder 2">
            <a:extLst>
              <a:ext uri="{FF2B5EF4-FFF2-40B4-BE49-F238E27FC236}">
                <a16:creationId xmlns:a16="http://schemas.microsoft.com/office/drawing/2014/main" id="{BACA98D6-F71D-3210-E878-AF2B0D50D3F4}"/>
              </a:ext>
            </a:extLst>
          </p:cNvPr>
          <p:cNvSpPr>
            <a:spLocks noGrp="1"/>
          </p:cNvSpPr>
          <p:nvPr>
            <p:ph idx="1"/>
          </p:nvPr>
        </p:nvSpPr>
        <p:spPr/>
        <p:txBody>
          <a:bodyPr>
            <a:normAutofit fontScale="92500" lnSpcReduction="10000"/>
          </a:bodyPr>
          <a:lstStyle/>
          <a:p>
            <a:r>
              <a:rPr lang="en-GB" dirty="0"/>
              <a:t>Homework is given to the children every </a:t>
            </a:r>
            <a:r>
              <a:rPr lang="en-GB" b="1" dirty="0"/>
              <a:t>Wednesday</a:t>
            </a:r>
            <a:r>
              <a:rPr lang="en-GB" dirty="0"/>
              <a:t> and should be returned to school the following </a:t>
            </a:r>
            <a:r>
              <a:rPr lang="en-GB" b="1" dirty="0"/>
              <a:t>Monday</a:t>
            </a:r>
            <a:r>
              <a:rPr lang="en-GB" dirty="0"/>
              <a:t>. The children will normally have to complete a piece of English, maths and sometimes some RE work and their work should be completed neatly in their homework folder. They will also receive spellings, mental maths and handwriting. It is important that adults check that their child has completed all the homework. </a:t>
            </a:r>
          </a:p>
          <a:p>
            <a:r>
              <a:rPr lang="en-GB" dirty="0"/>
              <a:t>Some children will still need help at home to complete their homework but even if they don't, you should check that your child has understood the work which has been set and if there is a comment that you want to write about how your child has got on , you can do so in the homework pack</a:t>
            </a:r>
            <a:r>
              <a:rPr lang="en-GB" b="1" u="sng" dirty="0"/>
              <a:t>. It is very important that the children get used to completing their homework and managing their own time</a:t>
            </a:r>
            <a:r>
              <a:rPr lang="en-GB" dirty="0"/>
              <a:t> but will need you to help them organise their time. </a:t>
            </a:r>
          </a:p>
        </p:txBody>
      </p:sp>
    </p:spTree>
    <p:extLst>
      <p:ext uri="{BB962C8B-B14F-4D97-AF65-F5344CB8AC3E}">
        <p14:creationId xmlns:p14="http://schemas.microsoft.com/office/powerpoint/2010/main" val="3561380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1145</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Welcome to Year 3</vt:lpstr>
      <vt:lpstr>Agenda </vt:lpstr>
      <vt:lpstr>Classroom Management</vt:lpstr>
      <vt:lpstr>Responding to Good Behaviour</vt:lpstr>
      <vt:lpstr>Responding to Misbehaviour</vt:lpstr>
      <vt:lpstr>Year 3 Class Rules</vt:lpstr>
      <vt:lpstr>Year 3 Class Expectations</vt:lpstr>
      <vt:lpstr>PowerPoint Presentation</vt:lpstr>
      <vt:lpstr>Homework </vt:lpstr>
      <vt:lpstr>Reading Records</vt:lpstr>
      <vt:lpstr>Guided Reading</vt:lpstr>
      <vt:lpstr>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selin tanak</dc:creator>
  <cp:lastModifiedBy>Cara Sheehan</cp:lastModifiedBy>
  <cp:revision>5</cp:revision>
  <cp:lastPrinted>2024-09-08T15:26:05Z</cp:lastPrinted>
  <dcterms:created xsi:type="dcterms:W3CDTF">2022-09-13T19:31:43Z</dcterms:created>
  <dcterms:modified xsi:type="dcterms:W3CDTF">2024-10-12T13:49:53Z</dcterms:modified>
</cp:coreProperties>
</file>