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0" r:id="rId5"/>
    <p:sldId id="271" r:id="rId6"/>
    <p:sldId id="272" r:id="rId7"/>
    <p:sldId id="260" r:id="rId8"/>
    <p:sldId id="266" r:id="rId9"/>
    <p:sldId id="273" r:id="rId10"/>
    <p:sldId id="274" r:id="rId11"/>
    <p:sldId id="275" r:id="rId12"/>
    <p:sldId id="263" r:id="rId13"/>
    <p:sldId id="27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112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F7E031-58F4-4198-83ED-02992BE312B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B4D0E17-63E9-4594-884C-206722072D56}">
      <dgm:prSet/>
      <dgm:spPr/>
      <dgm:t>
        <a:bodyPr/>
        <a:lstStyle/>
        <a:p>
          <a:r>
            <a:rPr lang="en-GB" dirty="0"/>
            <a:t>In Year 3, we build on strong foundations and develop greater independence in learning. Key areas we’ll focus on this term include:</a:t>
          </a:r>
          <a:endParaRPr lang="en-US" dirty="0"/>
        </a:p>
      </dgm:t>
    </dgm:pt>
    <dgm:pt modelId="{DBFD08AB-DBD8-406B-9C37-75021EF04CEE}" type="parTrans" cxnId="{2D7AACF0-D505-43B6-B897-48F2203F1A95}">
      <dgm:prSet/>
      <dgm:spPr/>
      <dgm:t>
        <a:bodyPr/>
        <a:lstStyle/>
        <a:p>
          <a:endParaRPr lang="en-US"/>
        </a:p>
      </dgm:t>
    </dgm:pt>
    <dgm:pt modelId="{03CCF0E6-7E22-449E-8584-72B95904F805}" type="sibTrans" cxnId="{2D7AACF0-D505-43B6-B897-48F2203F1A95}">
      <dgm:prSet/>
      <dgm:spPr/>
      <dgm:t>
        <a:bodyPr/>
        <a:lstStyle/>
        <a:p>
          <a:endParaRPr lang="en-US"/>
        </a:p>
      </dgm:t>
    </dgm:pt>
    <dgm:pt modelId="{5577C9A2-2A02-4841-92EA-C2EECFC2B68F}">
      <dgm:prSet/>
      <dgm:spPr/>
      <dgm:t>
        <a:bodyPr/>
        <a:lstStyle/>
        <a:p>
          <a:r>
            <a:rPr lang="en-GB"/>
            <a:t>Writing full sentences, using punctuation confidently.</a:t>
          </a:r>
          <a:endParaRPr lang="en-US"/>
        </a:p>
      </dgm:t>
    </dgm:pt>
    <dgm:pt modelId="{26A21B0F-997A-4D3E-AD76-8B89F97083C5}" type="parTrans" cxnId="{8B6775E7-CE45-495A-8E5C-A5FECD9D9843}">
      <dgm:prSet/>
      <dgm:spPr/>
      <dgm:t>
        <a:bodyPr/>
        <a:lstStyle/>
        <a:p>
          <a:endParaRPr lang="en-US"/>
        </a:p>
      </dgm:t>
    </dgm:pt>
    <dgm:pt modelId="{5581F5BB-8B79-40C6-B674-6CBE83FF0753}" type="sibTrans" cxnId="{8B6775E7-CE45-495A-8E5C-A5FECD9D9843}">
      <dgm:prSet/>
      <dgm:spPr/>
      <dgm:t>
        <a:bodyPr/>
        <a:lstStyle/>
        <a:p>
          <a:endParaRPr lang="en-US"/>
        </a:p>
      </dgm:t>
    </dgm:pt>
    <dgm:pt modelId="{BCB564AD-F78B-442D-AC3E-41EAD7A58965}">
      <dgm:prSet/>
      <dgm:spPr/>
      <dgm:t>
        <a:bodyPr/>
        <a:lstStyle/>
        <a:p>
          <a:r>
            <a:rPr lang="en-GB"/>
            <a:t>Developing times tables knowledge.</a:t>
          </a:r>
          <a:endParaRPr lang="en-US"/>
        </a:p>
      </dgm:t>
    </dgm:pt>
    <dgm:pt modelId="{C74E8F40-23CA-4772-A595-71395A5C52A7}" type="parTrans" cxnId="{98B9D283-2F7D-4DE0-9CAB-2D29721FF884}">
      <dgm:prSet/>
      <dgm:spPr/>
      <dgm:t>
        <a:bodyPr/>
        <a:lstStyle/>
        <a:p>
          <a:endParaRPr lang="en-US"/>
        </a:p>
      </dgm:t>
    </dgm:pt>
    <dgm:pt modelId="{D0F73DAF-12E0-4BEC-9561-11159B56963E}" type="sibTrans" cxnId="{98B9D283-2F7D-4DE0-9CAB-2D29721FF884}">
      <dgm:prSet/>
      <dgm:spPr/>
      <dgm:t>
        <a:bodyPr/>
        <a:lstStyle/>
        <a:p>
          <a:endParaRPr lang="en-US"/>
        </a:p>
      </dgm:t>
    </dgm:pt>
    <dgm:pt modelId="{8114C74B-A8B8-49F1-9C9F-498B4EB8CCB9}">
      <dgm:prSet/>
      <dgm:spPr/>
      <dgm:t>
        <a:bodyPr/>
        <a:lstStyle/>
        <a:p>
          <a:r>
            <a:rPr lang="en-GB" dirty="0"/>
            <a:t>Reading for meaning, fluency, and expression.</a:t>
          </a:r>
          <a:endParaRPr lang="en-US" dirty="0"/>
        </a:p>
      </dgm:t>
    </dgm:pt>
    <dgm:pt modelId="{0A83F517-242A-4624-B704-84DAF2C2F981}" type="parTrans" cxnId="{451759E9-4647-49F8-9B4A-3F470E5EDAF6}">
      <dgm:prSet/>
      <dgm:spPr/>
      <dgm:t>
        <a:bodyPr/>
        <a:lstStyle/>
        <a:p>
          <a:endParaRPr lang="en-US"/>
        </a:p>
      </dgm:t>
    </dgm:pt>
    <dgm:pt modelId="{A5EBA45F-1A39-4FC1-BC1C-37AE4E27892C}" type="sibTrans" cxnId="{451759E9-4647-49F8-9B4A-3F470E5EDAF6}">
      <dgm:prSet/>
      <dgm:spPr/>
      <dgm:t>
        <a:bodyPr/>
        <a:lstStyle/>
        <a:p>
          <a:endParaRPr lang="en-US"/>
        </a:p>
      </dgm:t>
    </dgm:pt>
    <dgm:pt modelId="{91440A4C-6FDD-4B28-83B7-DC79E2745760}">
      <dgm:prSet/>
      <dgm:spPr/>
      <dgm:t>
        <a:bodyPr/>
        <a:lstStyle/>
        <a:p>
          <a:r>
            <a:rPr lang="en-GB"/>
            <a:t>Children are expected to: </a:t>
          </a:r>
          <a:endParaRPr lang="en-US"/>
        </a:p>
      </dgm:t>
    </dgm:pt>
    <dgm:pt modelId="{56B52D4D-B26A-4E5E-BFC9-4AE60B9C0867}" type="parTrans" cxnId="{79571042-F2E0-41D5-9D21-DDD0A7EF885F}">
      <dgm:prSet/>
      <dgm:spPr/>
      <dgm:t>
        <a:bodyPr/>
        <a:lstStyle/>
        <a:p>
          <a:endParaRPr lang="en-US"/>
        </a:p>
      </dgm:t>
    </dgm:pt>
    <dgm:pt modelId="{A13AACD6-4645-424B-AB21-646D53B3A843}" type="sibTrans" cxnId="{79571042-F2E0-41D5-9D21-DDD0A7EF885F}">
      <dgm:prSet/>
      <dgm:spPr/>
      <dgm:t>
        <a:bodyPr/>
        <a:lstStyle/>
        <a:p>
          <a:endParaRPr lang="en-US"/>
        </a:p>
      </dgm:t>
    </dgm:pt>
    <dgm:pt modelId="{417EA7D4-9AC9-48E9-97E2-38A6DC1384A0}">
      <dgm:prSet/>
      <dgm:spPr/>
      <dgm:t>
        <a:bodyPr/>
        <a:lstStyle/>
        <a:p>
          <a:r>
            <a:rPr lang="en-GB" dirty="0"/>
            <a:t>Read at least 5 times a week at home – this will be checked every Monday. If children do not have 5 signatures, they will be given a comprehension for them to bring in the next day.</a:t>
          </a:r>
          <a:endParaRPr lang="en-US" dirty="0"/>
        </a:p>
      </dgm:t>
    </dgm:pt>
    <dgm:pt modelId="{9044258D-B38E-49E9-A4B3-F881606FF41E}" type="parTrans" cxnId="{CABC8583-7197-47C0-8A70-06EA8256EB3F}">
      <dgm:prSet/>
      <dgm:spPr/>
      <dgm:t>
        <a:bodyPr/>
        <a:lstStyle/>
        <a:p>
          <a:endParaRPr lang="en-US"/>
        </a:p>
      </dgm:t>
    </dgm:pt>
    <dgm:pt modelId="{5F5EA4AE-DC49-472F-A3F6-EA0FF3F7484E}" type="sibTrans" cxnId="{CABC8583-7197-47C0-8A70-06EA8256EB3F}">
      <dgm:prSet/>
      <dgm:spPr/>
      <dgm:t>
        <a:bodyPr/>
        <a:lstStyle/>
        <a:p>
          <a:endParaRPr lang="en-US"/>
        </a:p>
      </dgm:t>
    </dgm:pt>
    <dgm:pt modelId="{EDCAA0B5-A94E-44D3-A2C2-ED6D612458D5}">
      <dgm:prSet/>
      <dgm:spPr/>
      <dgm:t>
        <a:bodyPr/>
        <a:lstStyle/>
        <a:p>
          <a:r>
            <a:rPr lang="en-GB" dirty="0"/>
            <a:t>Complete homework fully and on time. Children are welcome to hand it in earlier once you have checked it.</a:t>
          </a:r>
          <a:endParaRPr lang="en-US" dirty="0"/>
        </a:p>
      </dgm:t>
    </dgm:pt>
    <dgm:pt modelId="{CA8EE337-FEF4-450A-9824-D0979DCD93B2}" type="parTrans" cxnId="{440F0EE7-36E0-484D-B9D9-E0B4124DB7F3}">
      <dgm:prSet/>
      <dgm:spPr/>
      <dgm:t>
        <a:bodyPr/>
        <a:lstStyle/>
        <a:p>
          <a:endParaRPr lang="en-US"/>
        </a:p>
      </dgm:t>
    </dgm:pt>
    <dgm:pt modelId="{AEA9D746-FEB9-4ACD-B691-2D114D30DFA7}" type="sibTrans" cxnId="{440F0EE7-36E0-484D-B9D9-E0B4124DB7F3}">
      <dgm:prSet/>
      <dgm:spPr/>
      <dgm:t>
        <a:bodyPr/>
        <a:lstStyle/>
        <a:p>
          <a:endParaRPr lang="en-US"/>
        </a:p>
      </dgm:t>
    </dgm:pt>
    <dgm:pt modelId="{252FF9D9-3638-419A-B601-71295D8BC571}">
      <dgm:prSet/>
      <dgm:spPr/>
      <dgm:t>
        <a:bodyPr/>
        <a:lstStyle/>
        <a:p>
          <a:r>
            <a:rPr lang="en-GB" dirty="0"/>
            <a:t>Always try their best and take pride in their work</a:t>
          </a:r>
          <a:endParaRPr lang="en-US" dirty="0"/>
        </a:p>
      </dgm:t>
    </dgm:pt>
    <dgm:pt modelId="{A8F6EF26-4870-41C3-9376-7CD39ABDC765}" type="parTrans" cxnId="{1220F3C7-0350-499F-B861-4215BD4E45F4}">
      <dgm:prSet/>
      <dgm:spPr/>
      <dgm:t>
        <a:bodyPr/>
        <a:lstStyle/>
        <a:p>
          <a:endParaRPr lang="en-US"/>
        </a:p>
      </dgm:t>
    </dgm:pt>
    <dgm:pt modelId="{ABB52CE1-58A8-44C6-B28D-B262C336F1D1}" type="sibTrans" cxnId="{1220F3C7-0350-499F-B861-4215BD4E45F4}">
      <dgm:prSet/>
      <dgm:spPr/>
      <dgm:t>
        <a:bodyPr/>
        <a:lstStyle/>
        <a:p>
          <a:endParaRPr lang="en-US"/>
        </a:p>
      </dgm:t>
    </dgm:pt>
    <dgm:pt modelId="{192D780F-6E7D-4EAC-AA06-9AB49BFD55B4}">
      <dgm:prSet/>
      <dgm:spPr/>
      <dgm:t>
        <a:bodyPr/>
        <a:lstStyle/>
        <a:p>
          <a:r>
            <a:rPr lang="en-GB" dirty="0"/>
            <a:t>If work is not completed to Year 3 standard, the children will be expected to spend their lunchtime making corrections or finishing work when necessary. The children are given enough time during lessons that this should not be the case, however there may be some expectations where children have not applied themselves fully. </a:t>
          </a:r>
          <a:endParaRPr lang="en-US" dirty="0"/>
        </a:p>
      </dgm:t>
    </dgm:pt>
    <dgm:pt modelId="{9ECF2322-43DC-4D49-A799-FF494D63F36D}" type="parTrans" cxnId="{1F2A0939-742D-40E0-89E9-B4269F9425EF}">
      <dgm:prSet/>
      <dgm:spPr/>
      <dgm:t>
        <a:bodyPr/>
        <a:lstStyle/>
        <a:p>
          <a:endParaRPr lang="en-GB"/>
        </a:p>
      </dgm:t>
    </dgm:pt>
    <dgm:pt modelId="{728D1DDF-DBF4-4C01-AC57-A4901B67617E}" type="sibTrans" cxnId="{1F2A0939-742D-40E0-89E9-B4269F9425EF}">
      <dgm:prSet/>
      <dgm:spPr/>
      <dgm:t>
        <a:bodyPr/>
        <a:lstStyle/>
        <a:p>
          <a:endParaRPr lang="en-GB"/>
        </a:p>
      </dgm:t>
    </dgm:pt>
    <dgm:pt modelId="{31A89DC7-91E9-4CA1-B84E-B801D077E108}" type="pres">
      <dgm:prSet presAssocID="{A1F7E031-58F4-4198-83ED-02992BE312BD}" presName="linear" presStyleCnt="0">
        <dgm:presLayoutVars>
          <dgm:animLvl val="lvl"/>
          <dgm:resizeHandles val="exact"/>
        </dgm:presLayoutVars>
      </dgm:prSet>
      <dgm:spPr/>
    </dgm:pt>
    <dgm:pt modelId="{7283008A-51AA-4077-9D4F-D20AE46E27A3}" type="pres">
      <dgm:prSet presAssocID="{9B4D0E17-63E9-4594-884C-206722072D56}" presName="parentText" presStyleLbl="node1" presStyleIdx="0" presStyleCnt="2">
        <dgm:presLayoutVars>
          <dgm:chMax val="0"/>
          <dgm:bulletEnabled val="1"/>
        </dgm:presLayoutVars>
      </dgm:prSet>
      <dgm:spPr/>
    </dgm:pt>
    <dgm:pt modelId="{8E821435-B750-4E95-BD4A-0AAA6E2D5563}" type="pres">
      <dgm:prSet presAssocID="{9B4D0E17-63E9-4594-884C-206722072D56}" presName="childText" presStyleLbl="revTx" presStyleIdx="0" presStyleCnt="2">
        <dgm:presLayoutVars>
          <dgm:bulletEnabled val="1"/>
        </dgm:presLayoutVars>
      </dgm:prSet>
      <dgm:spPr/>
    </dgm:pt>
    <dgm:pt modelId="{E3BE42D3-9E28-4581-98F9-CD9BAFA22E9C}" type="pres">
      <dgm:prSet presAssocID="{91440A4C-6FDD-4B28-83B7-DC79E2745760}" presName="parentText" presStyleLbl="node1" presStyleIdx="1" presStyleCnt="2">
        <dgm:presLayoutVars>
          <dgm:chMax val="0"/>
          <dgm:bulletEnabled val="1"/>
        </dgm:presLayoutVars>
      </dgm:prSet>
      <dgm:spPr/>
    </dgm:pt>
    <dgm:pt modelId="{4F6D9772-E32E-4FCC-B578-00BF779087B5}" type="pres">
      <dgm:prSet presAssocID="{91440A4C-6FDD-4B28-83B7-DC79E2745760}" presName="childText" presStyleLbl="revTx" presStyleIdx="1" presStyleCnt="2">
        <dgm:presLayoutVars>
          <dgm:bulletEnabled val="1"/>
        </dgm:presLayoutVars>
      </dgm:prSet>
      <dgm:spPr/>
    </dgm:pt>
  </dgm:ptLst>
  <dgm:cxnLst>
    <dgm:cxn modelId="{4FA36822-DFC2-4883-BB6A-CD6909D5FCA1}" type="presOf" srcId="{BCB564AD-F78B-442D-AC3E-41EAD7A58965}" destId="{8E821435-B750-4E95-BD4A-0AAA6E2D5563}" srcOrd="0" destOrd="1" presId="urn:microsoft.com/office/officeart/2005/8/layout/vList2"/>
    <dgm:cxn modelId="{0A2DD029-1F01-4978-859A-6CEE35039C43}" type="presOf" srcId="{9B4D0E17-63E9-4594-884C-206722072D56}" destId="{7283008A-51AA-4077-9D4F-D20AE46E27A3}" srcOrd="0" destOrd="0" presId="urn:microsoft.com/office/officeart/2005/8/layout/vList2"/>
    <dgm:cxn modelId="{4279C036-B455-42BE-901E-2B3C548FE0EE}" type="presOf" srcId="{417EA7D4-9AC9-48E9-97E2-38A6DC1384A0}" destId="{4F6D9772-E32E-4FCC-B578-00BF779087B5}" srcOrd="0" destOrd="0" presId="urn:microsoft.com/office/officeart/2005/8/layout/vList2"/>
    <dgm:cxn modelId="{1F2A0939-742D-40E0-89E9-B4269F9425EF}" srcId="{9B4D0E17-63E9-4594-884C-206722072D56}" destId="{192D780F-6E7D-4EAC-AA06-9AB49BFD55B4}" srcOrd="3" destOrd="0" parTransId="{9ECF2322-43DC-4D49-A799-FF494D63F36D}" sibTransId="{728D1DDF-DBF4-4C01-AC57-A4901B67617E}"/>
    <dgm:cxn modelId="{DE950B5F-AD8C-4005-8208-9E1724FD5BEA}" type="presOf" srcId="{91440A4C-6FDD-4B28-83B7-DC79E2745760}" destId="{E3BE42D3-9E28-4581-98F9-CD9BAFA22E9C}" srcOrd="0" destOrd="0" presId="urn:microsoft.com/office/officeart/2005/8/layout/vList2"/>
    <dgm:cxn modelId="{79571042-F2E0-41D5-9D21-DDD0A7EF885F}" srcId="{A1F7E031-58F4-4198-83ED-02992BE312BD}" destId="{91440A4C-6FDD-4B28-83B7-DC79E2745760}" srcOrd="1" destOrd="0" parTransId="{56B52D4D-B26A-4E5E-BFC9-4AE60B9C0867}" sibTransId="{A13AACD6-4645-424B-AB21-646D53B3A843}"/>
    <dgm:cxn modelId="{CABC8583-7197-47C0-8A70-06EA8256EB3F}" srcId="{91440A4C-6FDD-4B28-83B7-DC79E2745760}" destId="{417EA7D4-9AC9-48E9-97E2-38A6DC1384A0}" srcOrd="0" destOrd="0" parTransId="{9044258D-B38E-49E9-A4B3-F881606FF41E}" sibTransId="{5F5EA4AE-DC49-472F-A3F6-EA0FF3F7484E}"/>
    <dgm:cxn modelId="{98B9D283-2F7D-4DE0-9CAB-2D29721FF884}" srcId="{9B4D0E17-63E9-4594-884C-206722072D56}" destId="{BCB564AD-F78B-442D-AC3E-41EAD7A58965}" srcOrd="1" destOrd="0" parTransId="{C74E8F40-23CA-4772-A595-71395A5C52A7}" sibTransId="{D0F73DAF-12E0-4BEC-9561-11159B56963E}"/>
    <dgm:cxn modelId="{9B91E59D-C5A0-4C84-B9EF-A81163BB0C7E}" type="presOf" srcId="{192D780F-6E7D-4EAC-AA06-9AB49BFD55B4}" destId="{8E821435-B750-4E95-BD4A-0AAA6E2D5563}" srcOrd="0" destOrd="3" presId="urn:microsoft.com/office/officeart/2005/8/layout/vList2"/>
    <dgm:cxn modelId="{1220F3C7-0350-499F-B861-4215BD4E45F4}" srcId="{91440A4C-6FDD-4B28-83B7-DC79E2745760}" destId="{252FF9D9-3638-419A-B601-71295D8BC571}" srcOrd="2" destOrd="0" parTransId="{A8F6EF26-4870-41C3-9376-7CD39ABDC765}" sibTransId="{ABB52CE1-58A8-44C6-B28D-B262C336F1D1}"/>
    <dgm:cxn modelId="{82698DCB-21A6-410F-A2BB-43C3AF541644}" type="presOf" srcId="{252FF9D9-3638-419A-B601-71295D8BC571}" destId="{4F6D9772-E32E-4FCC-B578-00BF779087B5}" srcOrd="0" destOrd="2" presId="urn:microsoft.com/office/officeart/2005/8/layout/vList2"/>
    <dgm:cxn modelId="{6DA555D7-0BDC-4EFD-91F1-79151A6B5992}" type="presOf" srcId="{5577C9A2-2A02-4841-92EA-C2EECFC2B68F}" destId="{8E821435-B750-4E95-BD4A-0AAA6E2D5563}" srcOrd="0" destOrd="0" presId="urn:microsoft.com/office/officeart/2005/8/layout/vList2"/>
    <dgm:cxn modelId="{B9AA13E0-C0E5-43B2-8C37-317E8B221389}" type="presOf" srcId="{EDCAA0B5-A94E-44D3-A2C2-ED6D612458D5}" destId="{4F6D9772-E32E-4FCC-B578-00BF779087B5}" srcOrd="0" destOrd="1" presId="urn:microsoft.com/office/officeart/2005/8/layout/vList2"/>
    <dgm:cxn modelId="{86CFAAE0-D636-41D4-8FE3-EA9025A04BC4}" type="presOf" srcId="{A1F7E031-58F4-4198-83ED-02992BE312BD}" destId="{31A89DC7-91E9-4CA1-B84E-B801D077E108}" srcOrd="0" destOrd="0" presId="urn:microsoft.com/office/officeart/2005/8/layout/vList2"/>
    <dgm:cxn modelId="{440F0EE7-36E0-484D-B9D9-E0B4124DB7F3}" srcId="{91440A4C-6FDD-4B28-83B7-DC79E2745760}" destId="{EDCAA0B5-A94E-44D3-A2C2-ED6D612458D5}" srcOrd="1" destOrd="0" parTransId="{CA8EE337-FEF4-450A-9824-D0979DCD93B2}" sibTransId="{AEA9D746-FEB9-4ACD-B691-2D114D30DFA7}"/>
    <dgm:cxn modelId="{8B6775E7-CE45-495A-8E5C-A5FECD9D9843}" srcId="{9B4D0E17-63E9-4594-884C-206722072D56}" destId="{5577C9A2-2A02-4841-92EA-C2EECFC2B68F}" srcOrd="0" destOrd="0" parTransId="{26A21B0F-997A-4D3E-AD76-8B89F97083C5}" sibTransId="{5581F5BB-8B79-40C6-B674-6CBE83FF0753}"/>
    <dgm:cxn modelId="{451759E9-4647-49F8-9B4A-3F470E5EDAF6}" srcId="{9B4D0E17-63E9-4594-884C-206722072D56}" destId="{8114C74B-A8B8-49F1-9C9F-498B4EB8CCB9}" srcOrd="2" destOrd="0" parTransId="{0A83F517-242A-4624-B704-84DAF2C2F981}" sibTransId="{A5EBA45F-1A39-4FC1-BC1C-37AE4E27892C}"/>
    <dgm:cxn modelId="{2D7AACF0-D505-43B6-B897-48F2203F1A95}" srcId="{A1F7E031-58F4-4198-83ED-02992BE312BD}" destId="{9B4D0E17-63E9-4594-884C-206722072D56}" srcOrd="0" destOrd="0" parTransId="{DBFD08AB-DBD8-406B-9C37-75021EF04CEE}" sibTransId="{03CCF0E6-7E22-449E-8584-72B95904F805}"/>
    <dgm:cxn modelId="{0AF8BBF6-E1F7-4216-81A2-BC7DEEAD0B44}" type="presOf" srcId="{8114C74B-A8B8-49F1-9C9F-498B4EB8CCB9}" destId="{8E821435-B750-4E95-BD4A-0AAA6E2D5563}" srcOrd="0" destOrd="2" presId="urn:microsoft.com/office/officeart/2005/8/layout/vList2"/>
    <dgm:cxn modelId="{656F7DAF-F8A7-4981-840E-CD11B76EF973}" type="presParOf" srcId="{31A89DC7-91E9-4CA1-B84E-B801D077E108}" destId="{7283008A-51AA-4077-9D4F-D20AE46E27A3}" srcOrd="0" destOrd="0" presId="urn:microsoft.com/office/officeart/2005/8/layout/vList2"/>
    <dgm:cxn modelId="{FB176543-673B-43BD-BF45-03C2F58F1141}" type="presParOf" srcId="{31A89DC7-91E9-4CA1-B84E-B801D077E108}" destId="{8E821435-B750-4E95-BD4A-0AAA6E2D5563}" srcOrd="1" destOrd="0" presId="urn:microsoft.com/office/officeart/2005/8/layout/vList2"/>
    <dgm:cxn modelId="{4CC50779-79B4-4174-A62B-B469178B5486}" type="presParOf" srcId="{31A89DC7-91E9-4CA1-B84E-B801D077E108}" destId="{E3BE42D3-9E28-4581-98F9-CD9BAFA22E9C}" srcOrd="2" destOrd="0" presId="urn:microsoft.com/office/officeart/2005/8/layout/vList2"/>
    <dgm:cxn modelId="{2162F481-70F3-4046-A30D-8241F7228DEB}" type="presParOf" srcId="{31A89DC7-91E9-4CA1-B84E-B801D077E108}" destId="{4F6D9772-E32E-4FCC-B578-00BF779087B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C71282-770F-4967-ACBC-328180E87EA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74896B9-93D5-43C9-A88A-7C5158485804}">
      <dgm:prSet/>
      <dgm:spPr/>
      <dgm:t>
        <a:bodyPr/>
        <a:lstStyle/>
        <a:p>
          <a:r>
            <a:rPr lang="en-GB" dirty="0"/>
            <a:t>I run a calm and structured classroom where routines are clear and consistent. I have high expectations for:</a:t>
          </a:r>
          <a:endParaRPr lang="en-US" dirty="0"/>
        </a:p>
      </dgm:t>
    </dgm:pt>
    <dgm:pt modelId="{62FAED1B-D02B-4768-AC5B-8A8EF4C86F75}" type="parTrans" cxnId="{F78C6D87-007D-4475-8612-043D2D27454F}">
      <dgm:prSet/>
      <dgm:spPr/>
      <dgm:t>
        <a:bodyPr/>
        <a:lstStyle/>
        <a:p>
          <a:endParaRPr lang="en-US"/>
        </a:p>
      </dgm:t>
    </dgm:pt>
    <dgm:pt modelId="{35C7276C-C0DB-4B88-8446-795961DFE735}" type="sibTrans" cxnId="{F78C6D87-007D-4475-8612-043D2D27454F}">
      <dgm:prSet/>
      <dgm:spPr/>
      <dgm:t>
        <a:bodyPr/>
        <a:lstStyle/>
        <a:p>
          <a:endParaRPr lang="en-US"/>
        </a:p>
      </dgm:t>
    </dgm:pt>
    <dgm:pt modelId="{4F069B72-EE55-4DAA-8C35-E6A065DE9FE9}">
      <dgm:prSet/>
      <dgm:spPr/>
      <dgm:t>
        <a:bodyPr/>
        <a:lstStyle/>
        <a:p>
          <a:r>
            <a:rPr lang="en-GB"/>
            <a:t>Listening when others are speaking.</a:t>
          </a:r>
          <a:endParaRPr lang="en-US"/>
        </a:p>
      </dgm:t>
    </dgm:pt>
    <dgm:pt modelId="{0E81B3B5-2323-46A0-B70A-8734FBE1FF7E}" type="parTrans" cxnId="{27612BAD-9335-4CDA-B617-C6D4B0951169}">
      <dgm:prSet/>
      <dgm:spPr/>
      <dgm:t>
        <a:bodyPr/>
        <a:lstStyle/>
        <a:p>
          <a:endParaRPr lang="en-US"/>
        </a:p>
      </dgm:t>
    </dgm:pt>
    <dgm:pt modelId="{2FE31902-0E63-452F-9F23-38B3F2A9C84B}" type="sibTrans" cxnId="{27612BAD-9335-4CDA-B617-C6D4B0951169}">
      <dgm:prSet/>
      <dgm:spPr/>
      <dgm:t>
        <a:bodyPr/>
        <a:lstStyle/>
        <a:p>
          <a:endParaRPr lang="en-US"/>
        </a:p>
      </dgm:t>
    </dgm:pt>
    <dgm:pt modelId="{2EEDC555-C10F-44D9-87B2-24E4D104DBF1}">
      <dgm:prSet/>
      <dgm:spPr/>
      <dgm:t>
        <a:bodyPr/>
        <a:lstStyle/>
        <a:p>
          <a:r>
            <a:rPr lang="en-GB"/>
            <a:t>Sitting sensibly and not calling out.</a:t>
          </a:r>
          <a:endParaRPr lang="en-US"/>
        </a:p>
      </dgm:t>
    </dgm:pt>
    <dgm:pt modelId="{1A3A5A28-B52C-4398-BED0-42E2BF2B7FBB}" type="parTrans" cxnId="{8A58FDEC-4932-470E-AE99-BF47B45A2371}">
      <dgm:prSet/>
      <dgm:spPr/>
      <dgm:t>
        <a:bodyPr/>
        <a:lstStyle/>
        <a:p>
          <a:endParaRPr lang="en-US"/>
        </a:p>
      </dgm:t>
    </dgm:pt>
    <dgm:pt modelId="{C833EB44-C369-4C04-A8A2-3748EB019472}" type="sibTrans" cxnId="{8A58FDEC-4932-470E-AE99-BF47B45A2371}">
      <dgm:prSet/>
      <dgm:spPr/>
      <dgm:t>
        <a:bodyPr/>
        <a:lstStyle/>
        <a:p>
          <a:endParaRPr lang="en-US"/>
        </a:p>
      </dgm:t>
    </dgm:pt>
    <dgm:pt modelId="{45074B61-8811-475A-95F3-DAAF37F28ECA}">
      <dgm:prSet/>
      <dgm:spPr/>
      <dgm:t>
        <a:bodyPr/>
        <a:lstStyle/>
        <a:p>
          <a:r>
            <a:rPr lang="en-GB"/>
            <a:t>Walking silently into the room and moving around only when needed and permission has been given. </a:t>
          </a:r>
          <a:endParaRPr lang="en-US"/>
        </a:p>
      </dgm:t>
    </dgm:pt>
    <dgm:pt modelId="{0254E935-FE6C-464C-B325-8DD337C34CB3}" type="parTrans" cxnId="{ABAF2950-194B-4EB0-96DC-CE7717971E5D}">
      <dgm:prSet/>
      <dgm:spPr/>
      <dgm:t>
        <a:bodyPr/>
        <a:lstStyle/>
        <a:p>
          <a:endParaRPr lang="en-US"/>
        </a:p>
      </dgm:t>
    </dgm:pt>
    <dgm:pt modelId="{14D6AE22-2B17-4AB7-B276-AEFEF14A9981}" type="sibTrans" cxnId="{ABAF2950-194B-4EB0-96DC-CE7717971E5D}">
      <dgm:prSet/>
      <dgm:spPr/>
      <dgm:t>
        <a:bodyPr/>
        <a:lstStyle/>
        <a:p>
          <a:endParaRPr lang="en-US"/>
        </a:p>
      </dgm:t>
    </dgm:pt>
    <dgm:pt modelId="{CFB3BA2D-232A-4832-AC6F-FA48715C6FF2}">
      <dgm:prSet/>
      <dgm:spPr/>
      <dgm:t>
        <a:bodyPr/>
        <a:lstStyle/>
        <a:p>
          <a:r>
            <a:rPr lang="en-GB"/>
            <a:t>Speaking politely and kindly to everyone in the school community. </a:t>
          </a:r>
          <a:endParaRPr lang="en-US"/>
        </a:p>
      </dgm:t>
    </dgm:pt>
    <dgm:pt modelId="{2DB9E715-5B9B-4DE1-A684-39671A986BF4}" type="parTrans" cxnId="{FB3EB618-CD28-4ED5-8A4A-797E657DFF94}">
      <dgm:prSet/>
      <dgm:spPr/>
      <dgm:t>
        <a:bodyPr/>
        <a:lstStyle/>
        <a:p>
          <a:endParaRPr lang="en-US"/>
        </a:p>
      </dgm:t>
    </dgm:pt>
    <dgm:pt modelId="{3013B184-89E8-43B3-818B-E1509D239DA7}" type="sibTrans" cxnId="{FB3EB618-CD28-4ED5-8A4A-797E657DFF94}">
      <dgm:prSet/>
      <dgm:spPr/>
      <dgm:t>
        <a:bodyPr/>
        <a:lstStyle/>
        <a:p>
          <a:endParaRPr lang="en-US"/>
        </a:p>
      </dgm:t>
    </dgm:pt>
    <dgm:pt modelId="{2DBC6D97-7C0B-4066-A594-3C12A6FF2584}">
      <dgm:prSet/>
      <dgm:spPr/>
      <dgm:t>
        <a:bodyPr/>
        <a:lstStyle/>
        <a:p>
          <a:r>
            <a:rPr lang="en-GB"/>
            <a:t>There is a simple behaviour system in place:</a:t>
          </a:r>
          <a:endParaRPr lang="en-US"/>
        </a:p>
      </dgm:t>
    </dgm:pt>
    <dgm:pt modelId="{842B9CD0-2645-42EE-9C94-1F944F9088DB}" type="parTrans" cxnId="{3115F0DE-509F-414F-A793-C6AB70E906DA}">
      <dgm:prSet/>
      <dgm:spPr/>
      <dgm:t>
        <a:bodyPr/>
        <a:lstStyle/>
        <a:p>
          <a:endParaRPr lang="en-US"/>
        </a:p>
      </dgm:t>
    </dgm:pt>
    <dgm:pt modelId="{33AA9559-1713-4396-BBFC-25EDA41805AC}" type="sibTrans" cxnId="{3115F0DE-509F-414F-A793-C6AB70E906DA}">
      <dgm:prSet/>
      <dgm:spPr/>
      <dgm:t>
        <a:bodyPr/>
        <a:lstStyle/>
        <a:p>
          <a:endParaRPr lang="en-US"/>
        </a:p>
      </dgm:t>
    </dgm:pt>
    <dgm:pt modelId="{92B92ED6-6987-4AB5-9EE9-550DFF6D5484}">
      <dgm:prSet/>
      <dgm:spPr/>
      <dgm:t>
        <a:bodyPr/>
        <a:lstStyle/>
        <a:p>
          <a:r>
            <a:rPr lang="en-GB"/>
            <a:t>Children will be given a reminder first.</a:t>
          </a:r>
          <a:endParaRPr lang="en-US"/>
        </a:p>
      </dgm:t>
    </dgm:pt>
    <dgm:pt modelId="{01940FC9-120D-4A1E-AF4F-5C90706EF6A4}" type="parTrans" cxnId="{FC55392C-2B57-4429-83FA-DFB35009BBC0}">
      <dgm:prSet/>
      <dgm:spPr/>
      <dgm:t>
        <a:bodyPr/>
        <a:lstStyle/>
        <a:p>
          <a:endParaRPr lang="en-US"/>
        </a:p>
      </dgm:t>
    </dgm:pt>
    <dgm:pt modelId="{0578CE0B-F667-40FA-87F2-510A3E2272CC}" type="sibTrans" cxnId="{FC55392C-2B57-4429-83FA-DFB35009BBC0}">
      <dgm:prSet/>
      <dgm:spPr/>
      <dgm:t>
        <a:bodyPr/>
        <a:lstStyle/>
        <a:p>
          <a:endParaRPr lang="en-US"/>
        </a:p>
      </dgm:t>
    </dgm:pt>
    <dgm:pt modelId="{B6C2F551-EA87-4F66-B9A4-91748F8FC1E0}">
      <dgm:prSet/>
      <dgm:spPr/>
      <dgm:t>
        <a:bodyPr/>
        <a:lstStyle/>
        <a:p>
          <a:r>
            <a:rPr lang="en-GB"/>
            <a:t>If behaviour continues, there will be a consequence, such as time in at lunch or loss of a privilege. </a:t>
          </a:r>
          <a:endParaRPr lang="en-US"/>
        </a:p>
      </dgm:t>
    </dgm:pt>
    <dgm:pt modelId="{B11656BA-35B6-4226-83D1-5E465F3575A5}" type="parTrans" cxnId="{4C490F65-E886-46A6-9E14-D15A2D9AC12E}">
      <dgm:prSet/>
      <dgm:spPr/>
      <dgm:t>
        <a:bodyPr/>
        <a:lstStyle/>
        <a:p>
          <a:endParaRPr lang="en-US"/>
        </a:p>
      </dgm:t>
    </dgm:pt>
    <dgm:pt modelId="{EE43AB04-82BA-4494-9805-3776FC507EF0}" type="sibTrans" cxnId="{4C490F65-E886-46A6-9E14-D15A2D9AC12E}">
      <dgm:prSet/>
      <dgm:spPr/>
      <dgm:t>
        <a:bodyPr/>
        <a:lstStyle/>
        <a:p>
          <a:endParaRPr lang="en-US"/>
        </a:p>
      </dgm:t>
    </dgm:pt>
    <dgm:pt modelId="{1F4C3DBB-224F-4143-8247-25BC6DF77B91}">
      <dgm:prSet/>
      <dgm:spPr/>
      <dgm:t>
        <a:bodyPr/>
        <a:lstStyle/>
        <a:p>
          <a:r>
            <a:rPr lang="en-GB"/>
            <a:t>Positive behaviour is recognised daily – through praise, class rewards, and whole school systems. I will also let you know at the end of the day when your child has achieved a goal or done something kind. </a:t>
          </a:r>
          <a:endParaRPr lang="en-US"/>
        </a:p>
      </dgm:t>
    </dgm:pt>
    <dgm:pt modelId="{07CB10D3-91C5-46A8-9AB5-B33B19E634E0}" type="parTrans" cxnId="{E96DD434-E0DB-45BB-A8C6-CCEA8B131155}">
      <dgm:prSet/>
      <dgm:spPr/>
      <dgm:t>
        <a:bodyPr/>
        <a:lstStyle/>
        <a:p>
          <a:endParaRPr lang="en-US"/>
        </a:p>
      </dgm:t>
    </dgm:pt>
    <dgm:pt modelId="{B4133C5A-4B88-4486-8B62-6120E41405A9}" type="sibTrans" cxnId="{E96DD434-E0DB-45BB-A8C6-CCEA8B131155}">
      <dgm:prSet/>
      <dgm:spPr/>
      <dgm:t>
        <a:bodyPr/>
        <a:lstStyle/>
        <a:p>
          <a:endParaRPr lang="en-US"/>
        </a:p>
      </dgm:t>
    </dgm:pt>
    <dgm:pt modelId="{6324A62A-3963-4151-9D14-F92122CB1F88}" type="pres">
      <dgm:prSet presAssocID="{48C71282-770F-4967-ACBC-328180E87EA8}" presName="linear" presStyleCnt="0">
        <dgm:presLayoutVars>
          <dgm:animLvl val="lvl"/>
          <dgm:resizeHandles val="exact"/>
        </dgm:presLayoutVars>
      </dgm:prSet>
      <dgm:spPr/>
    </dgm:pt>
    <dgm:pt modelId="{E1DA224C-F357-45A0-A42D-B54AB825F925}" type="pres">
      <dgm:prSet presAssocID="{D74896B9-93D5-43C9-A88A-7C5158485804}" presName="parentText" presStyleLbl="node1" presStyleIdx="0" presStyleCnt="2" custScaleY="82732">
        <dgm:presLayoutVars>
          <dgm:chMax val="0"/>
          <dgm:bulletEnabled val="1"/>
        </dgm:presLayoutVars>
      </dgm:prSet>
      <dgm:spPr/>
    </dgm:pt>
    <dgm:pt modelId="{C73D6D49-6D07-481D-846B-F466443BEAD7}" type="pres">
      <dgm:prSet presAssocID="{D74896B9-93D5-43C9-A88A-7C5158485804}" presName="childText" presStyleLbl="revTx" presStyleIdx="0" presStyleCnt="2">
        <dgm:presLayoutVars>
          <dgm:bulletEnabled val="1"/>
        </dgm:presLayoutVars>
      </dgm:prSet>
      <dgm:spPr/>
    </dgm:pt>
    <dgm:pt modelId="{5609FD1D-465C-41D3-B2FD-56BDC67B6139}" type="pres">
      <dgm:prSet presAssocID="{2DBC6D97-7C0B-4066-A594-3C12A6FF2584}" presName="parentText" presStyleLbl="node1" presStyleIdx="1" presStyleCnt="2">
        <dgm:presLayoutVars>
          <dgm:chMax val="0"/>
          <dgm:bulletEnabled val="1"/>
        </dgm:presLayoutVars>
      </dgm:prSet>
      <dgm:spPr/>
    </dgm:pt>
    <dgm:pt modelId="{6541AFD7-A300-4664-8666-677D0582EA8E}" type="pres">
      <dgm:prSet presAssocID="{2DBC6D97-7C0B-4066-A594-3C12A6FF2584}" presName="childText" presStyleLbl="revTx" presStyleIdx="1" presStyleCnt="2">
        <dgm:presLayoutVars>
          <dgm:bulletEnabled val="1"/>
        </dgm:presLayoutVars>
      </dgm:prSet>
      <dgm:spPr/>
    </dgm:pt>
  </dgm:ptLst>
  <dgm:cxnLst>
    <dgm:cxn modelId="{266D6C14-CF55-4386-A8D9-5DE6C0AA1E61}" type="presOf" srcId="{1F4C3DBB-224F-4143-8247-25BC6DF77B91}" destId="{6541AFD7-A300-4664-8666-677D0582EA8E}" srcOrd="0" destOrd="2" presId="urn:microsoft.com/office/officeart/2005/8/layout/vList2"/>
    <dgm:cxn modelId="{80E88515-F3C9-446E-9180-D2ED2BB74FF4}" type="presOf" srcId="{4F069B72-EE55-4DAA-8C35-E6A065DE9FE9}" destId="{C73D6D49-6D07-481D-846B-F466443BEAD7}" srcOrd="0" destOrd="0" presId="urn:microsoft.com/office/officeart/2005/8/layout/vList2"/>
    <dgm:cxn modelId="{FB3EB618-CD28-4ED5-8A4A-797E657DFF94}" srcId="{D74896B9-93D5-43C9-A88A-7C5158485804}" destId="{CFB3BA2D-232A-4832-AC6F-FA48715C6FF2}" srcOrd="3" destOrd="0" parTransId="{2DB9E715-5B9B-4DE1-A684-39671A986BF4}" sibTransId="{3013B184-89E8-43B3-818B-E1509D239DA7}"/>
    <dgm:cxn modelId="{44513624-4558-43E4-85F5-016B565AF828}" type="presOf" srcId="{2EEDC555-C10F-44D9-87B2-24E4D104DBF1}" destId="{C73D6D49-6D07-481D-846B-F466443BEAD7}" srcOrd="0" destOrd="1" presId="urn:microsoft.com/office/officeart/2005/8/layout/vList2"/>
    <dgm:cxn modelId="{FC55392C-2B57-4429-83FA-DFB35009BBC0}" srcId="{2DBC6D97-7C0B-4066-A594-3C12A6FF2584}" destId="{92B92ED6-6987-4AB5-9EE9-550DFF6D5484}" srcOrd="0" destOrd="0" parTransId="{01940FC9-120D-4A1E-AF4F-5C90706EF6A4}" sibTransId="{0578CE0B-F667-40FA-87F2-510A3E2272CC}"/>
    <dgm:cxn modelId="{E96DD434-E0DB-45BB-A8C6-CCEA8B131155}" srcId="{2DBC6D97-7C0B-4066-A594-3C12A6FF2584}" destId="{1F4C3DBB-224F-4143-8247-25BC6DF77B91}" srcOrd="2" destOrd="0" parTransId="{07CB10D3-91C5-46A8-9AB5-B33B19E634E0}" sibTransId="{B4133C5A-4B88-4486-8B62-6120E41405A9}"/>
    <dgm:cxn modelId="{4C490F65-E886-46A6-9E14-D15A2D9AC12E}" srcId="{2DBC6D97-7C0B-4066-A594-3C12A6FF2584}" destId="{B6C2F551-EA87-4F66-B9A4-91748F8FC1E0}" srcOrd="1" destOrd="0" parTransId="{B11656BA-35B6-4226-83D1-5E465F3575A5}" sibTransId="{EE43AB04-82BA-4494-9805-3776FC507EF0}"/>
    <dgm:cxn modelId="{22E7D365-C730-4D71-AD52-AF38BADC39C3}" type="presOf" srcId="{92B92ED6-6987-4AB5-9EE9-550DFF6D5484}" destId="{6541AFD7-A300-4664-8666-677D0582EA8E}" srcOrd="0" destOrd="0" presId="urn:microsoft.com/office/officeart/2005/8/layout/vList2"/>
    <dgm:cxn modelId="{4D03F668-BF0E-48E5-93FB-157DF9412445}" type="presOf" srcId="{CFB3BA2D-232A-4832-AC6F-FA48715C6FF2}" destId="{C73D6D49-6D07-481D-846B-F466443BEAD7}" srcOrd="0" destOrd="3" presId="urn:microsoft.com/office/officeart/2005/8/layout/vList2"/>
    <dgm:cxn modelId="{ABAF2950-194B-4EB0-96DC-CE7717971E5D}" srcId="{D74896B9-93D5-43C9-A88A-7C5158485804}" destId="{45074B61-8811-475A-95F3-DAAF37F28ECA}" srcOrd="2" destOrd="0" parTransId="{0254E935-FE6C-464C-B325-8DD337C34CB3}" sibTransId="{14D6AE22-2B17-4AB7-B276-AEFEF14A9981}"/>
    <dgm:cxn modelId="{28C8EA55-4B8D-48A0-A5E3-5619B24174F4}" type="presOf" srcId="{48C71282-770F-4967-ACBC-328180E87EA8}" destId="{6324A62A-3963-4151-9D14-F92122CB1F88}" srcOrd="0" destOrd="0" presId="urn:microsoft.com/office/officeart/2005/8/layout/vList2"/>
    <dgm:cxn modelId="{F78C6D87-007D-4475-8612-043D2D27454F}" srcId="{48C71282-770F-4967-ACBC-328180E87EA8}" destId="{D74896B9-93D5-43C9-A88A-7C5158485804}" srcOrd="0" destOrd="0" parTransId="{62FAED1B-D02B-4768-AC5B-8A8EF4C86F75}" sibTransId="{35C7276C-C0DB-4B88-8446-795961DFE735}"/>
    <dgm:cxn modelId="{D316EE92-44FE-4EDC-918B-BE1CAC148F44}" type="presOf" srcId="{2DBC6D97-7C0B-4066-A594-3C12A6FF2584}" destId="{5609FD1D-465C-41D3-B2FD-56BDC67B6139}" srcOrd="0" destOrd="0" presId="urn:microsoft.com/office/officeart/2005/8/layout/vList2"/>
    <dgm:cxn modelId="{27612BAD-9335-4CDA-B617-C6D4B0951169}" srcId="{D74896B9-93D5-43C9-A88A-7C5158485804}" destId="{4F069B72-EE55-4DAA-8C35-E6A065DE9FE9}" srcOrd="0" destOrd="0" parTransId="{0E81B3B5-2323-46A0-B70A-8734FBE1FF7E}" sibTransId="{2FE31902-0E63-452F-9F23-38B3F2A9C84B}"/>
    <dgm:cxn modelId="{F3DA5CC9-FDFF-49B9-85B6-89C2D33447D8}" type="presOf" srcId="{45074B61-8811-475A-95F3-DAAF37F28ECA}" destId="{C73D6D49-6D07-481D-846B-F466443BEAD7}" srcOrd="0" destOrd="2" presId="urn:microsoft.com/office/officeart/2005/8/layout/vList2"/>
    <dgm:cxn modelId="{3115F0DE-509F-414F-A793-C6AB70E906DA}" srcId="{48C71282-770F-4967-ACBC-328180E87EA8}" destId="{2DBC6D97-7C0B-4066-A594-3C12A6FF2584}" srcOrd="1" destOrd="0" parTransId="{842B9CD0-2645-42EE-9C94-1F944F9088DB}" sibTransId="{33AA9559-1713-4396-BBFC-25EDA41805AC}"/>
    <dgm:cxn modelId="{DF8702E2-4407-452B-AA7A-3AC61B165BE2}" type="presOf" srcId="{B6C2F551-EA87-4F66-B9A4-91748F8FC1E0}" destId="{6541AFD7-A300-4664-8666-677D0582EA8E}" srcOrd="0" destOrd="1" presId="urn:microsoft.com/office/officeart/2005/8/layout/vList2"/>
    <dgm:cxn modelId="{8A58FDEC-4932-470E-AE99-BF47B45A2371}" srcId="{D74896B9-93D5-43C9-A88A-7C5158485804}" destId="{2EEDC555-C10F-44D9-87B2-24E4D104DBF1}" srcOrd="1" destOrd="0" parTransId="{1A3A5A28-B52C-4398-BED0-42E2BF2B7FBB}" sibTransId="{C833EB44-C369-4C04-A8A2-3748EB019472}"/>
    <dgm:cxn modelId="{D734BFF4-AF0B-4721-9ADE-EC54EF92AE6F}" type="presOf" srcId="{D74896B9-93D5-43C9-A88A-7C5158485804}" destId="{E1DA224C-F357-45A0-A42D-B54AB825F925}" srcOrd="0" destOrd="0" presId="urn:microsoft.com/office/officeart/2005/8/layout/vList2"/>
    <dgm:cxn modelId="{71A344B5-AB89-4975-A6E0-E60CAD69258F}" type="presParOf" srcId="{6324A62A-3963-4151-9D14-F92122CB1F88}" destId="{E1DA224C-F357-45A0-A42D-B54AB825F925}" srcOrd="0" destOrd="0" presId="urn:microsoft.com/office/officeart/2005/8/layout/vList2"/>
    <dgm:cxn modelId="{BE14810C-7383-4EDD-A762-BD4D68AEF39B}" type="presParOf" srcId="{6324A62A-3963-4151-9D14-F92122CB1F88}" destId="{C73D6D49-6D07-481D-846B-F466443BEAD7}" srcOrd="1" destOrd="0" presId="urn:microsoft.com/office/officeart/2005/8/layout/vList2"/>
    <dgm:cxn modelId="{B6CA5867-CA42-440C-A2F5-0940E771F063}" type="presParOf" srcId="{6324A62A-3963-4151-9D14-F92122CB1F88}" destId="{5609FD1D-465C-41D3-B2FD-56BDC67B6139}" srcOrd="2" destOrd="0" presId="urn:microsoft.com/office/officeart/2005/8/layout/vList2"/>
    <dgm:cxn modelId="{F42C7131-85CB-40D6-A6A8-EDAE739CF8EB}" type="presParOf" srcId="{6324A62A-3963-4151-9D14-F92122CB1F88}" destId="{6541AFD7-A300-4664-8666-677D0582EA8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3833EF-7064-4A3E-B9B1-4BD07A7DF043}" type="doc">
      <dgm:prSet loTypeId="urn:microsoft.com/office/officeart/2005/8/layout/matrix3" loCatId="matrix" qsTypeId="urn:microsoft.com/office/officeart/2005/8/quickstyle/simple1" qsCatId="simple" csTypeId="urn:microsoft.com/office/officeart/2005/8/colors/colorful5" csCatId="colorful" phldr="1"/>
      <dgm:spPr/>
      <dgm:t>
        <a:bodyPr/>
        <a:lstStyle/>
        <a:p>
          <a:endParaRPr lang="en-US"/>
        </a:p>
      </dgm:t>
    </dgm:pt>
    <dgm:pt modelId="{679BAA4A-389F-40BA-9E9D-25CC36E7F167}">
      <dgm:prSet/>
      <dgm:spPr/>
      <dgm:t>
        <a:bodyPr/>
        <a:lstStyle/>
        <a:p>
          <a:r>
            <a:rPr lang="en-GB"/>
            <a:t>A labelled water bottle</a:t>
          </a:r>
          <a:endParaRPr lang="en-US"/>
        </a:p>
      </dgm:t>
    </dgm:pt>
    <dgm:pt modelId="{AEFB08E7-6989-46E3-A45B-05628B265EF1}" type="parTrans" cxnId="{14C8AF00-626E-4547-8AAC-4C8CCAF8D219}">
      <dgm:prSet/>
      <dgm:spPr/>
      <dgm:t>
        <a:bodyPr/>
        <a:lstStyle/>
        <a:p>
          <a:endParaRPr lang="en-US"/>
        </a:p>
      </dgm:t>
    </dgm:pt>
    <dgm:pt modelId="{9814B3E9-A504-4B27-80B6-60577D2D9F64}" type="sibTrans" cxnId="{14C8AF00-626E-4547-8AAC-4C8CCAF8D219}">
      <dgm:prSet/>
      <dgm:spPr/>
      <dgm:t>
        <a:bodyPr/>
        <a:lstStyle/>
        <a:p>
          <a:endParaRPr lang="en-US"/>
        </a:p>
      </dgm:t>
    </dgm:pt>
    <dgm:pt modelId="{110AEF66-5199-467B-9DBA-C84A451D9ADF}">
      <dgm:prSet/>
      <dgm:spPr/>
      <dgm:t>
        <a:bodyPr/>
        <a:lstStyle/>
        <a:p>
          <a:r>
            <a:rPr lang="en-GB"/>
            <a:t>A small pencil case (optional)</a:t>
          </a:r>
          <a:endParaRPr lang="en-US"/>
        </a:p>
      </dgm:t>
    </dgm:pt>
    <dgm:pt modelId="{5C2D3A20-D6CD-4840-B162-64A0E92E7789}" type="parTrans" cxnId="{C39EE5F3-DE09-40BB-B97E-BC7BE5610417}">
      <dgm:prSet/>
      <dgm:spPr/>
      <dgm:t>
        <a:bodyPr/>
        <a:lstStyle/>
        <a:p>
          <a:endParaRPr lang="en-US"/>
        </a:p>
      </dgm:t>
    </dgm:pt>
    <dgm:pt modelId="{A7898F96-D389-44BF-86DE-8826D7E06F2E}" type="sibTrans" cxnId="{C39EE5F3-DE09-40BB-B97E-BC7BE5610417}">
      <dgm:prSet/>
      <dgm:spPr/>
      <dgm:t>
        <a:bodyPr/>
        <a:lstStyle/>
        <a:p>
          <a:endParaRPr lang="en-US"/>
        </a:p>
      </dgm:t>
    </dgm:pt>
    <dgm:pt modelId="{BE551C5C-A9C0-4C6D-B2C3-9BD1C513315A}">
      <dgm:prSet/>
      <dgm:spPr/>
      <dgm:t>
        <a:bodyPr/>
        <a:lstStyle/>
        <a:p>
          <a:r>
            <a:rPr lang="en-GB"/>
            <a:t>PE kit on PE days (they must come in with their school shoes on and change into their PE shoes at school. No earrings are allowed on PE days).</a:t>
          </a:r>
          <a:endParaRPr lang="en-US"/>
        </a:p>
      </dgm:t>
    </dgm:pt>
    <dgm:pt modelId="{15CD0CD9-B3A1-4CE5-99BD-FF9AE9DB6805}" type="parTrans" cxnId="{D9BA48B2-88AB-4925-A8AF-C33C725D318D}">
      <dgm:prSet/>
      <dgm:spPr/>
      <dgm:t>
        <a:bodyPr/>
        <a:lstStyle/>
        <a:p>
          <a:endParaRPr lang="en-US"/>
        </a:p>
      </dgm:t>
    </dgm:pt>
    <dgm:pt modelId="{F06B216D-F79B-40EB-826D-0D47FAD9E168}" type="sibTrans" cxnId="{D9BA48B2-88AB-4925-A8AF-C33C725D318D}">
      <dgm:prSet/>
      <dgm:spPr/>
      <dgm:t>
        <a:bodyPr/>
        <a:lstStyle/>
        <a:p>
          <a:endParaRPr lang="en-US"/>
        </a:p>
      </dgm:t>
    </dgm:pt>
    <dgm:pt modelId="{F8AC1EAA-5093-4A9E-A097-B2653C184FA7}">
      <dgm:prSet/>
      <dgm:spPr/>
      <dgm:t>
        <a:bodyPr/>
        <a:lstStyle/>
        <a:p>
          <a:r>
            <a:rPr lang="en-GB" dirty="0"/>
            <a:t>Their reading book and reading record every day. </a:t>
          </a:r>
          <a:endParaRPr lang="en-US" dirty="0"/>
        </a:p>
      </dgm:t>
    </dgm:pt>
    <dgm:pt modelId="{6C429AB6-A841-457B-A901-0FAC856FFA89}" type="parTrans" cxnId="{B8AB86F9-2F5D-49CC-830F-44AE4A99FECA}">
      <dgm:prSet/>
      <dgm:spPr/>
      <dgm:t>
        <a:bodyPr/>
        <a:lstStyle/>
        <a:p>
          <a:endParaRPr lang="en-US"/>
        </a:p>
      </dgm:t>
    </dgm:pt>
    <dgm:pt modelId="{83521970-1C1F-44D8-B38C-4FA5FE99B66B}" type="sibTrans" cxnId="{B8AB86F9-2F5D-49CC-830F-44AE4A99FECA}">
      <dgm:prSet/>
      <dgm:spPr/>
      <dgm:t>
        <a:bodyPr/>
        <a:lstStyle/>
        <a:p>
          <a:endParaRPr lang="en-US"/>
        </a:p>
      </dgm:t>
    </dgm:pt>
    <dgm:pt modelId="{30602C2C-E4AF-4A36-A6D2-64B0391F35C4}" type="pres">
      <dgm:prSet presAssocID="{A93833EF-7064-4A3E-B9B1-4BD07A7DF043}" presName="matrix" presStyleCnt="0">
        <dgm:presLayoutVars>
          <dgm:chMax val="1"/>
          <dgm:dir/>
          <dgm:resizeHandles val="exact"/>
        </dgm:presLayoutVars>
      </dgm:prSet>
      <dgm:spPr/>
    </dgm:pt>
    <dgm:pt modelId="{5F243C8A-1E0E-4F20-B75F-92B7F10F716E}" type="pres">
      <dgm:prSet presAssocID="{A93833EF-7064-4A3E-B9B1-4BD07A7DF043}" presName="diamond" presStyleLbl="bgShp" presStyleIdx="0" presStyleCnt="1"/>
      <dgm:spPr/>
    </dgm:pt>
    <dgm:pt modelId="{08C0CC99-1F8B-4185-AE59-D38D201F6353}" type="pres">
      <dgm:prSet presAssocID="{A93833EF-7064-4A3E-B9B1-4BD07A7DF043}" presName="quad1" presStyleLbl="node1" presStyleIdx="0" presStyleCnt="4">
        <dgm:presLayoutVars>
          <dgm:chMax val="0"/>
          <dgm:chPref val="0"/>
          <dgm:bulletEnabled val="1"/>
        </dgm:presLayoutVars>
      </dgm:prSet>
      <dgm:spPr/>
    </dgm:pt>
    <dgm:pt modelId="{32C50721-48C5-4650-AB03-D7E596851DD9}" type="pres">
      <dgm:prSet presAssocID="{A93833EF-7064-4A3E-B9B1-4BD07A7DF043}" presName="quad2" presStyleLbl="node1" presStyleIdx="1" presStyleCnt="4">
        <dgm:presLayoutVars>
          <dgm:chMax val="0"/>
          <dgm:chPref val="0"/>
          <dgm:bulletEnabled val="1"/>
        </dgm:presLayoutVars>
      </dgm:prSet>
      <dgm:spPr/>
    </dgm:pt>
    <dgm:pt modelId="{E8677685-00EF-4F6F-92FB-A684D944521A}" type="pres">
      <dgm:prSet presAssocID="{A93833EF-7064-4A3E-B9B1-4BD07A7DF043}" presName="quad3" presStyleLbl="node1" presStyleIdx="2" presStyleCnt="4">
        <dgm:presLayoutVars>
          <dgm:chMax val="0"/>
          <dgm:chPref val="0"/>
          <dgm:bulletEnabled val="1"/>
        </dgm:presLayoutVars>
      </dgm:prSet>
      <dgm:spPr/>
    </dgm:pt>
    <dgm:pt modelId="{D24B94CD-80ED-4A3F-97AE-55D20F9C495C}" type="pres">
      <dgm:prSet presAssocID="{A93833EF-7064-4A3E-B9B1-4BD07A7DF043}" presName="quad4" presStyleLbl="node1" presStyleIdx="3" presStyleCnt="4">
        <dgm:presLayoutVars>
          <dgm:chMax val="0"/>
          <dgm:chPref val="0"/>
          <dgm:bulletEnabled val="1"/>
        </dgm:presLayoutVars>
      </dgm:prSet>
      <dgm:spPr/>
    </dgm:pt>
  </dgm:ptLst>
  <dgm:cxnLst>
    <dgm:cxn modelId="{14C8AF00-626E-4547-8AAC-4C8CCAF8D219}" srcId="{A93833EF-7064-4A3E-B9B1-4BD07A7DF043}" destId="{679BAA4A-389F-40BA-9E9D-25CC36E7F167}" srcOrd="0" destOrd="0" parTransId="{AEFB08E7-6989-46E3-A45B-05628B265EF1}" sibTransId="{9814B3E9-A504-4B27-80B6-60577D2D9F64}"/>
    <dgm:cxn modelId="{FB5FEA42-B3F9-442D-8907-740FF3A978DA}" type="presOf" srcId="{F8AC1EAA-5093-4A9E-A097-B2653C184FA7}" destId="{D24B94CD-80ED-4A3F-97AE-55D20F9C495C}" srcOrd="0" destOrd="0" presId="urn:microsoft.com/office/officeart/2005/8/layout/matrix3"/>
    <dgm:cxn modelId="{E40F8FAA-5F1E-40A9-9028-33238DC40262}" type="presOf" srcId="{110AEF66-5199-467B-9DBA-C84A451D9ADF}" destId="{32C50721-48C5-4650-AB03-D7E596851DD9}" srcOrd="0" destOrd="0" presId="urn:microsoft.com/office/officeart/2005/8/layout/matrix3"/>
    <dgm:cxn modelId="{D9BA48B2-88AB-4925-A8AF-C33C725D318D}" srcId="{A93833EF-7064-4A3E-B9B1-4BD07A7DF043}" destId="{BE551C5C-A9C0-4C6D-B2C3-9BD1C513315A}" srcOrd="2" destOrd="0" parTransId="{15CD0CD9-B3A1-4CE5-99BD-FF9AE9DB6805}" sibTransId="{F06B216D-F79B-40EB-826D-0D47FAD9E168}"/>
    <dgm:cxn modelId="{7D8FDBB7-6BA8-43A2-850E-765CD2761C17}" type="presOf" srcId="{BE551C5C-A9C0-4C6D-B2C3-9BD1C513315A}" destId="{E8677685-00EF-4F6F-92FB-A684D944521A}" srcOrd="0" destOrd="0" presId="urn:microsoft.com/office/officeart/2005/8/layout/matrix3"/>
    <dgm:cxn modelId="{4C6593EE-758A-41E7-BCDD-4128E06B3C42}" type="presOf" srcId="{A93833EF-7064-4A3E-B9B1-4BD07A7DF043}" destId="{30602C2C-E4AF-4A36-A6D2-64B0391F35C4}" srcOrd="0" destOrd="0" presId="urn:microsoft.com/office/officeart/2005/8/layout/matrix3"/>
    <dgm:cxn modelId="{C39EE5F3-DE09-40BB-B97E-BC7BE5610417}" srcId="{A93833EF-7064-4A3E-B9B1-4BD07A7DF043}" destId="{110AEF66-5199-467B-9DBA-C84A451D9ADF}" srcOrd="1" destOrd="0" parTransId="{5C2D3A20-D6CD-4840-B162-64A0E92E7789}" sibTransId="{A7898F96-D389-44BF-86DE-8826D7E06F2E}"/>
    <dgm:cxn modelId="{B8AB86F9-2F5D-49CC-830F-44AE4A99FECA}" srcId="{A93833EF-7064-4A3E-B9B1-4BD07A7DF043}" destId="{F8AC1EAA-5093-4A9E-A097-B2653C184FA7}" srcOrd="3" destOrd="0" parTransId="{6C429AB6-A841-457B-A901-0FAC856FFA89}" sibTransId="{83521970-1C1F-44D8-B38C-4FA5FE99B66B}"/>
    <dgm:cxn modelId="{ED57DCFC-CB47-415D-8644-DCA420CEB7FC}" type="presOf" srcId="{679BAA4A-389F-40BA-9E9D-25CC36E7F167}" destId="{08C0CC99-1F8B-4185-AE59-D38D201F6353}" srcOrd="0" destOrd="0" presId="urn:microsoft.com/office/officeart/2005/8/layout/matrix3"/>
    <dgm:cxn modelId="{31ABD404-2C7E-4A17-8B21-315A3BA625F0}" type="presParOf" srcId="{30602C2C-E4AF-4A36-A6D2-64B0391F35C4}" destId="{5F243C8A-1E0E-4F20-B75F-92B7F10F716E}" srcOrd="0" destOrd="0" presId="urn:microsoft.com/office/officeart/2005/8/layout/matrix3"/>
    <dgm:cxn modelId="{4A0DCF55-E17C-4106-91DB-0DF2764E2A61}" type="presParOf" srcId="{30602C2C-E4AF-4A36-A6D2-64B0391F35C4}" destId="{08C0CC99-1F8B-4185-AE59-D38D201F6353}" srcOrd="1" destOrd="0" presId="urn:microsoft.com/office/officeart/2005/8/layout/matrix3"/>
    <dgm:cxn modelId="{B948F315-ED73-4FE5-B863-C78595DB2D3C}" type="presParOf" srcId="{30602C2C-E4AF-4A36-A6D2-64B0391F35C4}" destId="{32C50721-48C5-4650-AB03-D7E596851DD9}" srcOrd="2" destOrd="0" presId="urn:microsoft.com/office/officeart/2005/8/layout/matrix3"/>
    <dgm:cxn modelId="{4C1C1F55-3629-4E7B-A3A0-93F3A60E64F7}" type="presParOf" srcId="{30602C2C-E4AF-4A36-A6D2-64B0391F35C4}" destId="{E8677685-00EF-4F6F-92FB-A684D944521A}" srcOrd="3" destOrd="0" presId="urn:microsoft.com/office/officeart/2005/8/layout/matrix3"/>
    <dgm:cxn modelId="{044E13CA-0AE9-4A13-8C85-A7E9782AD5A8}" type="presParOf" srcId="{30602C2C-E4AF-4A36-A6D2-64B0391F35C4}" destId="{D24B94CD-80ED-4A3F-97AE-55D20F9C495C}"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A817874-E490-41F0-A921-385B5E7CCEEE}" type="doc">
      <dgm:prSet loTypeId="urn:microsoft.com/office/officeart/2005/8/layout/vList5" loCatId="list" qsTypeId="urn:microsoft.com/office/officeart/2005/8/quickstyle/simple5" qsCatId="simple" csTypeId="urn:microsoft.com/office/officeart/2005/8/colors/colorful2" csCatId="colorful"/>
      <dgm:spPr/>
      <dgm:t>
        <a:bodyPr/>
        <a:lstStyle/>
        <a:p>
          <a:endParaRPr lang="en-US"/>
        </a:p>
      </dgm:t>
    </dgm:pt>
    <dgm:pt modelId="{9D7226D1-53FF-41BB-9533-CA8159162821}">
      <dgm:prSet/>
      <dgm:spPr/>
      <dgm:t>
        <a:bodyPr/>
        <a:lstStyle/>
        <a:p>
          <a:r>
            <a:rPr lang="en-GB"/>
            <a:t>If you ever have any questions, concerns, or information you’d like to share:</a:t>
          </a:r>
          <a:endParaRPr lang="en-US"/>
        </a:p>
      </dgm:t>
    </dgm:pt>
    <dgm:pt modelId="{D967BBAE-D563-46F6-A079-092F9ACC803D}" type="parTrans" cxnId="{6668D8AB-F243-40BA-B6FB-632379B45385}">
      <dgm:prSet/>
      <dgm:spPr/>
      <dgm:t>
        <a:bodyPr/>
        <a:lstStyle/>
        <a:p>
          <a:endParaRPr lang="en-US"/>
        </a:p>
      </dgm:t>
    </dgm:pt>
    <dgm:pt modelId="{84897DFE-FED9-466C-8864-933ECC304810}" type="sibTrans" cxnId="{6668D8AB-F243-40BA-B6FB-632379B45385}">
      <dgm:prSet/>
      <dgm:spPr/>
      <dgm:t>
        <a:bodyPr/>
        <a:lstStyle/>
        <a:p>
          <a:endParaRPr lang="en-US"/>
        </a:p>
      </dgm:t>
    </dgm:pt>
    <dgm:pt modelId="{88C14621-9643-47C2-9E13-AD4A6623BB22}">
      <dgm:prSet/>
      <dgm:spPr/>
      <dgm:t>
        <a:bodyPr/>
        <a:lstStyle/>
        <a:p>
          <a:r>
            <a:rPr lang="en-GB"/>
            <a:t>You can leave a message with the office</a:t>
          </a:r>
          <a:endParaRPr lang="en-US"/>
        </a:p>
      </dgm:t>
    </dgm:pt>
    <dgm:pt modelId="{1A52537D-B0AD-4D56-A168-509ACCC580EE}" type="parTrans" cxnId="{A1886575-D6E8-47DC-BB87-58EFB5D60F83}">
      <dgm:prSet/>
      <dgm:spPr/>
      <dgm:t>
        <a:bodyPr/>
        <a:lstStyle/>
        <a:p>
          <a:endParaRPr lang="en-US"/>
        </a:p>
      </dgm:t>
    </dgm:pt>
    <dgm:pt modelId="{81ABB738-4DAD-4C16-8332-58D13D1B62CE}" type="sibTrans" cxnId="{A1886575-D6E8-47DC-BB87-58EFB5D60F83}">
      <dgm:prSet/>
      <dgm:spPr/>
      <dgm:t>
        <a:bodyPr/>
        <a:lstStyle/>
        <a:p>
          <a:endParaRPr lang="en-US"/>
        </a:p>
      </dgm:t>
    </dgm:pt>
    <dgm:pt modelId="{AEC502C8-CD3A-481B-93C7-B7AAD637A073}">
      <dgm:prSet/>
      <dgm:spPr/>
      <dgm:t>
        <a:bodyPr/>
        <a:lstStyle/>
        <a:p>
          <a:r>
            <a:rPr lang="en-GB"/>
            <a:t>Write a short note in your child’s reading record</a:t>
          </a:r>
          <a:endParaRPr lang="en-US"/>
        </a:p>
      </dgm:t>
    </dgm:pt>
    <dgm:pt modelId="{9ABA3B4E-9533-40E1-8E8D-CF07E3755413}" type="parTrans" cxnId="{9EA1E814-872E-4189-8A8A-81D92DCCA5A9}">
      <dgm:prSet/>
      <dgm:spPr/>
      <dgm:t>
        <a:bodyPr/>
        <a:lstStyle/>
        <a:p>
          <a:endParaRPr lang="en-US"/>
        </a:p>
      </dgm:t>
    </dgm:pt>
    <dgm:pt modelId="{EC65E8DA-1780-4AEA-9BB6-98F6BA3A66A7}" type="sibTrans" cxnId="{9EA1E814-872E-4189-8A8A-81D92DCCA5A9}">
      <dgm:prSet/>
      <dgm:spPr/>
      <dgm:t>
        <a:bodyPr/>
        <a:lstStyle/>
        <a:p>
          <a:endParaRPr lang="en-US"/>
        </a:p>
      </dgm:t>
    </dgm:pt>
    <dgm:pt modelId="{67686CDB-ED38-4986-8973-4CECE5292732}">
      <dgm:prSet/>
      <dgm:spPr/>
      <dgm:t>
        <a:bodyPr/>
        <a:lstStyle/>
        <a:p>
          <a:r>
            <a:rPr lang="en-GB"/>
            <a:t>Or speak to me briefly at the end of the day</a:t>
          </a:r>
          <a:endParaRPr lang="en-US"/>
        </a:p>
      </dgm:t>
    </dgm:pt>
    <dgm:pt modelId="{679E380F-BDF2-419E-88FD-9DD19B7DDA9E}" type="parTrans" cxnId="{FC26C4E8-70F3-4B8D-B3B9-FE686A9D17E1}">
      <dgm:prSet/>
      <dgm:spPr/>
      <dgm:t>
        <a:bodyPr/>
        <a:lstStyle/>
        <a:p>
          <a:endParaRPr lang="en-US"/>
        </a:p>
      </dgm:t>
    </dgm:pt>
    <dgm:pt modelId="{192DDA6D-5994-435C-A89A-36B28D366805}" type="sibTrans" cxnId="{FC26C4E8-70F3-4B8D-B3B9-FE686A9D17E1}">
      <dgm:prSet/>
      <dgm:spPr/>
      <dgm:t>
        <a:bodyPr/>
        <a:lstStyle/>
        <a:p>
          <a:endParaRPr lang="en-US"/>
        </a:p>
      </dgm:t>
    </dgm:pt>
    <dgm:pt modelId="{2A9B5AE3-4DBF-4D4F-8324-D9F8FDC70197}">
      <dgm:prSet/>
      <dgm:spPr/>
      <dgm:t>
        <a:bodyPr/>
        <a:lstStyle/>
        <a:p>
          <a:r>
            <a:rPr lang="en-GB"/>
            <a:t>If there is ever anything important from my side, I will contact you promptly.</a:t>
          </a:r>
          <a:endParaRPr lang="en-US"/>
        </a:p>
      </dgm:t>
    </dgm:pt>
    <dgm:pt modelId="{F8A2F2DA-201F-4EA9-A8B2-6D8004E27BF0}" type="parTrans" cxnId="{34F14AFA-69A4-4B65-9F90-DBFF4F5549CC}">
      <dgm:prSet/>
      <dgm:spPr/>
      <dgm:t>
        <a:bodyPr/>
        <a:lstStyle/>
        <a:p>
          <a:endParaRPr lang="en-US"/>
        </a:p>
      </dgm:t>
    </dgm:pt>
    <dgm:pt modelId="{1D8268C7-7A1F-48A1-A743-68EBEA304D2A}" type="sibTrans" cxnId="{34F14AFA-69A4-4B65-9F90-DBFF4F5549CC}">
      <dgm:prSet/>
      <dgm:spPr/>
      <dgm:t>
        <a:bodyPr/>
        <a:lstStyle/>
        <a:p>
          <a:endParaRPr lang="en-US"/>
        </a:p>
      </dgm:t>
    </dgm:pt>
    <dgm:pt modelId="{63345D83-A7F6-4049-ABC7-A2360C00D681}" type="pres">
      <dgm:prSet presAssocID="{0A817874-E490-41F0-A921-385B5E7CCEEE}" presName="Name0" presStyleCnt="0">
        <dgm:presLayoutVars>
          <dgm:dir/>
          <dgm:animLvl val="lvl"/>
          <dgm:resizeHandles val="exact"/>
        </dgm:presLayoutVars>
      </dgm:prSet>
      <dgm:spPr/>
    </dgm:pt>
    <dgm:pt modelId="{E21F44EC-AA8D-443B-B465-8DEA1A8186FF}" type="pres">
      <dgm:prSet presAssocID="{9D7226D1-53FF-41BB-9533-CA8159162821}" presName="linNode" presStyleCnt="0"/>
      <dgm:spPr/>
    </dgm:pt>
    <dgm:pt modelId="{F9434CE6-F8D5-4AC0-8005-7CA89FA1E77F}" type="pres">
      <dgm:prSet presAssocID="{9D7226D1-53FF-41BB-9533-CA8159162821}" presName="parentText" presStyleLbl="node1" presStyleIdx="0" presStyleCnt="2">
        <dgm:presLayoutVars>
          <dgm:chMax val="1"/>
          <dgm:bulletEnabled val="1"/>
        </dgm:presLayoutVars>
      </dgm:prSet>
      <dgm:spPr/>
    </dgm:pt>
    <dgm:pt modelId="{125DF830-9B8A-42E3-81C0-3AE13A30C896}" type="pres">
      <dgm:prSet presAssocID="{9D7226D1-53FF-41BB-9533-CA8159162821}" presName="descendantText" presStyleLbl="alignAccFollowNode1" presStyleIdx="0" presStyleCnt="1">
        <dgm:presLayoutVars>
          <dgm:bulletEnabled val="1"/>
        </dgm:presLayoutVars>
      </dgm:prSet>
      <dgm:spPr/>
    </dgm:pt>
    <dgm:pt modelId="{2F794CB5-61A4-4712-AEA4-7319ACB9B2E2}" type="pres">
      <dgm:prSet presAssocID="{84897DFE-FED9-466C-8864-933ECC304810}" presName="sp" presStyleCnt="0"/>
      <dgm:spPr/>
    </dgm:pt>
    <dgm:pt modelId="{8F837D62-B450-421F-A4DF-B280BB8A8465}" type="pres">
      <dgm:prSet presAssocID="{2A9B5AE3-4DBF-4D4F-8324-D9F8FDC70197}" presName="linNode" presStyleCnt="0"/>
      <dgm:spPr/>
    </dgm:pt>
    <dgm:pt modelId="{D2B62901-E779-4681-9FD5-50D50CFB246C}" type="pres">
      <dgm:prSet presAssocID="{2A9B5AE3-4DBF-4D4F-8324-D9F8FDC70197}" presName="parentText" presStyleLbl="node1" presStyleIdx="1" presStyleCnt="2">
        <dgm:presLayoutVars>
          <dgm:chMax val="1"/>
          <dgm:bulletEnabled val="1"/>
        </dgm:presLayoutVars>
      </dgm:prSet>
      <dgm:spPr/>
    </dgm:pt>
  </dgm:ptLst>
  <dgm:cxnLst>
    <dgm:cxn modelId="{9EA1E814-872E-4189-8A8A-81D92DCCA5A9}" srcId="{9D7226D1-53FF-41BB-9533-CA8159162821}" destId="{AEC502C8-CD3A-481B-93C7-B7AAD637A073}" srcOrd="1" destOrd="0" parTransId="{9ABA3B4E-9533-40E1-8E8D-CF07E3755413}" sibTransId="{EC65E8DA-1780-4AEA-9BB6-98F6BA3A66A7}"/>
    <dgm:cxn modelId="{F2EFD62D-7FDC-49CF-9C62-B4D56888D003}" type="presOf" srcId="{9D7226D1-53FF-41BB-9533-CA8159162821}" destId="{F9434CE6-F8D5-4AC0-8005-7CA89FA1E77F}" srcOrd="0" destOrd="0" presId="urn:microsoft.com/office/officeart/2005/8/layout/vList5"/>
    <dgm:cxn modelId="{48523344-76BD-47EF-83C0-02BA1098D68C}" type="presOf" srcId="{AEC502C8-CD3A-481B-93C7-B7AAD637A073}" destId="{125DF830-9B8A-42E3-81C0-3AE13A30C896}" srcOrd="0" destOrd="1" presId="urn:microsoft.com/office/officeart/2005/8/layout/vList5"/>
    <dgm:cxn modelId="{A875B146-0EB4-4DED-B02B-2DF7300DDABB}" type="presOf" srcId="{88C14621-9643-47C2-9E13-AD4A6623BB22}" destId="{125DF830-9B8A-42E3-81C0-3AE13A30C896}" srcOrd="0" destOrd="0" presId="urn:microsoft.com/office/officeart/2005/8/layout/vList5"/>
    <dgm:cxn modelId="{32D5556C-0495-45C1-AD66-EBBB3AD8116E}" type="presOf" srcId="{0A817874-E490-41F0-A921-385B5E7CCEEE}" destId="{63345D83-A7F6-4049-ABC7-A2360C00D681}" srcOrd="0" destOrd="0" presId="urn:microsoft.com/office/officeart/2005/8/layout/vList5"/>
    <dgm:cxn modelId="{A1886575-D6E8-47DC-BB87-58EFB5D60F83}" srcId="{9D7226D1-53FF-41BB-9533-CA8159162821}" destId="{88C14621-9643-47C2-9E13-AD4A6623BB22}" srcOrd="0" destOrd="0" parTransId="{1A52537D-B0AD-4D56-A168-509ACCC580EE}" sibTransId="{81ABB738-4DAD-4C16-8332-58D13D1B62CE}"/>
    <dgm:cxn modelId="{64184058-8357-434D-9C34-F1D49B281B10}" type="presOf" srcId="{2A9B5AE3-4DBF-4D4F-8324-D9F8FDC70197}" destId="{D2B62901-E779-4681-9FD5-50D50CFB246C}" srcOrd="0" destOrd="0" presId="urn:microsoft.com/office/officeart/2005/8/layout/vList5"/>
    <dgm:cxn modelId="{CAD3BB7B-9D4E-4EDD-9435-380FDA5CCBB0}" type="presOf" srcId="{67686CDB-ED38-4986-8973-4CECE5292732}" destId="{125DF830-9B8A-42E3-81C0-3AE13A30C896}" srcOrd="0" destOrd="2" presId="urn:microsoft.com/office/officeart/2005/8/layout/vList5"/>
    <dgm:cxn modelId="{6668D8AB-F243-40BA-B6FB-632379B45385}" srcId="{0A817874-E490-41F0-A921-385B5E7CCEEE}" destId="{9D7226D1-53FF-41BB-9533-CA8159162821}" srcOrd="0" destOrd="0" parTransId="{D967BBAE-D563-46F6-A079-092F9ACC803D}" sibTransId="{84897DFE-FED9-466C-8864-933ECC304810}"/>
    <dgm:cxn modelId="{FC26C4E8-70F3-4B8D-B3B9-FE686A9D17E1}" srcId="{9D7226D1-53FF-41BB-9533-CA8159162821}" destId="{67686CDB-ED38-4986-8973-4CECE5292732}" srcOrd="2" destOrd="0" parTransId="{679E380F-BDF2-419E-88FD-9DD19B7DDA9E}" sibTransId="{192DDA6D-5994-435C-A89A-36B28D366805}"/>
    <dgm:cxn modelId="{34F14AFA-69A4-4B65-9F90-DBFF4F5549CC}" srcId="{0A817874-E490-41F0-A921-385B5E7CCEEE}" destId="{2A9B5AE3-4DBF-4D4F-8324-D9F8FDC70197}" srcOrd="1" destOrd="0" parTransId="{F8A2F2DA-201F-4EA9-A8B2-6D8004E27BF0}" sibTransId="{1D8268C7-7A1F-48A1-A743-68EBEA304D2A}"/>
    <dgm:cxn modelId="{D70BFD5A-288A-4644-BE59-E895BEE30B6A}" type="presParOf" srcId="{63345D83-A7F6-4049-ABC7-A2360C00D681}" destId="{E21F44EC-AA8D-443B-B465-8DEA1A8186FF}" srcOrd="0" destOrd="0" presId="urn:microsoft.com/office/officeart/2005/8/layout/vList5"/>
    <dgm:cxn modelId="{FF66D5E2-6EDD-49DF-8474-17A4F72D58CB}" type="presParOf" srcId="{E21F44EC-AA8D-443B-B465-8DEA1A8186FF}" destId="{F9434CE6-F8D5-4AC0-8005-7CA89FA1E77F}" srcOrd="0" destOrd="0" presId="urn:microsoft.com/office/officeart/2005/8/layout/vList5"/>
    <dgm:cxn modelId="{C7B6A8E9-4F77-4753-9DDD-298F159B02A8}" type="presParOf" srcId="{E21F44EC-AA8D-443B-B465-8DEA1A8186FF}" destId="{125DF830-9B8A-42E3-81C0-3AE13A30C896}" srcOrd="1" destOrd="0" presId="urn:microsoft.com/office/officeart/2005/8/layout/vList5"/>
    <dgm:cxn modelId="{48FE90ED-6FC0-44C9-9FB2-CA0CDD54C2E7}" type="presParOf" srcId="{63345D83-A7F6-4049-ABC7-A2360C00D681}" destId="{2F794CB5-61A4-4712-AEA4-7319ACB9B2E2}" srcOrd="1" destOrd="0" presId="urn:microsoft.com/office/officeart/2005/8/layout/vList5"/>
    <dgm:cxn modelId="{511CCDE5-B14E-49E0-ACC0-D7FF6D429F36}" type="presParOf" srcId="{63345D83-A7F6-4049-ABC7-A2360C00D681}" destId="{8F837D62-B450-421F-A4DF-B280BB8A8465}" srcOrd="2" destOrd="0" presId="urn:microsoft.com/office/officeart/2005/8/layout/vList5"/>
    <dgm:cxn modelId="{EE02249D-8FD5-4C19-AF95-FA19AC627FAA}" type="presParOf" srcId="{8F837D62-B450-421F-A4DF-B280BB8A8465}" destId="{D2B62901-E779-4681-9FD5-50D50CFB246C}"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83008A-51AA-4077-9D4F-D20AE46E27A3}">
      <dsp:nvSpPr>
        <dsp:cNvPr id="0" name=""/>
        <dsp:cNvSpPr/>
      </dsp:nvSpPr>
      <dsp:spPr>
        <a:xfrm>
          <a:off x="0" y="188414"/>
          <a:ext cx="7035442" cy="126477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dirty="0"/>
            <a:t>In Year 3, we build on strong foundations and develop greater independence in learning. Key areas we’ll focus on this term include:</a:t>
          </a:r>
          <a:endParaRPr lang="en-US" sz="2300" kern="1200" dirty="0"/>
        </a:p>
      </dsp:txBody>
      <dsp:txXfrm>
        <a:off x="61741" y="250155"/>
        <a:ext cx="6911960" cy="1141288"/>
      </dsp:txXfrm>
    </dsp:sp>
    <dsp:sp modelId="{8E821435-B750-4E95-BD4A-0AAA6E2D5563}">
      <dsp:nvSpPr>
        <dsp:cNvPr id="0" name=""/>
        <dsp:cNvSpPr/>
      </dsp:nvSpPr>
      <dsp:spPr>
        <a:xfrm>
          <a:off x="0" y="1453184"/>
          <a:ext cx="7035442" cy="2237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3375"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GB" sz="1800" kern="1200"/>
            <a:t>Writing full sentences, using punctuation confidently.</a:t>
          </a:r>
          <a:endParaRPr lang="en-US" sz="1800" kern="1200"/>
        </a:p>
        <a:p>
          <a:pPr marL="171450" lvl="1" indent="-171450" algn="l" defTabSz="800100">
            <a:lnSpc>
              <a:spcPct val="90000"/>
            </a:lnSpc>
            <a:spcBef>
              <a:spcPct val="0"/>
            </a:spcBef>
            <a:spcAft>
              <a:spcPct val="20000"/>
            </a:spcAft>
            <a:buChar char="•"/>
          </a:pPr>
          <a:r>
            <a:rPr lang="en-GB" sz="1800" kern="1200"/>
            <a:t>Developing times tables knowledge.</a:t>
          </a:r>
          <a:endParaRPr lang="en-US" sz="1800" kern="1200"/>
        </a:p>
        <a:p>
          <a:pPr marL="171450" lvl="1" indent="-171450" algn="l" defTabSz="800100">
            <a:lnSpc>
              <a:spcPct val="90000"/>
            </a:lnSpc>
            <a:spcBef>
              <a:spcPct val="0"/>
            </a:spcBef>
            <a:spcAft>
              <a:spcPct val="20000"/>
            </a:spcAft>
            <a:buChar char="•"/>
          </a:pPr>
          <a:r>
            <a:rPr lang="en-GB" sz="1800" kern="1200" dirty="0"/>
            <a:t>Reading for meaning, fluency, and expression.</a:t>
          </a:r>
          <a:endParaRPr lang="en-US" sz="1800" kern="1200" dirty="0"/>
        </a:p>
        <a:p>
          <a:pPr marL="171450" lvl="1" indent="-171450" algn="l" defTabSz="800100">
            <a:lnSpc>
              <a:spcPct val="90000"/>
            </a:lnSpc>
            <a:spcBef>
              <a:spcPct val="0"/>
            </a:spcBef>
            <a:spcAft>
              <a:spcPct val="20000"/>
            </a:spcAft>
            <a:buChar char="•"/>
          </a:pPr>
          <a:r>
            <a:rPr lang="en-GB" sz="1800" kern="1200" dirty="0"/>
            <a:t>If work is not completed to Year 3 standard, the children will be expected to spend their lunchtime making corrections or finishing work when necessary. The children are given enough time during lessons that this should not be the case, however there may be some expectations where children have not applied themselves fully. </a:t>
          </a:r>
          <a:endParaRPr lang="en-US" sz="1800" kern="1200" dirty="0"/>
        </a:p>
      </dsp:txBody>
      <dsp:txXfrm>
        <a:off x="0" y="1453184"/>
        <a:ext cx="7035442" cy="2237670"/>
      </dsp:txXfrm>
    </dsp:sp>
    <dsp:sp modelId="{E3BE42D3-9E28-4581-98F9-CD9BAFA22E9C}">
      <dsp:nvSpPr>
        <dsp:cNvPr id="0" name=""/>
        <dsp:cNvSpPr/>
      </dsp:nvSpPr>
      <dsp:spPr>
        <a:xfrm>
          <a:off x="0" y="3690854"/>
          <a:ext cx="7035442" cy="126477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Children are expected to: </a:t>
          </a:r>
          <a:endParaRPr lang="en-US" sz="2300" kern="1200"/>
        </a:p>
      </dsp:txBody>
      <dsp:txXfrm>
        <a:off x="61741" y="3752595"/>
        <a:ext cx="6911960" cy="1141288"/>
      </dsp:txXfrm>
    </dsp:sp>
    <dsp:sp modelId="{4F6D9772-E32E-4FCC-B578-00BF779087B5}">
      <dsp:nvSpPr>
        <dsp:cNvPr id="0" name=""/>
        <dsp:cNvSpPr/>
      </dsp:nvSpPr>
      <dsp:spPr>
        <a:xfrm>
          <a:off x="0" y="4955624"/>
          <a:ext cx="7035442" cy="1713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3375"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GB" sz="1800" kern="1200" dirty="0"/>
            <a:t>Read at least 5 times a week at home – this will be checked every Monday. If children do not have 5 signatures, they will be given a comprehension for them to bring in the next day.</a:t>
          </a:r>
          <a:endParaRPr lang="en-US" sz="1800" kern="1200" dirty="0"/>
        </a:p>
        <a:p>
          <a:pPr marL="171450" lvl="1" indent="-171450" algn="l" defTabSz="800100">
            <a:lnSpc>
              <a:spcPct val="90000"/>
            </a:lnSpc>
            <a:spcBef>
              <a:spcPct val="0"/>
            </a:spcBef>
            <a:spcAft>
              <a:spcPct val="20000"/>
            </a:spcAft>
            <a:buChar char="•"/>
          </a:pPr>
          <a:r>
            <a:rPr lang="en-GB" sz="1800" kern="1200" dirty="0"/>
            <a:t>Complete homework fully and on time. Children are welcome to hand it in earlier once you have checked it.</a:t>
          </a:r>
          <a:endParaRPr lang="en-US" sz="1800" kern="1200" dirty="0"/>
        </a:p>
        <a:p>
          <a:pPr marL="171450" lvl="1" indent="-171450" algn="l" defTabSz="800100">
            <a:lnSpc>
              <a:spcPct val="90000"/>
            </a:lnSpc>
            <a:spcBef>
              <a:spcPct val="0"/>
            </a:spcBef>
            <a:spcAft>
              <a:spcPct val="20000"/>
            </a:spcAft>
            <a:buChar char="•"/>
          </a:pPr>
          <a:r>
            <a:rPr lang="en-GB" sz="1800" kern="1200" dirty="0"/>
            <a:t>Always try their best and take pride in their work</a:t>
          </a:r>
          <a:endParaRPr lang="en-US" sz="1800" kern="1200" dirty="0"/>
        </a:p>
      </dsp:txBody>
      <dsp:txXfrm>
        <a:off x="0" y="4955624"/>
        <a:ext cx="7035442" cy="17139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A224C-F357-45A0-A42D-B54AB825F925}">
      <dsp:nvSpPr>
        <dsp:cNvPr id="0" name=""/>
        <dsp:cNvSpPr/>
      </dsp:nvSpPr>
      <dsp:spPr>
        <a:xfrm>
          <a:off x="0" y="77543"/>
          <a:ext cx="6646279" cy="118285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dirty="0"/>
            <a:t>I run a calm and structured classroom where routines are clear and consistent. I have high expectations for:</a:t>
          </a:r>
          <a:endParaRPr lang="en-US" sz="2300" kern="1200" dirty="0"/>
        </a:p>
      </dsp:txBody>
      <dsp:txXfrm>
        <a:off x="57742" y="135285"/>
        <a:ext cx="6530795" cy="1067368"/>
      </dsp:txXfrm>
    </dsp:sp>
    <dsp:sp modelId="{C73D6D49-6D07-481D-846B-F466443BEAD7}">
      <dsp:nvSpPr>
        <dsp:cNvPr id="0" name=""/>
        <dsp:cNvSpPr/>
      </dsp:nvSpPr>
      <dsp:spPr>
        <a:xfrm>
          <a:off x="0" y="1260396"/>
          <a:ext cx="6646279" cy="1937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019"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GB" sz="1800" kern="1200"/>
            <a:t>Listening when others are speaking.</a:t>
          </a:r>
          <a:endParaRPr lang="en-US" sz="1800" kern="1200"/>
        </a:p>
        <a:p>
          <a:pPr marL="171450" lvl="1" indent="-171450" algn="l" defTabSz="800100">
            <a:lnSpc>
              <a:spcPct val="90000"/>
            </a:lnSpc>
            <a:spcBef>
              <a:spcPct val="0"/>
            </a:spcBef>
            <a:spcAft>
              <a:spcPct val="20000"/>
            </a:spcAft>
            <a:buChar char="•"/>
          </a:pPr>
          <a:r>
            <a:rPr lang="en-GB" sz="1800" kern="1200"/>
            <a:t>Sitting sensibly and not calling out.</a:t>
          </a:r>
          <a:endParaRPr lang="en-US" sz="1800" kern="1200"/>
        </a:p>
        <a:p>
          <a:pPr marL="171450" lvl="1" indent="-171450" algn="l" defTabSz="800100">
            <a:lnSpc>
              <a:spcPct val="90000"/>
            </a:lnSpc>
            <a:spcBef>
              <a:spcPct val="0"/>
            </a:spcBef>
            <a:spcAft>
              <a:spcPct val="20000"/>
            </a:spcAft>
            <a:buChar char="•"/>
          </a:pPr>
          <a:r>
            <a:rPr lang="en-GB" sz="1800" kern="1200"/>
            <a:t>Walking silently into the room and moving around only when needed and permission has been given. </a:t>
          </a:r>
          <a:endParaRPr lang="en-US" sz="1800" kern="1200"/>
        </a:p>
        <a:p>
          <a:pPr marL="171450" lvl="1" indent="-171450" algn="l" defTabSz="800100">
            <a:lnSpc>
              <a:spcPct val="90000"/>
            </a:lnSpc>
            <a:spcBef>
              <a:spcPct val="0"/>
            </a:spcBef>
            <a:spcAft>
              <a:spcPct val="20000"/>
            </a:spcAft>
            <a:buChar char="•"/>
          </a:pPr>
          <a:r>
            <a:rPr lang="en-GB" sz="1800" kern="1200"/>
            <a:t>Speaking politely and kindly to everyone in the school community. </a:t>
          </a:r>
          <a:endParaRPr lang="en-US" sz="1800" kern="1200"/>
        </a:p>
      </dsp:txBody>
      <dsp:txXfrm>
        <a:off x="0" y="1260396"/>
        <a:ext cx="6646279" cy="1937520"/>
      </dsp:txXfrm>
    </dsp:sp>
    <dsp:sp modelId="{5609FD1D-465C-41D3-B2FD-56BDC67B6139}">
      <dsp:nvSpPr>
        <dsp:cNvPr id="0" name=""/>
        <dsp:cNvSpPr/>
      </dsp:nvSpPr>
      <dsp:spPr>
        <a:xfrm>
          <a:off x="0" y="3197916"/>
          <a:ext cx="6646279" cy="14297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There is a simple behaviour system in place:</a:t>
          </a:r>
          <a:endParaRPr lang="en-US" sz="2300" kern="1200"/>
        </a:p>
      </dsp:txBody>
      <dsp:txXfrm>
        <a:off x="69794" y="3267710"/>
        <a:ext cx="6506691" cy="1290152"/>
      </dsp:txXfrm>
    </dsp:sp>
    <dsp:sp modelId="{6541AFD7-A300-4664-8666-677D0582EA8E}">
      <dsp:nvSpPr>
        <dsp:cNvPr id="0" name=""/>
        <dsp:cNvSpPr/>
      </dsp:nvSpPr>
      <dsp:spPr>
        <a:xfrm>
          <a:off x="0" y="4627656"/>
          <a:ext cx="6646279" cy="2152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019"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GB" sz="1800" kern="1200"/>
            <a:t>Children will be given a reminder first.</a:t>
          </a:r>
          <a:endParaRPr lang="en-US" sz="1800" kern="1200"/>
        </a:p>
        <a:p>
          <a:pPr marL="171450" lvl="1" indent="-171450" algn="l" defTabSz="800100">
            <a:lnSpc>
              <a:spcPct val="90000"/>
            </a:lnSpc>
            <a:spcBef>
              <a:spcPct val="0"/>
            </a:spcBef>
            <a:spcAft>
              <a:spcPct val="20000"/>
            </a:spcAft>
            <a:buChar char="•"/>
          </a:pPr>
          <a:r>
            <a:rPr lang="en-GB" sz="1800" kern="1200"/>
            <a:t>If behaviour continues, there will be a consequence, such as time in at lunch or loss of a privilege. </a:t>
          </a:r>
          <a:endParaRPr lang="en-US" sz="1800" kern="1200"/>
        </a:p>
        <a:p>
          <a:pPr marL="171450" lvl="1" indent="-171450" algn="l" defTabSz="800100">
            <a:lnSpc>
              <a:spcPct val="90000"/>
            </a:lnSpc>
            <a:spcBef>
              <a:spcPct val="0"/>
            </a:spcBef>
            <a:spcAft>
              <a:spcPct val="20000"/>
            </a:spcAft>
            <a:buChar char="•"/>
          </a:pPr>
          <a:r>
            <a:rPr lang="en-GB" sz="1800" kern="1200"/>
            <a:t>Positive behaviour is recognised daily – through praise, class rewards, and whole school systems. I will also let you know at the end of the day when your child has achieved a goal or done something kind. </a:t>
          </a:r>
          <a:endParaRPr lang="en-US" sz="1800" kern="1200"/>
        </a:p>
      </dsp:txBody>
      <dsp:txXfrm>
        <a:off x="0" y="4627656"/>
        <a:ext cx="6646279" cy="21528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243C8A-1E0E-4F20-B75F-92B7F10F716E}">
      <dsp:nvSpPr>
        <dsp:cNvPr id="0" name=""/>
        <dsp:cNvSpPr/>
      </dsp:nvSpPr>
      <dsp:spPr>
        <a:xfrm>
          <a:off x="682185" y="0"/>
          <a:ext cx="5536141" cy="5536141"/>
        </a:xfrm>
        <a:prstGeom prst="diamond">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C0CC99-1F8B-4185-AE59-D38D201F6353}">
      <dsp:nvSpPr>
        <dsp:cNvPr id="0" name=""/>
        <dsp:cNvSpPr/>
      </dsp:nvSpPr>
      <dsp:spPr>
        <a:xfrm>
          <a:off x="1208118" y="525933"/>
          <a:ext cx="2159094" cy="215909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A labelled water bottle</a:t>
          </a:r>
          <a:endParaRPr lang="en-US" sz="1600" kern="1200"/>
        </a:p>
      </dsp:txBody>
      <dsp:txXfrm>
        <a:off x="1313516" y="631331"/>
        <a:ext cx="1948298" cy="1948298"/>
      </dsp:txXfrm>
    </dsp:sp>
    <dsp:sp modelId="{32C50721-48C5-4650-AB03-D7E596851DD9}">
      <dsp:nvSpPr>
        <dsp:cNvPr id="0" name=""/>
        <dsp:cNvSpPr/>
      </dsp:nvSpPr>
      <dsp:spPr>
        <a:xfrm>
          <a:off x="3533298" y="525933"/>
          <a:ext cx="2159094" cy="2159094"/>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A small pencil case (optional)</a:t>
          </a:r>
          <a:endParaRPr lang="en-US" sz="1600" kern="1200"/>
        </a:p>
      </dsp:txBody>
      <dsp:txXfrm>
        <a:off x="3638696" y="631331"/>
        <a:ext cx="1948298" cy="1948298"/>
      </dsp:txXfrm>
    </dsp:sp>
    <dsp:sp modelId="{E8677685-00EF-4F6F-92FB-A684D944521A}">
      <dsp:nvSpPr>
        <dsp:cNvPr id="0" name=""/>
        <dsp:cNvSpPr/>
      </dsp:nvSpPr>
      <dsp:spPr>
        <a:xfrm>
          <a:off x="1208118" y="2851112"/>
          <a:ext cx="2159094" cy="2159094"/>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PE kit on PE days (they must come in with their school shoes on and change into their PE shoes at school. No earrings are allowed on PE days).</a:t>
          </a:r>
          <a:endParaRPr lang="en-US" sz="1600" kern="1200"/>
        </a:p>
      </dsp:txBody>
      <dsp:txXfrm>
        <a:off x="1313516" y="2956510"/>
        <a:ext cx="1948298" cy="1948298"/>
      </dsp:txXfrm>
    </dsp:sp>
    <dsp:sp modelId="{D24B94CD-80ED-4A3F-97AE-55D20F9C495C}">
      <dsp:nvSpPr>
        <dsp:cNvPr id="0" name=""/>
        <dsp:cNvSpPr/>
      </dsp:nvSpPr>
      <dsp:spPr>
        <a:xfrm>
          <a:off x="3533298" y="2851112"/>
          <a:ext cx="2159094" cy="215909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Their reading book and reading record every day. </a:t>
          </a:r>
          <a:endParaRPr lang="en-US" sz="1600" kern="1200" dirty="0"/>
        </a:p>
      </dsp:txBody>
      <dsp:txXfrm>
        <a:off x="3638696" y="2956510"/>
        <a:ext cx="1948298" cy="19482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5DF830-9B8A-42E3-81C0-3AE13A30C896}">
      <dsp:nvSpPr>
        <dsp:cNvPr id="0" name=""/>
        <dsp:cNvSpPr/>
      </dsp:nvSpPr>
      <dsp:spPr>
        <a:xfrm rot="5400000">
          <a:off x="6301587" y="-2303662"/>
          <a:ext cx="1698041" cy="6729984"/>
        </a:xfrm>
        <a:prstGeom prst="round2Same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n-GB" sz="2500" kern="1200"/>
            <a:t>You can leave a message with the office</a:t>
          </a:r>
          <a:endParaRPr lang="en-US" sz="2500" kern="1200"/>
        </a:p>
        <a:p>
          <a:pPr marL="228600" lvl="1" indent="-228600" algn="l" defTabSz="1111250">
            <a:lnSpc>
              <a:spcPct val="90000"/>
            </a:lnSpc>
            <a:spcBef>
              <a:spcPct val="0"/>
            </a:spcBef>
            <a:spcAft>
              <a:spcPct val="15000"/>
            </a:spcAft>
            <a:buChar char="•"/>
          </a:pPr>
          <a:r>
            <a:rPr lang="en-GB" sz="2500" kern="1200"/>
            <a:t>Write a short note in your child’s reading record</a:t>
          </a:r>
          <a:endParaRPr lang="en-US" sz="2500" kern="1200"/>
        </a:p>
        <a:p>
          <a:pPr marL="228600" lvl="1" indent="-228600" algn="l" defTabSz="1111250">
            <a:lnSpc>
              <a:spcPct val="90000"/>
            </a:lnSpc>
            <a:spcBef>
              <a:spcPct val="0"/>
            </a:spcBef>
            <a:spcAft>
              <a:spcPct val="15000"/>
            </a:spcAft>
            <a:buChar char="•"/>
          </a:pPr>
          <a:r>
            <a:rPr lang="en-GB" sz="2500" kern="1200"/>
            <a:t>Or speak to me briefly at the end of the day</a:t>
          </a:r>
          <a:endParaRPr lang="en-US" sz="2500" kern="1200"/>
        </a:p>
      </dsp:txBody>
      <dsp:txXfrm rot="-5400000">
        <a:off x="3785616" y="295201"/>
        <a:ext cx="6647092" cy="1532257"/>
      </dsp:txXfrm>
    </dsp:sp>
    <dsp:sp modelId="{F9434CE6-F8D5-4AC0-8005-7CA89FA1E77F}">
      <dsp:nvSpPr>
        <dsp:cNvPr id="0" name=""/>
        <dsp:cNvSpPr/>
      </dsp:nvSpPr>
      <dsp:spPr>
        <a:xfrm>
          <a:off x="0" y="53"/>
          <a:ext cx="3785616" cy="2122552"/>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GB" sz="2900" kern="1200"/>
            <a:t>If you ever have any questions, concerns, or information you’d like to share:</a:t>
          </a:r>
          <a:endParaRPr lang="en-US" sz="2900" kern="1200"/>
        </a:p>
      </dsp:txBody>
      <dsp:txXfrm>
        <a:off x="103614" y="103667"/>
        <a:ext cx="3578388" cy="1915324"/>
      </dsp:txXfrm>
    </dsp:sp>
    <dsp:sp modelId="{D2B62901-E779-4681-9FD5-50D50CFB246C}">
      <dsp:nvSpPr>
        <dsp:cNvPr id="0" name=""/>
        <dsp:cNvSpPr/>
      </dsp:nvSpPr>
      <dsp:spPr>
        <a:xfrm>
          <a:off x="0" y="2228732"/>
          <a:ext cx="3785616" cy="2122552"/>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GB" sz="2900" kern="1200"/>
            <a:t>If there is ever anything important from my side, I will contact you promptly.</a:t>
          </a:r>
          <a:endParaRPr lang="en-US" sz="2900" kern="1200"/>
        </a:p>
      </dsp:txBody>
      <dsp:txXfrm>
        <a:off x="103614" y="2332346"/>
        <a:ext cx="3578388" cy="19153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F9561-C020-5EEC-2BAD-18E674EBF0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5821212-BEC2-B2D3-9C3F-1D4512A7E7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9C8A2D5-C938-5B37-7259-2C54206D563D}"/>
              </a:ext>
            </a:extLst>
          </p:cNvPr>
          <p:cNvSpPr>
            <a:spLocks noGrp="1"/>
          </p:cNvSpPr>
          <p:nvPr>
            <p:ph type="dt" sz="half" idx="10"/>
          </p:nvPr>
        </p:nvSpPr>
        <p:spPr/>
        <p:txBody>
          <a:bodyPr/>
          <a:lstStyle/>
          <a:p>
            <a:fld id="{B5539FE4-CF7C-4E7F-956B-FC510CE45069}" type="datetimeFigureOut">
              <a:rPr lang="en-GB" smtClean="0"/>
              <a:t>30/08/2025</a:t>
            </a:fld>
            <a:endParaRPr lang="en-GB"/>
          </a:p>
        </p:txBody>
      </p:sp>
      <p:sp>
        <p:nvSpPr>
          <p:cNvPr id="5" name="Footer Placeholder 4">
            <a:extLst>
              <a:ext uri="{FF2B5EF4-FFF2-40B4-BE49-F238E27FC236}">
                <a16:creationId xmlns:a16="http://schemas.microsoft.com/office/drawing/2014/main" id="{76D17750-45FA-A03E-C2FC-F949D9F19F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5DC7A0-7671-E3E0-6943-ABD7D1223CA0}"/>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1080167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C14D9-FFD0-621D-A1AC-314AC560203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0270D3-66E8-91AC-DBB9-BCB81454A2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C52C1C-E0FC-B602-5D9E-A246AAF702CD}"/>
              </a:ext>
            </a:extLst>
          </p:cNvPr>
          <p:cNvSpPr>
            <a:spLocks noGrp="1"/>
          </p:cNvSpPr>
          <p:nvPr>
            <p:ph type="dt" sz="half" idx="10"/>
          </p:nvPr>
        </p:nvSpPr>
        <p:spPr/>
        <p:txBody>
          <a:bodyPr/>
          <a:lstStyle/>
          <a:p>
            <a:fld id="{B5539FE4-CF7C-4E7F-956B-FC510CE45069}" type="datetimeFigureOut">
              <a:rPr lang="en-GB" smtClean="0"/>
              <a:t>30/08/2025</a:t>
            </a:fld>
            <a:endParaRPr lang="en-GB"/>
          </a:p>
        </p:txBody>
      </p:sp>
      <p:sp>
        <p:nvSpPr>
          <p:cNvPr id="5" name="Footer Placeholder 4">
            <a:extLst>
              <a:ext uri="{FF2B5EF4-FFF2-40B4-BE49-F238E27FC236}">
                <a16:creationId xmlns:a16="http://schemas.microsoft.com/office/drawing/2014/main" id="{C3F17C19-783E-5F40-36B8-73C6EDF721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ED52B8-73D9-BCAD-F3BB-B5ADF7F75E7C}"/>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1994490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165709-2B5F-4652-9328-033999BCAD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420768C-8DA0-3303-10C2-C2549CD3E5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E14D8E-8693-8E1C-5652-078814772F8F}"/>
              </a:ext>
            </a:extLst>
          </p:cNvPr>
          <p:cNvSpPr>
            <a:spLocks noGrp="1"/>
          </p:cNvSpPr>
          <p:nvPr>
            <p:ph type="dt" sz="half" idx="10"/>
          </p:nvPr>
        </p:nvSpPr>
        <p:spPr/>
        <p:txBody>
          <a:bodyPr/>
          <a:lstStyle/>
          <a:p>
            <a:fld id="{B5539FE4-CF7C-4E7F-956B-FC510CE45069}" type="datetimeFigureOut">
              <a:rPr lang="en-GB" smtClean="0"/>
              <a:t>30/08/2025</a:t>
            </a:fld>
            <a:endParaRPr lang="en-GB"/>
          </a:p>
        </p:txBody>
      </p:sp>
      <p:sp>
        <p:nvSpPr>
          <p:cNvPr id="5" name="Footer Placeholder 4">
            <a:extLst>
              <a:ext uri="{FF2B5EF4-FFF2-40B4-BE49-F238E27FC236}">
                <a16:creationId xmlns:a16="http://schemas.microsoft.com/office/drawing/2014/main" id="{D66FAA19-12C5-901C-22D6-EB65C3CEBA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A07E16-5247-5A8F-BCFE-25DC98E517BE}"/>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214169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31BA-0AFE-9C59-07E6-DBE09F0A41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D2CCA8-80A1-027F-5467-FE7A08C354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438570-687C-5129-8219-AF2949928682}"/>
              </a:ext>
            </a:extLst>
          </p:cNvPr>
          <p:cNvSpPr>
            <a:spLocks noGrp="1"/>
          </p:cNvSpPr>
          <p:nvPr>
            <p:ph type="dt" sz="half" idx="10"/>
          </p:nvPr>
        </p:nvSpPr>
        <p:spPr/>
        <p:txBody>
          <a:bodyPr/>
          <a:lstStyle/>
          <a:p>
            <a:fld id="{B5539FE4-CF7C-4E7F-956B-FC510CE45069}" type="datetimeFigureOut">
              <a:rPr lang="en-GB" smtClean="0"/>
              <a:t>30/08/2025</a:t>
            </a:fld>
            <a:endParaRPr lang="en-GB"/>
          </a:p>
        </p:txBody>
      </p:sp>
      <p:sp>
        <p:nvSpPr>
          <p:cNvPr id="5" name="Footer Placeholder 4">
            <a:extLst>
              <a:ext uri="{FF2B5EF4-FFF2-40B4-BE49-F238E27FC236}">
                <a16:creationId xmlns:a16="http://schemas.microsoft.com/office/drawing/2014/main" id="{2FC7DC7C-1665-4CA1-81FF-849F406FF7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A6CDA5-6782-4C3A-B556-05708585BF8C}"/>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308809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34FB4-3286-FAC3-E4B2-27AD985798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EB4AB05-5C2C-324B-C856-B8593A89C5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2D1C59-3E02-E687-7FF5-8E2564FA1E65}"/>
              </a:ext>
            </a:extLst>
          </p:cNvPr>
          <p:cNvSpPr>
            <a:spLocks noGrp="1"/>
          </p:cNvSpPr>
          <p:nvPr>
            <p:ph type="dt" sz="half" idx="10"/>
          </p:nvPr>
        </p:nvSpPr>
        <p:spPr/>
        <p:txBody>
          <a:bodyPr/>
          <a:lstStyle/>
          <a:p>
            <a:fld id="{B5539FE4-CF7C-4E7F-956B-FC510CE45069}" type="datetimeFigureOut">
              <a:rPr lang="en-GB" smtClean="0"/>
              <a:t>30/08/2025</a:t>
            </a:fld>
            <a:endParaRPr lang="en-GB"/>
          </a:p>
        </p:txBody>
      </p:sp>
      <p:sp>
        <p:nvSpPr>
          <p:cNvPr id="5" name="Footer Placeholder 4">
            <a:extLst>
              <a:ext uri="{FF2B5EF4-FFF2-40B4-BE49-F238E27FC236}">
                <a16:creationId xmlns:a16="http://schemas.microsoft.com/office/drawing/2014/main" id="{81C0870F-E5B6-620F-5574-A9EB121EF0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9FEC3C-0498-F40F-18BC-AD833233ED6A}"/>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1792125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B0C09-EC77-87B0-60D7-B3352048775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EF2E22C-3685-FC64-6341-6333852863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D6E9482-90B3-3655-C7F7-A69764A544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C098005-73A0-BEE9-8409-F9CED4C2DAB3}"/>
              </a:ext>
            </a:extLst>
          </p:cNvPr>
          <p:cNvSpPr>
            <a:spLocks noGrp="1"/>
          </p:cNvSpPr>
          <p:nvPr>
            <p:ph type="dt" sz="half" idx="10"/>
          </p:nvPr>
        </p:nvSpPr>
        <p:spPr/>
        <p:txBody>
          <a:bodyPr/>
          <a:lstStyle/>
          <a:p>
            <a:fld id="{B5539FE4-CF7C-4E7F-956B-FC510CE45069}" type="datetimeFigureOut">
              <a:rPr lang="en-GB" smtClean="0"/>
              <a:t>30/08/2025</a:t>
            </a:fld>
            <a:endParaRPr lang="en-GB"/>
          </a:p>
        </p:txBody>
      </p:sp>
      <p:sp>
        <p:nvSpPr>
          <p:cNvPr id="6" name="Footer Placeholder 5">
            <a:extLst>
              <a:ext uri="{FF2B5EF4-FFF2-40B4-BE49-F238E27FC236}">
                <a16:creationId xmlns:a16="http://schemas.microsoft.com/office/drawing/2014/main" id="{0A208769-596B-2F11-D1BD-0A43C42AE05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E1831F-742D-DA31-E1E6-15769B5400A5}"/>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3418120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E792-B35E-13A2-447C-438E59E3A07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374FD6-8F2E-3CCB-ED78-98FEA4028C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916EBC-E6E6-2799-68BC-35BC04AECE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A1923F3-8A0E-73AE-71DD-EC6A6C7AB8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AA2116-4E46-2B41-C34A-02D1077694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14D05F6-A87B-5C56-866E-2A03DD325ED2}"/>
              </a:ext>
            </a:extLst>
          </p:cNvPr>
          <p:cNvSpPr>
            <a:spLocks noGrp="1"/>
          </p:cNvSpPr>
          <p:nvPr>
            <p:ph type="dt" sz="half" idx="10"/>
          </p:nvPr>
        </p:nvSpPr>
        <p:spPr/>
        <p:txBody>
          <a:bodyPr/>
          <a:lstStyle/>
          <a:p>
            <a:fld id="{B5539FE4-CF7C-4E7F-956B-FC510CE45069}" type="datetimeFigureOut">
              <a:rPr lang="en-GB" smtClean="0"/>
              <a:t>30/08/2025</a:t>
            </a:fld>
            <a:endParaRPr lang="en-GB"/>
          </a:p>
        </p:txBody>
      </p:sp>
      <p:sp>
        <p:nvSpPr>
          <p:cNvPr id="8" name="Footer Placeholder 7">
            <a:extLst>
              <a:ext uri="{FF2B5EF4-FFF2-40B4-BE49-F238E27FC236}">
                <a16:creationId xmlns:a16="http://schemas.microsoft.com/office/drawing/2014/main" id="{F9F3C63D-DB24-122E-0C58-BD266E280B0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1BAE720-A632-C90C-1C41-6BC4AEE88F35}"/>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2845203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CF1F4-D239-DE36-D1E5-2728C3028B1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A4700B4-9EBB-52D8-D6F9-4DAE75A760F4}"/>
              </a:ext>
            </a:extLst>
          </p:cNvPr>
          <p:cNvSpPr>
            <a:spLocks noGrp="1"/>
          </p:cNvSpPr>
          <p:nvPr>
            <p:ph type="dt" sz="half" idx="10"/>
          </p:nvPr>
        </p:nvSpPr>
        <p:spPr/>
        <p:txBody>
          <a:bodyPr/>
          <a:lstStyle/>
          <a:p>
            <a:fld id="{B5539FE4-CF7C-4E7F-956B-FC510CE45069}" type="datetimeFigureOut">
              <a:rPr lang="en-GB" smtClean="0"/>
              <a:t>30/08/2025</a:t>
            </a:fld>
            <a:endParaRPr lang="en-GB"/>
          </a:p>
        </p:txBody>
      </p:sp>
      <p:sp>
        <p:nvSpPr>
          <p:cNvPr id="4" name="Footer Placeholder 3">
            <a:extLst>
              <a:ext uri="{FF2B5EF4-FFF2-40B4-BE49-F238E27FC236}">
                <a16:creationId xmlns:a16="http://schemas.microsoft.com/office/drawing/2014/main" id="{1A2A31F4-B2FA-D6A8-F840-C1299C71403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69F37AF-52CD-A642-9DE7-A9619C785282}"/>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3687183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3FDD00-9F7F-3248-EF46-FC68337F2207}"/>
              </a:ext>
            </a:extLst>
          </p:cNvPr>
          <p:cNvSpPr>
            <a:spLocks noGrp="1"/>
          </p:cNvSpPr>
          <p:nvPr>
            <p:ph type="dt" sz="half" idx="10"/>
          </p:nvPr>
        </p:nvSpPr>
        <p:spPr/>
        <p:txBody>
          <a:bodyPr/>
          <a:lstStyle/>
          <a:p>
            <a:fld id="{B5539FE4-CF7C-4E7F-956B-FC510CE45069}" type="datetimeFigureOut">
              <a:rPr lang="en-GB" smtClean="0"/>
              <a:t>30/08/2025</a:t>
            </a:fld>
            <a:endParaRPr lang="en-GB"/>
          </a:p>
        </p:txBody>
      </p:sp>
      <p:sp>
        <p:nvSpPr>
          <p:cNvPr id="3" name="Footer Placeholder 2">
            <a:extLst>
              <a:ext uri="{FF2B5EF4-FFF2-40B4-BE49-F238E27FC236}">
                <a16:creationId xmlns:a16="http://schemas.microsoft.com/office/drawing/2014/main" id="{D71BD489-F85D-51A1-843C-5C9780B4F99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DA19528-FCFD-37D4-58C5-1AED19AF175D}"/>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3132654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C34E1-E313-13A0-9502-AFF94DF13E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CA7794A-1FF5-4497-349E-DBCEC4C7AC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D192B8B-F61D-F771-D9F3-ABCD7FB6CE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D86D12-2324-8FF4-AAB9-03AEB8B23ABA}"/>
              </a:ext>
            </a:extLst>
          </p:cNvPr>
          <p:cNvSpPr>
            <a:spLocks noGrp="1"/>
          </p:cNvSpPr>
          <p:nvPr>
            <p:ph type="dt" sz="half" idx="10"/>
          </p:nvPr>
        </p:nvSpPr>
        <p:spPr/>
        <p:txBody>
          <a:bodyPr/>
          <a:lstStyle/>
          <a:p>
            <a:fld id="{B5539FE4-CF7C-4E7F-956B-FC510CE45069}" type="datetimeFigureOut">
              <a:rPr lang="en-GB" smtClean="0"/>
              <a:t>30/08/2025</a:t>
            </a:fld>
            <a:endParaRPr lang="en-GB"/>
          </a:p>
        </p:txBody>
      </p:sp>
      <p:sp>
        <p:nvSpPr>
          <p:cNvPr id="6" name="Footer Placeholder 5">
            <a:extLst>
              <a:ext uri="{FF2B5EF4-FFF2-40B4-BE49-F238E27FC236}">
                <a16:creationId xmlns:a16="http://schemas.microsoft.com/office/drawing/2014/main" id="{F1989EA2-131D-4E3D-827A-DF774EB612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747113-A628-4CF5-A7B9-B09EF13692AF}"/>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3843466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5A5E6-A6AB-FA4B-6A80-066655ACEC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BC4F705-8385-0058-80A2-5AF8B14DF6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188E498-36C2-3423-88B0-DFF29F3EA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D2A017-5CFF-8D4F-D3A8-C4A04D068BC0}"/>
              </a:ext>
            </a:extLst>
          </p:cNvPr>
          <p:cNvSpPr>
            <a:spLocks noGrp="1"/>
          </p:cNvSpPr>
          <p:nvPr>
            <p:ph type="dt" sz="half" idx="10"/>
          </p:nvPr>
        </p:nvSpPr>
        <p:spPr/>
        <p:txBody>
          <a:bodyPr/>
          <a:lstStyle/>
          <a:p>
            <a:fld id="{B5539FE4-CF7C-4E7F-956B-FC510CE45069}" type="datetimeFigureOut">
              <a:rPr lang="en-GB" smtClean="0"/>
              <a:t>30/08/2025</a:t>
            </a:fld>
            <a:endParaRPr lang="en-GB"/>
          </a:p>
        </p:txBody>
      </p:sp>
      <p:sp>
        <p:nvSpPr>
          <p:cNvPr id="6" name="Footer Placeholder 5">
            <a:extLst>
              <a:ext uri="{FF2B5EF4-FFF2-40B4-BE49-F238E27FC236}">
                <a16:creationId xmlns:a16="http://schemas.microsoft.com/office/drawing/2014/main" id="{31B61F99-0E07-A1CB-19E5-9310591566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4AC556-2B90-8DE7-6111-5AFFDCC821B7}"/>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95507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A543F4-1E36-8CEC-0AEE-93AC1CFAA2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F97842-1AED-ABC1-70BE-BA758FAB8D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D6123A6-162C-EDDB-03AF-E4DF82467C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539FE4-CF7C-4E7F-956B-FC510CE45069}" type="datetimeFigureOut">
              <a:rPr lang="en-GB" smtClean="0"/>
              <a:t>30/08/2025</a:t>
            </a:fld>
            <a:endParaRPr lang="en-GB"/>
          </a:p>
        </p:txBody>
      </p:sp>
      <p:sp>
        <p:nvSpPr>
          <p:cNvPr id="5" name="Footer Placeholder 4">
            <a:extLst>
              <a:ext uri="{FF2B5EF4-FFF2-40B4-BE49-F238E27FC236}">
                <a16:creationId xmlns:a16="http://schemas.microsoft.com/office/drawing/2014/main" id="{8385B91B-F39E-915A-FE2C-6EF2BD1DF9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AA9667D-611D-7FB9-2B93-8576138D8C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4D809D-438E-4014-97EB-8FA41852CCBC}" type="slidenum">
              <a:rPr lang="en-GB" smtClean="0"/>
              <a:t>‹#›</a:t>
            </a:fld>
            <a:endParaRPr lang="en-GB"/>
          </a:p>
        </p:txBody>
      </p:sp>
    </p:spTree>
    <p:extLst>
      <p:ext uri="{BB962C8B-B14F-4D97-AF65-F5344CB8AC3E}">
        <p14:creationId xmlns:p14="http://schemas.microsoft.com/office/powerpoint/2010/main" val="1744218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301E07F-4F79-4B58-8698-EF24DC1EC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Arc 27">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5836"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F29292F-2C34-B316-337E-38EAB3EFDD46}"/>
              </a:ext>
            </a:extLst>
          </p:cNvPr>
          <p:cNvSpPr>
            <a:spLocks noGrp="1"/>
          </p:cNvSpPr>
          <p:nvPr>
            <p:ph type="ctrTitle"/>
          </p:nvPr>
        </p:nvSpPr>
        <p:spPr>
          <a:xfrm>
            <a:off x="7080738" y="647593"/>
            <a:ext cx="4467792" cy="3060541"/>
          </a:xfrm>
        </p:spPr>
        <p:txBody>
          <a:bodyPr>
            <a:normAutofit/>
          </a:bodyPr>
          <a:lstStyle/>
          <a:p>
            <a:r>
              <a:rPr lang="en-GB" b="1">
                <a:solidFill>
                  <a:srgbClr val="FFFFFF"/>
                </a:solidFill>
              </a:rPr>
              <a:t>Welcome to Year 3</a:t>
            </a:r>
          </a:p>
        </p:txBody>
      </p:sp>
      <p:sp>
        <p:nvSpPr>
          <p:cNvPr id="3" name="Subtitle 2">
            <a:extLst>
              <a:ext uri="{FF2B5EF4-FFF2-40B4-BE49-F238E27FC236}">
                <a16:creationId xmlns:a16="http://schemas.microsoft.com/office/drawing/2014/main" id="{DE8978D5-6ABC-BDC4-E62F-9D31A243A503}"/>
              </a:ext>
            </a:extLst>
          </p:cNvPr>
          <p:cNvSpPr>
            <a:spLocks noGrp="1"/>
          </p:cNvSpPr>
          <p:nvPr>
            <p:ph type="subTitle" idx="1"/>
          </p:nvPr>
        </p:nvSpPr>
        <p:spPr>
          <a:xfrm>
            <a:off x="7080738" y="3800209"/>
            <a:ext cx="4467792" cy="2410198"/>
          </a:xfrm>
        </p:spPr>
        <p:txBody>
          <a:bodyPr>
            <a:normAutofit/>
          </a:bodyPr>
          <a:lstStyle/>
          <a:p>
            <a:r>
              <a:rPr lang="en-GB">
                <a:solidFill>
                  <a:srgbClr val="FFFFFF"/>
                </a:solidFill>
              </a:rPr>
              <a:t>St. Cecilia</a:t>
            </a:r>
          </a:p>
        </p:txBody>
      </p:sp>
      <p:sp>
        <p:nvSpPr>
          <p:cNvPr id="30" name="Oval 29">
            <a:extLst>
              <a:ext uri="{FF2B5EF4-FFF2-40B4-BE49-F238E27FC236}">
                <a16:creationId xmlns:a16="http://schemas.microsoft.com/office/drawing/2014/main" id="{9EE6F773-742A-491A-9A00-A2A150DF5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368" y="366810"/>
            <a:ext cx="6124381" cy="61243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6AD05BA-8EFC-1CC9-6D1C-9426040626F1}"/>
              </a:ext>
            </a:extLst>
          </p:cNvPr>
          <p:cNvPicPr>
            <a:picLocks noChangeAspect="1"/>
          </p:cNvPicPr>
          <p:nvPr/>
        </p:nvPicPr>
        <p:blipFill>
          <a:blip r:embed="rId2"/>
          <a:srcRect r="-2" b="-2"/>
          <a:stretch>
            <a:fillRect/>
          </a:stretch>
        </p:blipFill>
        <p:spPr>
          <a:xfrm>
            <a:off x="1378572" y="1374798"/>
            <a:ext cx="4108404" cy="4108404"/>
          </a:xfrm>
          <a:custGeom>
            <a:avLst/>
            <a:gdLst/>
            <a:ahLst/>
            <a:cxnLst/>
            <a:rect l="l" t="t" r="r" b="b"/>
            <a:pathLst>
              <a:path w="4273177" h="4470400">
                <a:moveTo>
                  <a:pt x="75080" y="0"/>
                </a:moveTo>
                <a:lnTo>
                  <a:pt x="4198097" y="0"/>
                </a:lnTo>
                <a:cubicBezTo>
                  <a:pt x="4239563" y="0"/>
                  <a:pt x="4273177" y="33614"/>
                  <a:pt x="4273177" y="75080"/>
                </a:cubicBezTo>
                <a:lnTo>
                  <a:pt x="4273177" y="4395320"/>
                </a:lnTo>
                <a:cubicBezTo>
                  <a:pt x="4273177" y="4436786"/>
                  <a:pt x="4239563" y="4470400"/>
                  <a:pt x="4198097" y="4470400"/>
                </a:cubicBezTo>
                <a:lnTo>
                  <a:pt x="75080" y="4470400"/>
                </a:lnTo>
                <a:cubicBezTo>
                  <a:pt x="33614" y="4470400"/>
                  <a:pt x="0" y="4436786"/>
                  <a:pt x="0" y="4395320"/>
                </a:cubicBezTo>
                <a:lnTo>
                  <a:pt x="0" y="75080"/>
                </a:lnTo>
                <a:cubicBezTo>
                  <a:pt x="0" y="33614"/>
                  <a:pt x="33614" y="0"/>
                  <a:pt x="75080" y="0"/>
                </a:cubicBezTo>
                <a:close/>
              </a:path>
            </a:pathLst>
          </a:custGeom>
        </p:spPr>
      </p:pic>
    </p:spTree>
    <p:extLst>
      <p:ext uri="{BB962C8B-B14F-4D97-AF65-F5344CB8AC3E}">
        <p14:creationId xmlns:p14="http://schemas.microsoft.com/office/powerpoint/2010/main" val="412172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303890-DD22-CDB8-AD2A-E57FAE5DA39C}"/>
              </a:ext>
            </a:extLst>
          </p:cNvPr>
          <p:cNvSpPr>
            <a:spLocks noGrp="1"/>
          </p:cNvSpPr>
          <p:nvPr>
            <p:ph type="title"/>
          </p:nvPr>
        </p:nvSpPr>
        <p:spPr>
          <a:xfrm>
            <a:off x="635000" y="640823"/>
            <a:ext cx="3418659" cy="5583148"/>
          </a:xfrm>
        </p:spPr>
        <p:txBody>
          <a:bodyPr anchor="ctr">
            <a:normAutofit/>
          </a:bodyPr>
          <a:lstStyle/>
          <a:p>
            <a:r>
              <a:rPr lang="en-GB" sz="5400"/>
              <a:t>What Children Need</a:t>
            </a:r>
          </a:p>
        </p:txBody>
      </p:sp>
      <p:sp>
        <p:nvSpPr>
          <p:cNvPr id="18"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Content Placeholder 2">
            <a:extLst>
              <a:ext uri="{FF2B5EF4-FFF2-40B4-BE49-F238E27FC236}">
                <a16:creationId xmlns:a16="http://schemas.microsoft.com/office/drawing/2014/main" id="{9F6486D3-C921-A343-E0A3-1BCC33C596F2}"/>
              </a:ext>
            </a:extLst>
          </p:cNvPr>
          <p:cNvGraphicFramePr>
            <a:graphicFrameLocks noGrp="1"/>
          </p:cNvGraphicFramePr>
          <p:nvPr>
            <p:ph idx="1"/>
            <p:extLst>
              <p:ext uri="{D42A27DB-BD31-4B8C-83A1-F6EECF244321}">
                <p14:modId xmlns:p14="http://schemas.microsoft.com/office/powerpoint/2010/main" val="1965367180"/>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4539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1F19D93-3649-18AD-B048-55CC161BED63}"/>
              </a:ext>
            </a:extLst>
          </p:cNvPr>
          <p:cNvPicPr>
            <a:picLocks noChangeAspect="1"/>
          </p:cNvPicPr>
          <p:nvPr/>
        </p:nvPicPr>
        <p:blipFill>
          <a:blip r:embed="rId2">
            <a:duotone>
              <a:schemeClr val="bg2">
                <a:shade val="45000"/>
                <a:satMod val="135000"/>
              </a:schemeClr>
              <a:prstClr val="white"/>
            </a:duotone>
          </a:blip>
          <a:srcRect t="14122"/>
          <a:stretch>
            <a:fillRect/>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6CDA75-4222-A2B3-C392-AC66E9D0D1B4}"/>
              </a:ext>
            </a:extLst>
          </p:cNvPr>
          <p:cNvSpPr>
            <a:spLocks noGrp="1"/>
          </p:cNvSpPr>
          <p:nvPr>
            <p:ph type="title"/>
          </p:nvPr>
        </p:nvSpPr>
        <p:spPr>
          <a:xfrm>
            <a:off x="838200" y="365125"/>
            <a:ext cx="10515600" cy="1325563"/>
          </a:xfrm>
        </p:spPr>
        <p:txBody>
          <a:bodyPr>
            <a:normAutofit/>
          </a:bodyPr>
          <a:lstStyle/>
          <a:p>
            <a:r>
              <a:rPr lang="en-GB"/>
              <a:t>Communication </a:t>
            </a:r>
            <a:endParaRPr lang="en-GB" dirty="0"/>
          </a:p>
        </p:txBody>
      </p:sp>
      <p:graphicFrame>
        <p:nvGraphicFramePr>
          <p:cNvPr id="17" name="Content Placeholder 2">
            <a:extLst>
              <a:ext uri="{FF2B5EF4-FFF2-40B4-BE49-F238E27FC236}">
                <a16:creationId xmlns:a16="http://schemas.microsoft.com/office/drawing/2014/main" id="{B9B77A0B-3274-33FA-19F6-D85E5D6FC6C0}"/>
              </a:ext>
            </a:extLst>
          </p:cNvPr>
          <p:cNvGraphicFramePr>
            <a:graphicFrameLocks noGrp="1"/>
          </p:cNvGraphicFramePr>
          <p:nvPr>
            <p:ph idx="1"/>
            <p:extLst>
              <p:ext uri="{D42A27DB-BD31-4B8C-83A1-F6EECF244321}">
                <p14:modId xmlns:p14="http://schemas.microsoft.com/office/powerpoint/2010/main" val="361003451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42776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25EE458-4D1B-CBA0-B53E-1236FB174B84}"/>
              </a:ext>
            </a:extLst>
          </p:cNvPr>
          <p:cNvSpPr>
            <a:spLocks noGrp="1"/>
          </p:cNvSpPr>
          <p:nvPr>
            <p:ph type="title"/>
          </p:nvPr>
        </p:nvSpPr>
        <p:spPr>
          <a:xfrm>
            <a:off x="838200" y="365125"/>
            <a:ext cx="10515600" cy="1325563"/>
          </a:xfrm>
        </p:spPr>
        <p:txBody>
          <a:bodyPr>
            <a:normAutofit/>
          </a:bodyPr>
          <a:lstStyle/>
          <a:p>
            <a:r>
              <a:rPr lang="en-GB" dirty="0"/>
              <a:t>Guided Reading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B75F7DB-766C-23EF-422A-D2563D6529B2}"/>
              </a:ext>
            </a:extLst>
          </p:cNvPr>
          <p:cNvSpPr>
            <a:spLocks noGrp="1"/>
          </p:cNvSpPr>
          <p:nvPr>
            <p:ph idx="1"/>
          </p:nvPr>
        </p:nvSpPr>
        <p:spPr>
          <a:xfrm>
            <a:off x="838200" y="1825625"/>
            <a:ext cx="10515600" cy="4351338"/>
          </a:xfrm>
        </p:spPr>
        <p:txBody>
          <a:bodyPr>
            <a:normAutofit/>
          </a:bodyPr>
          <a:lstStyle/>
          <a:p>
            <a:r>
              <a:rPr lang="en-GB" dirty="0"/>
              <a:t>Some children will continue to read daily in school with an adult and discuss the text on a one-to-one basis. However, other children will be having a weekly guided reading session where a book will be shared with a group of children at the similar reading level and there will be the opportunity to discuss the text, language and vocabulary used as well as having a specific Assertive Mentoring focus which the child will work on. </a:t>
            </a:r>
          </a:p>
          <a:p>
            <a:r>
              <a:rPr lang="en-GB" dirty="0"/>
              <a:t>Children need to have their reading records in their bags at all times. </a:t>
            </a:r>
          </a:p>
        </p:txBody>
      </p:sp>
    </p:spTree>
    <p:extLst>
      <p:ext uri="{BB962C8B-B14F-4D97-AF65-F5344CB8AC3E}">
        <p14:creationId xmlns:p14="http://schemas.microsoft.com/office/powerpoint/2010/main" val="521702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74752A5-CC7A-0574-543E-10C3A20E02C2}"/>
              </a:ext>
            </a:extLst>
          </p:cNvPr>
          <p:cNvSpPr>
            <a:spLocks noGrp="1"/>
          </p:cNvSpPr>
          <p:nvPr>
            <p:ph type="title"/>
          </p:nvPr>
        </p:nvSpPr>
        <p:spPr>
          <a:xfrm>
            <a:off x="838200" y="365125"/>
            <a:ext cx="10515600" cy="1325563"/>
          </a:xfrm>
        </p:spPr>
        <p:txBody>
          <a:bodyPr>
            <a:normAutofit/>
          </a:bodyPr>
          <a:lstStyle/>
          <a:p>
            <a:r>
              <a:rPr lang="en-GB" dirty="0"/>
              <a:t>Final Thoughts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72E0606-888F-6E0A-572A-305A5BB10652}"/>
              </a:ext>
            </a:extLst>
          </p:cNvPr>
          <p:cNvSpPr>
            <a:spLocks noGrp="1"/>
          </p:cNvSpPr>
          <p:nvPr>
            <p:ph idx="1"/>
          </p:nvPr>
        </p:nvSpPr>
        <p:spPr>
          <a:xfrm>
            <a:off x="838200" y="1825625"/>
            <a:ext cx="10515600" cy="4351338"/>
          </a:xfrm>
        </p:spPr>
        <p:txBody>
          <a:bodyPr>
            <a:normAutofit/>
          </a:bodyPr>
          <a:lstStyle/>
          <a:p>
            <a:pPr marL="0" indent="0">
              <a:buNone/>
            </a:pPr>
            <a:r>
              <a:rPr lang="en-GB" sz="2200" dirty="0"/>
              <a:t>Year 3 is a big step forward in your child’s learning journey, and I’m here to support them every step of the way. It’s important that we, as teacher and parent, work closely together throughout the year. When school and home are consistent and supportive of each other, children feel more likely to succeed both academically and socially. </a:t>
            </a:r>
          </a:p>
          <a:p>
            <a:pPr marL="0" indent="0">
              <a:buNone/>
            </a:pPr>
            <a:r>
              <a:rPr lang="en-GB" sz="2200" dirty="0"/>
              <a:t>If any small incidents occur in class and are resolved quickly, I won’t usually pass these on – it’s part of helping children learn from their mistakes. However, if I notice any ongoing patterns or behaviours that needs extra support, I will keep you informed so that we can work together to help your child make positive changes.</a:t>
            </a:r>
          </a:p>
          <a:p>
            <a:pPr marL="0" indent="0">
              <a:buNone/>
            </a:pPr>
            <a:r>
              <a:rPr lang="en-GB" sz="2200" dirty="0"/>
              <a:t>I’m really looking forward to a calm, productive</a:t>
            </a:r>
            <a:r>
              <a:rPr lang="en-GB" sz="2200"/>
              <a:t>, and </a:t>
            </a:r>
            <a:r>
              <a:rPr lang="en-GB" sz="2200" dirty="0"/>
              <a:t>exciting year ahead. Thank you for your support – I can’t wait to see what your child will achieve in Year 3. </a:t>
            </a:r>
          </a:p>
          <a:p>
            <a:pPr marL="0" indent="0">
              <a:buNone/>
            </a:pPr>
            <a:endParaRPr lang="en-GB" sz="2200" dirty="0"/>
          </a:p>
          <a:p>
            <a:pPr marL="0" indent="0">
              <a:buNone/>
            </a:pPr>
            <a:r>
              <a:rPr lang="en-GB" sz="2200" dirty="0"/>
              <a:t>Miss Tanak </a:t>
            </a:r>
          </a:p>
        </p:txBody>
      </p:sp>
    </p:spTree>
    <p:extLst>
      <p:ext uri="{BB962C8B-B14F-4D97-AF65-F5344CB8AC3E}">
        <p14:creationId xmlns:p14="http://schemas.microsoft.com/office/powerpoint/2010/main" val="1039162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FDAEE9-C667-7AAA-B679-7B39320D619C}"/>
              </a:ext>
            </a:extLst>
          </p:cNvPr>
          <p:cNvSpPr>
            <a:spLocks noGrp="1"/>
          </p:cNvSpPr>
          <p:nvPr>
            <p:ph type="title"/>
          </p:nvPr>
        </p:nvSpPr>
        <p:spPr>
          <a:xfrm>
            <a:off x="686834" y="1153572"/>
            <a:ext cx="3200400" cy="4461163"/>
          </a:xfrm>
        </p:spPr>
        <p:txBody>
          <a:bodyPr>
            <a:normAutofit/>
          </a:bodyPr>
          <a:lstStyle/>
          <a:p>
            <a:r>
              <a:rPr lang="en-GB" b="1" dirty="0">
                <a:solidFill>
                  <a:srgbClr val="FFFFFF"/>
                </a:solidFill>
              </a:rPr>
              <a:t>Agenda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296D6CD-220A-914A-12AE-A4CCAA7470F1}"/>
              </a:ext>
            </a:extLst>
          </p:cNvPr>
          <p:cNvSpPr>
            <a:spLocks noGrp="1"/>
          </p:cNvSpPr>
          <p:nvPr>
            <p:ph idx="1"/>
          </p:nvPr>
        </p:nvSpPr>
        <p:spPr>
          <a:xfrm>
            <a:off x="4447308" y="591344"/>
            <a:ext cx="6906491" cy="5585619"/>
          </a:xfrm>
        </p:spPr>
        <p:txBody>
          <a:bodyPr anchor="ctr">
            <a:normAutofit/>
          </a:bodyPr>
          <a:lstStyle/>
          <a:p>
            <a:r>
              <a:rPr lang="en-GB" sz="2600" dirty="0"/>
              <a:t>Who I am.</a:t>
            </a:r>
          </a:p>
          <a:p>
            <a:r>
              <a:rPr lang="en-GB" sz="2600" dirty="0"/>
              <a:t>What the School Day Looks like.</a:t>
            </a:r>
          </a:p>
          <a:p>
            <a:r>
              <a:rPr lang="en-GB" sz="2600" dirty="0"/>
              <a:t>Learning Expectations.</a:t>
            </a:r>
          </a:p>
          <a:p>
            <a:r>
              <a:rPr lang="en-GB" sz="2600" dirty="0"/>
              <a:t>Behaviour and Routines. </a:t>
            </a:r>
          </a:p>
          <a:p>
            <a:r>
              <a:rPr lang="en-GB" sz="2600" dirty="0"/>
              <a:t>Practical details.</a:t>
            </a:r>
          </a:p>
          <a:p>
            <a:r>
              <a:rPr lang="en-GB" sz="2600" dirty="0"/>
              <a:t>Communication </a:t>
            </a:r>
          </a:p>
        </p:txBody>
      </p:sp>
    </p:spTree>
    <p:extLst>
      <p:ext uri="{BB962C8B-B14F-4D97-AF65-F5344CB8AC3E}">
        <p14:creationId xmlns:p14="http://schemas.microsoft.com/office/powerpoint/2010/main" val="179930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347C60-5345-3596-E84A-D33C3CC98CF8}"/>
              </a:ext>
            </a:extLst>
          </p:cNvPr>
          <p:cNvSpPr>
            <a:spLocks noGrp="1"/>
          </p:cNvSpPr>
          <p:nvPr>
            <p:ph type="title"/>
          </p:nvPr>
        </p:nvSpPr>
        <p:spPr>
          <a:xfrm>
            <a:off x="686834" y="1153572"/>
            <a:ext cx="3200400" cy="4461163"/>
          </a:xfrm>
        </p:spPr>
        <p:txBody>
          <a:bodyPr>
            <a:normAutofit/>
          </a:bodyPr>
          <a:lstStyle/>
          <a:p>
            <a:r>
              <a:rPr lang="en-GB">
                <a:solidFill>
                  <a:srgbClr val="FFFFFF"/>
                </a:solidFill>
              </a:rPr>
              <a:t>Who I Am.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A2A4067-D233-811E-68A8-DE1FF4B23511}"/>
              </a:ext>
            </a:extLst>
          </p:cNvPr>
          <p:cNvSpPr>
            <a:spLocks noGrp="1"/>
          </p:cNvSpPr>
          <p:nvPr>
            <p:ph idx="1"/>
          </p:nvPr>
        </p:nvSpPr>
        <p:spPr>
          <a:xfrm>
            <a:off x="4447308" y="591344"/>
            <a:ext cx="6906491" cy="5585619"/>
          </a:xfrm>
        </p:spPr>
        <p:txBody>
          <a:bodyPr anchor="ctr">
            <a:normAutofit/>
          </a:bodyPr>
          <a:lstStyle/>
          <a:p>
            <a:pPr marL="0" indent="0">
              <a:buNone/>
            </a:pPr>
            <a:r>
              <a:rPr lang="en-GB" sz="2400" dirty="0"/>
              <a:t>Hello my name is Miss Tanak and I am vey excited to be teaching your child in Year 3 this year. I am also proud to be the PE leader along side Mr Dixon at our school. This will be my fourth-year teaching, and I still have the same energy, structure and enthusiasm that I had in my first year. </a:t>
            </a:r>
          </a:p>
          <a:p>
            <a:pPr marL="0" indent="0">
              <a:buNone/>
            </a:pPr>
            <a:r>
              <a:rPr lang="en-GB" sz="2400" dirty="0"/>
              <a:t>My teaching style is firm and consistent, but always fair. I believe strongly in setting clear expectations, building positive routines, and helping children feel safe and confident in their learning environment. I also understand that children are still learning how to manage themselves – mistakes are part of the process, and as long as they learn from them and don’t repeat them, I know they will have a wonderful and successful time in Year 3. </a:t>
            </a:r>
          </a:p>
        </p:txBody>
      </p:sp>
    </p:spTree>
    <p:extLst>
      <p:ext uri="{BB962C8B-B14F-4D97-AF65-F5344CB8AC3E}">
        <p14:creationId xmlns:p14="http://schemas.microsoft.com/office/powerpoint/2010/main" val="464087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BC1869-6DFC-79C8-039A-89D0A087F296}"/>
              </a:ext>
            </a:extLst>
          </p:cNvPr>
          <p:cNvSpPr>
            <a:spLocks noGrp="1"/>
          </p:cNvSpPr>
          <p:nvPr>
            <p:ph type="title"/>
          </p:nvPr>
        </p:nvSpPr>
        <p:spPr>
          <a:xfrm>
            <a:off x="5297762" y="329184"/>
            <a:ext cx="6251110" cy="1783080"/>
          </a:xfrm>
        </p:spPr>
        <p:txBody>
          <a:bodyPr anchor="b">
            <a:normAutofit/>
          </a:bodyPr>
          <a:lstStyle/>
          <a:p>
            <a:r>
              <a:rPr lang="en-GB" sz="5400"/>
              <a:t>A Typical Day in Year 3</a:t>
            </a:r>
          </a:p>
        </p:txBody>
      </p:sp>
      <p:pic>
        <p:nvPicPr>
          <p:cNvPr id="14" name="Picture 13" descr="Objects in a shelf">
            <a:extLst>
              <a:ext uri="{FF2B5EF4-FFF2-40B4-BE49-F238E27FC236}">
                <a16:creationId xmlns:a16="http://schemas.microsoft.com/office/drawing/2014/main" id="{DC3F1555-EBCD-376A-3BDE-2288FF0F8793}"/>
              </a:ext>
            </a:extLst>
          </p:cNvPr>
          <p:cNvPicPr>
            <a:picLocks noChangeAspect="1"/>
          </p:cNvPicPr>
          <p:nvPr/>
        </p:nvPicPr>
        <p:blipFill>
          <a:blip r:embed="rId2"/>
          <a:srcRect l="36106" r="18562" b="-1"/>
          <a:stretch>
            <a:fillRect/>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5"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a:extLst>
              <a:ext uri="{FF2B5EF4-FFF2-40B4-BE49-F238E27FC236}">
                <a16:creationId xmlns:a16="http://schemas.microsoft.com/office/drawing/2014/main" id="{DBB5E2B8-F021-C403-BAC5-57C1AC6FC878}"/>
              </a:ext>
            </a:extLst>
          </p:cNvPr>
          <p:cNvSpPr>
            <a:spLocks noGrp="1"/>
          </p:cNvSpPr>
          <p:nvPr>
            <p:ph idx="1"/>
          </p:nvPr>
        </p:nvSpPr>
        <p:spPr>
          <a:xfrm>
            <a:off x="5297762" y="2706624"/>
            <a:ext cx="6251110" cy="3483864"/>
          </a:xfrm>
        </p:spPr>
        <p:txBody>
          <a:bodyPr>
            <a:normAutofit/>
          </a:bodyPr>
          <a:lstStyle/>
          <a:p>
            <a:pPr marL="0" indent="0">
              <a:buNone/>
            </a:pPr>
            <a:r>
              <a:rPr lang="en-GB" sz="1700" dirty="0"/>
              <a:t>School starts promptly at 8:45am – Children should arrive in time to use the toilet, hang up their coats, wash their hands, choose lunch, set up their books for the first lesson of the day and settle into morning reading.</a:t>
            </a:r>
          </a:p>
          <a:p>
            <a:pPr marL="0" indent="0">
              <a:buNone/>
            </a:pPr>
            <a:r>
              <a:rPr lang="en-GB" sz="1700" dirty="0"/>
              <a:t>Lesson begins at 9am, after registration and our morning prayer. </a:t>
            </a:r>
          </a:p>
          <a:p>
            <a:pPr marL="0" indent="0">
              <a:buNone/>
            </a:pPr>
            <a:r>
              <a:rPr lang="en-GB" sz="1700" dirty="0"/>
              <a:t>We have playtime at 10:45am until 11:00am.</a:t>
            </a:r>
          </a:p>
          <a:p>
            <a:pPr marL="0" indent="0">
              <a:buNone/>
            </a:pPr>
            <a:r>
              <a:rPr lang="en-GB" sz="1700" dirty="0"/>
              <a:t>Next lesson starts at 11:00am and finishes at 12:25pm. </a:t>
            </a:r>
          </a:p>
          <a:p>
            <a:pPr marL="0" indent="0">
              <a:buNone/>
            </a:pPr>
            <a:r>
              <a:rPr lang="en-GB" sz="1700" dirty="0"/>
              <a:t>After lunch and our prayer, we will do our third lesson and this will finish at 2:50pm so children can have 10 minutes to tidy up and get their belongings. </a:t>
            </a:r>
          </a:p>
          <a:p>
            <a:pPr marL="0" indent="0">
              <a:buNone/>
            </a:pPr>
            <a:r>
              <a:rPr lang="en-GB" sz="1700" dirty="0"/>
              <a:t>3:00pm to 3:10pm I will read the class book. </a:t>
            </a:r>
          </a:p>
        </p:txBody>
      </p:sp>
    </p:spTree>
    <p:extLst>
      <p:ext uri="{BB962C8B-B14F-4D97-AF65-F5344CB8AC3E}">
        <p14:creationId xmlns:p14="http://schemas.microsoft.com/office/powerpoint/2010/main" val="1518419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DFE11C2-B5B5-4C0F-78F9-4C6BD510724A}"/>
              </a:ext>
            </a:extLst>
          </p:cNvPr>
          <p:cNvSpPr>
            <a:spLocks noGrp="1"/>
          </p:cNvSpPr>
          <p:nvPr>
            <p:ph type="title"/>
          </p:nvPr>
        </p:nvSpPr>
        <p:spPr>
          <a:xfrm>
            <a:off x="838200" y="673770"/>
            <a:ext cx="3220329" cy="2027227"/>
          </a:xfrm>
        </p:spPr>
        <p:txBody>
          <a:bodyPr anchor="t">
            <a:normAutofit/>
          </a:bodyPr>
          <a:lstStyle/>
          <a:p>
            <a:r>
              <a:rPr lang="en-GB" sz="4600">
                <a:solidFill>
                  <a:srgbClr val="FFFFFF"/>
                </a:solidFill>
              </a:rPr>
              <a:t>Learning Expectations</a:t>
            </a:r>
          </a:p>
        </p:txBody>
      </p:sp>
      <p:graphicFrame>
        <p:nvGraphicFramePr>
          <p:cNvPr id="5" name="Content Placeholder 2">
            <a:extLst>
              <a:ext uri="{FF2B5EF4-FFF2-40B4-BE49-F238E27FC236}">
                <a16:creationId xmlns:a16="http://schemas.microsoft.com/office/drawing/2014/main" id="{D8A9D945-1C25-3A02-842C-B78B79908D19}"/>
              </a:ext>
            </a:extLst>
          </p:cNvPr>
          <p:cNvGraphicFramePr>
            <a:graphicFrameLocks noGrp="1"/>
          </p:cNvGraphicFramePr>
          <p:nvPr>
            <p:ph idx="1"/>
            <p:extLst>
              <p:ext uri="{D42A27DB-BD31-4B8C-83A1-F6EECF244321}">
                <p14:modId xmlns:p14="http://schemas.microsoft.com/office/powerpoint/2010/main" val="62751870"/>
              </p:ext>
            </p:extLst>
          </p:nvPr>
        </p:nvGraphicFramePr>
        <p:xfrm>
          <a:off x="4896728" y="0"/>
          <a:ext cx="7035442"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3684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0201732-7DD5-6BCA-98D1-565D3CC984E4}"/>
              </a:ext>
            </a:extLst>
          </p:cNvPr>
          <p:cNvSpPr>
            <a:spLocks noGrp="1"/>
          </p:cNvSpPr>
          <p:nvPr>
            <p:ph type="title"/>
          </p:nvPr>
        </p:nvSpPr>
        <p:spPr>
          <a:xfrm>
            <a:off x="838200" y="673770"/>
            <a:ext cx="3220329" cy="2027227"/>
          </a:xfrm>
        </p:spPr>
        <p:txBody>
          <a:bodyPr anchor="t">
            <a:normAutofit/>
          </a:bodyPr>
          <a:lstStyle/>
          <a:p>
            <a:r>
              <a:rPr lang="en-GB" sz="5400">
                <a:solidFill>
                  <a:srgbClr val="FFFFFF"/>
                </a:solidFill>
              </a:rPr>
              <a:t>Behaviour &amp; Routines</a:t>
            </a:r>
          </a:p>
        </p:txBody>
      </p:sp>
      <p:graphicFrame>
        <p:nvGraphicFramePr>
          <p:cNvPr id="5" name="Content Placeholder 2">
            <a:extLst>
              <a:ext uri="{FF2B5EF4-FFF2-40B4-BE49-F238E27FC236}">
                <a16:creationId xmlns:a16="http://schemas.microsoft.com/office/drawing/2014/main" id="{2ABD1F93-E80F-ECF0-06FD-06A02167EBBC}"/>
              </a:ext>
            </a:extLst>
          </p:cNvPr>
          <p:cNvGraphicFramePr>
            <a:graphicFrameLocks noGrp="1"/>
          </p:cNvGraphicFramePr>
          <p:nvPr>
            <p:ph idx="1"/>
            <p:extLst>
              <p:ext uri="{D42A27DB-BD31-4B8C-83A1-F6EECF244321}">
                <p14:modId xmlns:p14="http://schemas.microsoft.com/office/powerpoint/2010/main" val="748425379"/>
              </p:ext>
            </p:extLst>
          </p:nvPr>
        </p:nvGraphicFramePr>
        <p:xfrm>
          <a:off x="5542672" y="0"/>
          <a:ext cx="664628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8572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057DD5-4FED-2FD8-F9C8-5B8EB420C308}"/>
              </a:ext>
            </a:extLst>
          </p:cNvPr>
          <p:cNvSpPr>
            <a:spLocks noGrp="1"/>
          </p:cNvSpPr>
          <p:nvPr>
            <p:ph type="title"/>
          </p:nvPr>
        </p:nvSpPr>
        <p:spPr>
          <a:xfrm>
            <a:off x="1171074" y="1396686"/>
            <a:ext cx="3240506" cy="4064628"/>
          </a:xfrm>
        </p:spPr>
        <p:txBody>
          <a:bodyPr>
            <a:normAutofit/>
          </a:bodyPr>
          <a:lstStyle/>
          <a:p>
            <a:r>
              <a:rPr lang="en-GB">
                <a:solidFill>
                  <a:srgbClr val="FFFFFF"/>
                </a:solidFill>
              </a:rPr>
              <a:t>Behaviour</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819A0AA-D200-B53B-1914-C8361E6E7994}"/>
              </a:ext>
            </a:extLst>
          </p:cNvPr>
          <p:cNvSpPr>
            <a:spLocks noGrp="1"/>
          </p:cNvSpPr>
          <p:nvPr>
            <p:ph idx="1"/>
          </p:nvPr>
        </p:nvSpPr>
        <p:spPr>
          <a:xfrm>
            <a:off x="5109127" y="1678547"/>
            <a:ext cx="6502057" cy="4619938"/>
          </a:xfrm>
        </p:spPr>
        <p:txBody>
          <a:bodyPr>
            <a:normAutofit/>
          </a:bodyPr>
          <a:lstStyle/>
          <a:p>
            <a:r>
              <a:rPr lang="en-GB" sz="2000" dirty="0"/>
              <a:t>The children are also expected to behave according to our class rules at all times. We do not tolerate any child disrupting their own or others learning. ( St Mary’s Catholic Primary School Behaviour Policy Pg 3 &amp; 11)</a:t>
            </a:r>
          </a:p>
          <a:p>
            <a:r>
              <a:rPr lang="en-GB" sz="2000" dirty="0"/>
              <a:t>We hope that you will continue to offer your support for these routines. Please feel free to discuss any matters relating to your child with us after school.</a:t>
            </a:r>
          </a:p>
          <a:p>
            <a:r>
              <a:rPr lang="en-GB" sz="2000" dirty="0"/>
              <a:t>‘If positive approaches fail, certain sanctions are used to deter negative behaviour. When problem behaviour is repeated the following examples of possible sanctions are: missing playtime, removal of a privilege </a:t>
            </a:r>
            <a:r>
              <a:rPr lang="en-GB" sz="2000" dirty="0" err="1"/>
              <a:t>eg</a:t>
            </a:r>
            <a:r>
              <a:rPr lang="en-GB" sz="2000" dirty="0"/>
              <a:t>, loss of team point, ‘time-out’ from class for short periods, to another teacher or send to Phase / Key Stage Leader for serious or prolonged difficulties.’ </a:t>
            </a:r>
            <a:r>
              <a:rPr lang="en-GB" sz="2000" i="1" dirty="0"/>
              <a:t>- St Mary’s Catholic Primary School Behaviour Policy.</a:t>
            </a:r>
          </a:p>
        </p:txBody>
      </p:sp>
    </p:spTree>
    <p:extLst>
      <p:ext uri="{BB962C8B-B14F-4D97-AF65-F5344CB8AC3E}">
        <p14:creationId xmlns:p14="http://schemas.microsoft.com/office/powerpoint/2010/main" val="411552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6C04D1-4FA6-C434-3908-2791536AD42C}"/>
              </a:ext>
            </a:extLst>
          </p:cNvPr>
          <p:cNvSpPr>
            <a:spLocks noGrp="1"/>
          </p:cNvSpPr>
          <p:nvPr>
            <p:ph type="title"/>
          </p:nvPr>
        </p:nvSpPr>
        <p:spPr>
          <a:xfrm>
            <a:off x="1389278" y="1233241"/>
            <a:ext cx="3240506" cy="4064628"/>
          </a:xfrm>
        </p:spPr>
        <p:txBody>
          <a:bodyPr>
            <a:normAutofit/>
          </a:bodyPr>
          <a:lstStyle/>
          <a:p>
            <a:r>
              <a:rPr lang="en-GB">
                <a:solidFill>
                  <a:srgbClr val="FFFFFF"/>
                </a:solidFill>
              </a:rPr>
              <a:t>Classroom Management</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6817190-809B-68E6-41CF-5473B019D24D}"/>
              </a:ext>
            </a:extLst>
          </p:cNvPr>
          <p:cNvSpPr>
            <a:spLocks noGrp="1"/>
          </p:cNvSpPr>
          <p:nvPr>
            <p:ph idx="1"/>
          </p:nvPr>
        </p:nvSpPr>
        <p:spPr>
          <a:xfrm>
            <a:off x="6096000" y="820880"/>
            <a:ext cx="5257799" cy="4889350"/>
          </a:xfrm>
        </p:spPr>
        <p:txBody>
          <a:bodyPr anchor="t">
            <a:normAutofit/>
          </a:bodyPr>
          <a:lstStyle/>
          <a:p>
            <a:pPr marL="0" indent="0">
              <a:buNone/>
            </a:pPr>
            <a:r>
              <a:rPr lang="en-GB" sz="2000"/>
              <a:t>I will develop a positive relationship with pupils, which include:</a:t>
            </a:r>
          </a:p>
          <a:p>
            <a:r>
              <a:rPr lang="en-GB" sz="2000"/>
              <a:t>Greeting pupils in the morning.</a:t>
            </a:r>
          </a:p>
          <a:p>
            <a:r>
              <a:rPr lang="en-GB" sz="2000"/>
              <a:t>Establishing clear routines.</a:t>
            </a:r>
          </a:p>
          <a:p>
            <a:r>
              <a:rPr lang="en-GB" sz="2000"/>
              <a:t>Communicating expectations of behaviour in ways other than verbally. </a:t>
            </a:r>
          </a:p>
          <a:p>
            <a:r>
              <a:rPr lang="en-GB" sz="2000"/>
              <a:t>Highlighting and promoting good behaviour.</a:t>
            </a:r>
          </a:p>
          <a:p>
            <a:r>
              <a:rPr lang="en-GB" sz="2000"/>
              <a:t>Concluding the day positively and starting the next day afresh.</a:t>
            </a:r>
          </a:p>
          <a:p>
            <a:r>
              <a:rPr lang="en-GB" sz="2000"/>
              <a:t>Having a plan for dealing with low-level disruption.</a:t>
            </a:r>
          </a:p>
          <a:p>
            <a:r>
              <a:rPr lang="en-GB" sz="2000"/>
              <a:t>Using positive reinforcement.</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828981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4B09C8-7AE0-5C94-075B-1E6847C28BC8}"/>
              </a:ext>
            </a:extLst>
          </p:cNvPr>
          <p:cNvSpPr>
            <a:spLocks noGrp="1"/>
          </p:cNvSpPr>
          <p:nvPr>
            <p:ph type="title"/>
          </p:nvPr>
        </p:nvSpPr>
        <p:spPr>
          <a:xfrm>
            <a:off x="841248" y="548640"/>
            <a:ext cx="3600860" cy="5431536"/>
          </a:xfrm>
        </p:spPr>
        <p:txBody>
          <a:bodyPr>
            <a:normAutofit/>
          </a:bodyPr>
          <a:lstStyle/>
          <a:p>
            <a:r>
              <a:rPr lang="en-GB" sz="5400"/>
              <a:t>Homework</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03B207DA-362D-6DC5-1970-CFEDFFB85BEF}"/>
              </a:ext>
            </a:extLst>
          </p:cNvPr>
          <p:cNvSpPr>
            <a:spLocks noGrp="1"/>
          </p:cNvSpPr>
          <p:nvPr>
            <p:ph idx="1"/>
          </p:nvPr>
        </p:nvSpPr>
        <p:spPr>
          <a:xfrm>
            <a:off x="5126418" y="552091"/>
            <a:ext cx="6224335" cy="5431536"/>
          </a:xfrm>
        </p:spPr>
        <p:txBody>
          <a:bodyPr anchor="ctr">
            <a:normAutofit/>
          </a:bodyPr>
          <a:lstStyle/>
          <a:p>
            <a:pPr marL="0" indent="0">
              <a:buNone/>
            </a:pPr>
            <a:r>
              <a:rPr lang="en-GB" sz="2200" dirty="0"/>
              <a:t>Homework will be set weekly and must be completed in full using </a:t>
            </a:r>
            <a:r>
              <a:rPr lang="en-GB" sz="2200" u="sng" dirty="0"/>
              <a:t>pencil only. </a:t>
            </a:r>
          </a:p>
          <a:p>
            <a:pPr marL="0" indent="0">
              <a:buNone/>
            </a:pPr>
            <a:r>
              <a:rPr lang="en-GB" sz="2200" dirty="0"/>
              <a:t>Children must read </a:t>
            </a:r>
            <a:r>
              <a:rPr lang="en-GB" sz="2200" b="1" dirty="0"/>
              <a:t>five times </a:t>
            </a:r>
            <a:r>
              <a:rPr lang="en-GB" sz="2200" dirty="0"/>
              <a:t>per week at home. If this is missed:</a:t>
            </a:r>
          </a:p>
          <a:p>
            <a:r>
              <a:rPr lang="en-GB" sz="2200" dirty="0"/>
              <a:t>They will be given a comprehension task.</a:t>
            </a:r>
          </a:p>
          <a:p>
            <a:r>
              <a:rPr lang="en-GB" sz="2200" dirty="0"/>
              <a:t>If that is not completed, they will stay in for 10 minutes at lunch time to read silently at their table. </a:t>
            </a:r>
          </a:p>
          <a:p>
            <a:pPr marL="0" indent="0">
              <a:buNone/>
            </a:pPr>
            <a:r>
              <a:rPr lang="en-GB" sz="2200" dirty="0"/>
              <a:t>Homework must be kept neat, with no doodling, and all pages completed. They will need to hand this in every Monday </a:t>
            </a:r>
            <a:r>
              <a:rPr lang="en-GB" sz="2200" i="1" u="sng" dirty="0"/>
              <a:t>with the folder </a:t>
            </a:r>
            <a:r>
              <a:rPr lang="en-GB" sz="2200" dirty="0"/>
              <a:t>that is given to them at the start of the school year. If they lose their homework wallet, we will not give a replacement. </a:t>
            </a:r>
          </a:p>
        </p:txBody>
      </p:sp>
    </p:spTree>
    <p:extLst>
      <p:ext uri="{BB962C8B-B14F-4D97-AF65-F5344CB8AC3E}">
        <p14:creationId xmlns:p14="http://schemas.microsoft.com/office/powerpoint/2010/main" val="168625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1340</Words>
  <Application>Microsoft Office PowerPoint</Application>
  <PresentationFormat>Widescreen</PresentationFormat>
  <Paragraphs>78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Welcome to Year 3</vt:lpstr>
      <vt:lpstr>Agenda </vt:lpstr>
      <vt:lpstr>Who I Am. </vt:lpstr>
      <vt:lpstr>A Typical Day in Year 3</vt:lpstr>
      <vt:lpstr>Learning Expectations</vt:lpstr>
      <vt:lpstr>Behaviour &amp; Routines</vt:lpstr>
      <vt:lpstr>Behaviour</vt:lpstr>
      <vt:lpstr>Classroom Management</vt:lpstr>
      <vt:lpstr>Homework</vt:lpstr>
      <vt:lpstr>What Children Need</vt:lpstr>
      <vt:lpstr>Communication </vt:lpstr>
      <vt:lpstr>Guided Reading</vt:lpstr>
      <vt:lpstr>Final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dc:title>
  <dc:creator>selin tanak</dc:creator>
  <cp:lastModifiedBy>selin tanak</cp:lastModifiedBy>
  <cp:revision>8</cp:revision>
  <cp:lastPrinted>2024-09-08T15:26:05Z</cp:lastPrinted>
  <dcterms:created xsi:type="dcterms:W3CDTF">2022-09-13T19:31:43Z</dcterms:created>
  <dcterms:modified xsi:type="dcterms:W3CDTF">2025-08-30T14:55:57Z</dcterms:modified>
</cp:coreProperties>
</file>